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2" r:id="rId2"/>
  </p:sldMasterIdLst>
  <p:notesMasterIdLst>
    <p:notesMasterId r:id="rId40"/>
  </p:notesMasterIdLst>
  <p:sldIdLst>
    <p:sldId id="258" r:id="rId3"/>
    <p:sldId id="491" r:id="rId4"/>
    <p:sldId id="494" r:id="rId5"/>
    <p:sldId id="458" r:id="rId6"/>
    <p:sldId id="441" r:id="rId7"/>
    <p:sldId id="452" r:id="rId8"/>
    <p:sldId id="471" r:id="rId9"/>
    <p:sldId id="472" r:id="rId10"/>
    <p:sldId id="473" r:id="rId11"/>
    <p:sldId id="459" r:id="rId12"/>
    <p:sldId id="478" r:id="rId13"/>
    <p:sldId id="526" r:id="rId14"/>
    <p:sldId id="460" r:id="rId15"/>
    <p:sldId id="461" r:id="rId16"/>
    <p:sldId id="482" r:id="rId17"/>
    <p:sldId id="476" r:id="rId18"/>
    <p:sldId id="508" r:id="rId19"/>
    <p:sldId id="464" r:id="rId20"/>
    <p:sldId id="450" r:id="rId21"/>
    <p:sldId id="518" r:id="rId22"/>
    <p:sldId id="519" r:id="rId23"/>
    <p:sldId id="520" r:id="rId24"/>
    <p:sldId id="525" r:id="rId25"/>
    <p:sldId id="527" r:id="rId26"/>
    <p:sldId id="398" r:id="rId27"/>
    <p:sldId id="484" r:id="rId28"/>
    <p:sldId id="439" r:id="rId29"/>
    <p:sldId id="485" r:id="rId30"/>
    <p:sldId id="486" r:id="rId31"/>
    <p:sldId id="487" r:id="rId32"/>
    <p:sldId id="426" r:id="rId33"/>
    <p:sldId id="521" r:id="rId34"/>
    <p:sldId id="454" r:id="rId35"/>
    <p:sldId id="524" r:id="rId36"/>
    <p:sldId id="528" r:id="rId37"/>
    <p:sldId id="523" r:id="rId38"/>
    <p:sldId id="517"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na Castro" initials="TC" lastIdx="0" clrIdx="0">
    <p:extLst/>
  </p:cmAuthor>
  <p:cmAuthor id="2" name="Lisa Richter" initials=""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36B94"/>
    <a:srgbClr val="E6E6E6"/>
    <a:srgbClr val="FFFDCE"/>
    <a:srgbClr val="FFF773"/>
    <a:srgbClr val="FFFE95"/>
    <a:srgbClr val="FFFD72"/>
    <a:srgbClr val="FAFF9F"/>
    <a:srgbClr val="FFFDD2"/>
    <a:srgbClr val="F881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17" autoAdjust="0"/>
    <p:restoredTop sz="90691" autoAdjust="0"/>
  </p:normalViewPr>
  <p:slideViewPr>
    <p:cSldViewPr>
      <p:cViewPr varScale="1">
        <p:scale>
          <a:sx n="118" d="100"/>
          <a:sy n="118" d="100"/>
        </p:scale>
        <p:origin x="1960" y="5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59" d="100"/>
          <a:sy n="59" d="100"/>
        </p:scale>
        <p:origin x="3034"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634E11-E830-4E37-BBE5-563CC329AB3A}" type="doc">
      <dgm:prSet loTypeId="urn:microsoft.com/office/officeart/2005/8/layout/cycle4#2" loCatId="cycle" qsTypeId="urn:microsoft.com/office/officeart/2005/8/quickstyle/simple1" qsCatId="simple" csTypeId="urn:microsoft.com/office/officeart/2005/8/colors/accent2_3" csCatId="accent2" phldr="1"/>
      <dgm:spPr/>
      <dgm:t>
        <a:bodyPr/>
        <a:lstStyle/>
        <a:p>
          <a:endParaRPr lang="en-US"/>
        </a:p>
      </dgm:t>
    </dgm:pt>
    <dgm:pt modelId="{6B325160-AC61-4DC7-8489-D4B6B4BC02BA}">
      <dgm:prSet phldrT="[Text]" custT="1"/>
      <dgm:spPr/>
      <dgm:t>
        <a:bodyPr/>
        <a:lstStyle/>
        <a:p>
          <a:r>
            <a:rPr lang="en-US" sz="1600" b="1" dirty="0">
              <a:latin typeface="Times New Roman" panose="02020603050405020304" pitchFamily="18" charset="0"/>
              <a:cs typeface="Times New Roman" panose="02020603050405020304" pitchFamily="18" charset="0"/>
            </a:rPr>
            <a:t>Planning</a:t>
          </a:r>
        </a:p>
      </dgm:t>
    </dgm:pt>
    <dgm:pt modelId="{AA680C14-8AE9-4029-872D-131227C2DD35}" type="par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DF22775F-C920-40C3-A751-3BB8BE50E513}" type="sib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BA57E073-454E-4CD8-950B-204D5CF80ECC}">
      <dgm:prSet phldrT="[Text]" custT="1"/>
      <dgm:spPr/>
      <dgm:t>
        <a:bodyPr/>
        <a:lstStyle/>
        <a:p>
          <a:pPr marL="117475" indent="-117475">
            <a:spcAft>
              <a:spcPts val="600"/>
            </a:spcAft>
          </a:pPr>
          <a:r>
            <a:rPr lang="en-US" sz="1300" b="0" dirty="0">
              <a:latin typeface="Times New Roman" panose="02020603050405020304" pitchFamily="18" charset="0"/>
              <a:cs typeface="Times New Roman" panose="02020603050405020304" pitchFamily="18" charset="0"/>
            </a:rPr>
            <a:t>Goals &amp; Metrics</a:t>
          </a:r>
        </a:p>
      </dgm:t>
    </dgm:pt>
    <dgm:pt modelId="{0C23AF7E-37B9-4CD7-9420-C05B1A436BC6}" type="parTrans" cxnId="{4EF338FD-7C5A-44F7-9890-BC452D3B5EC8}">
      <dgm:prSet/>
      <dgm:spPr/>
      <dgm:t>
        <a:bodyPr/>
        <a:lstStyle/>
        <a:p>
          <a:endParaRPr lang="en-US" sz="1300">
            <a:latin typeface="Arial" panose="020B0604020202020204" pitchFamily="34" charset="0"/>
            <a:cs typeface="Arial" panose="020B0604020202020204" pitchFamily="34" charset="0"/>
          </a:endParaRPr>
        </a:p>
      </dgm:t>
    </dgm:pt>
    <dgm:pt modelId="{D8F1FDC0-3E0C-45E5-ACBD-DA9C0AA38600}" type="sibTrans" cxnId="{4EF338FD-7C5A-44F7-9890-BC452D3B5EC8}">
      <dgm:prSet/>
      <dgm:spPr/>
      <dgm:t>
        <a:bodyPr/>
        <a:lstStyle/>
        <a:p>
          <a:endParaRPr lang="en-US" sz="1300">
            <a:latin typeface="Arial" panose="020B0604020202020204" pitchFamily="34" charset="0"/>
            <a:cs typeface="Arial" panose="020B0604020202020204" pitchFamily="34" charset="0"/>
          </a:endParaRPr>
        </a:p>
      </dgm:t>
    </dgm:pt>
    <dgm:pt modelId="{352BF02D-CB89-4D51-A528-4C90918E518D}">
      <dgm:prSet phldrT="[Text]" custT="1"/>
      <dgm:spPr>
        <a:solidFill>
          <a:srgbClr val="336B94"/>
        </a:solidFill>
      </dgm:spPr>
      <dgm:t>
        <a:bodyPr/>
        <a:lstStyle/>
        <a:p>
          <a:r>
            <a:rPr lang="en-US" sz="1600" b="1" dirty="0">
              <a:latin typeface="Times New Roman" panose="02020603050405020304" pitchFamily="18" charset="0"/>
              <a:cs typeface="Times New Roman" panose="02020603050405020304" pitchFamily="18" charset="0"/>
            </a:rPr>
            <a:t>Policy</a:t>
          </a:r>
        </a:p>
      </dgm:t>
    </dgm:pt>
    <dgm:pt modelId="{7F3891F4-66D2-4075-82C2-2A95C59C6FEC}" type="parTrans" cxnId="{63FA214A-B879-4C63-B5F2-54DF9EFECE0E}">
      <dgm:prSet/>
      <dgm:spPr/>
      <dgm:t>
        <a:bodyPr/>
        <a:lstStyle/>
        <a:p>
          <a:endParaRPr lang="en-US" sz="1300">
            <a:latin typeface="Arial" panose="020B0604020202020204" pitchFamily="34" charset="0"/>
            <a:cs typeface="Arial" panose="020B0604020202020204" pitchFamily="34" charset="0"/>
          </a:endParaRPr>
        </a:p>
      </dgm:t>
    </dgm:pt>
    <dgm:pt modelId="{E3F3B470-C654-4CD1-AE10-EF4A2BAA671C}" type="sibTrans" cxnId="{63FA214A-B879-4C63-B5F2-54DF9EFECE0E}">
      <dgm:prSet/>
      <dgm:spPr/>
      <dgm:t>
        <a:bodyPr/>
        <a:lstStyle/>
        <a:p>
          <a:endParaRPr lang="en-US" sz="1300">
            <a:latin typeface="Arial" panose="020B0604020202020204" pitchFamily="34" charset="0"/>
            <a:cs typeface="Arial" panose="020B0604020202020204" pitchFamily="34" charset="0"/>
          </a:endParaRPr>
        </a:p>
      </dgm:t>
    </dgm:pt>
    <dgm:pt modelId="{685D2E02-0564-42B9-B9EE-D9B043F68D8C}">
      <dgm:prSet phldrT="[Text]" custT="1"/>
      <dgm:spPr/>
      <dgm:t>
        <a:bodyPr/>
        <a:lstStyle/>
        <a:p>
          <a:pPr marL="174625" indent="-117475">
            <a:spcAft>
              <a:spcPts val="600"/>
            </a:spcAft>
          </a:pPr>
          <a:r>
            <a:rPr lang="en-US" sz="1300" b="0" dirty="0">
              <a:latin typeface="Times New Roman" panose="02020603050405020304" pitchFamily="18" charset="0"/>
              <a:cs typeface="Times New Roman" panose="02020603050405020304" pitchFamily="18" charset="0"/>
            </a:rPr>
            <a:t>Scope &amp; Purpose</a:t>
          </a:r>
        </a:p>
      </dgm:t>
    </dgm:pt>
    <dgm:pt modelId="{36E39D5C-5B49-447C-846D-EEAFD666C665}" type="parTrans" cxnId="{8E635A1A-BD8B-49A5-8CE9-4270EABA121F}">
      <dgm:prSet/>
      <dgm:spPr/>
      <dgm:t>
        <a:bodyPr/>
        <a:lstStyle/>
        <a:p>
          <a:endParaRPr lang="en-US" sz="1300">
            <a:latin typeface="Arial" panose="020B0604020202020204" pitchFamily="34" charset="0"/>
            <a:cs typeface="Arial" panose="020B0604020202020204" pitchFamily="34" charset="0"/>
          </a:endParaRPr>
        </a:p>
      </dgm:t>
    </dgm:pt>
    <dgm:pt modelId="{D118B1D6-641F-4A59-ADB4-2F992894A896}" type="sibTrans" cxnId="{8E635A1A-BD8B-49A5-8CE9-4270EABA121F}">
      <dgm:prSet/>
      <dgm:spPr/>
      <dgm:t>
        <a:bodyPr/>
        <a:lstStyle/>
        <a:p>
          <a:endParaRPr lang="en-US" sz="1300">
            <a:latin typeface="Arial" panose="020B0604020202020204" pitchFamily="34" charset="0"/>
            <a:cs typeface="Arial" panose="020B0604020202020204" pitchFamily="34" charset="0"/>
          </a:endParaRPr>
        </a:p>
      </dgm:t>
    </dgm:pt>
    <dgm:pt modelId="{4451323A-55FA-43C2-8196-8E55899A3240}">
      <dgm:prSet phldrT="[Text]" custT="1"/>
      <dgm:spPr/>
      <dgm:t>
        <a:bodyPr/>
        <a:lstStyle/>
        <a:p>
          <a:r>
            <a:rPr lang="en-US" sz="1600" b="1" dirty="0">
              <a:latin typeface="Times New Roman" panose="02020603050405020304" pitchFamily="18" charset="0"/>
              <a:cs typeface="Times New Roman" panose="02020603050405020304" pitchFamily="18" charset="0"/>
            </a:rPr>
            <a:t>Process &amp; Procedures</a:t>
          </a:r>
        </a:p>
      </dgm:t>
    </dgm:pt>
    <dgm:pt modelId="{323A5C14-55D6-43C3-B8D3-C1A66E8172AC}" type="par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A758F3BE-7C5F-421D-BFE4-CB23FBE4502A}" type="sib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E857EB79-80CD-42B5-B30F-DC1F9259AAA1}">
      <dgm:prSet phldrT="[Text]" custT="1"/>
      <dgm:spPr/>
      <dgm:t>
        <a:bodyPr anchor="b"/>
        <a:lstStyle/>
        <a:p>
          <a:pPr marL="174625" indent="-115888">
            <a:spcAft>
              <a:spcPts val="600"/>
            </a:spcAft>
          </a:pPr>
          <a:r>
            <a:rPr lang="en-US" sz="1300" b="0" dirty="0">
              <a:latin typeface="Times New Roman" panose="02020603050405020304" pitchFamily="18" charset="0"/>
              <a:cs typeface="Times New Roman" panose="02020603050405020304" pitchFamily="18" charset="0"/>
            </a:rPr>
            <a:t>Manager / Financial Intermediary Selection</a:t>
          </a:r>
        </a:p>
      </dgm:t>
    </dgm:pt>
    <dgm:pt modelId="{03AB6D98-D0E1-44EB-9498-553424DD56E3}" type="parTrans" cxnId="{25648735-3B19-42A9-B396-2E683D6727F6}">
      <dgm:prSet/>
      <dgm:spPr/>
      <dgm:t>
        <a:bodyPr/>
        <a:lstStyle/>
        <a:p>
          <a:endParaRPr lang="en-US" sz="1300">
            <a:latin typeface="Arial" panose="020B0604020202020204" pitchFamily="34" charset="0"/>
            <a:cs typeface="Arial" panose="020B0604020202020204" pitchFamily="34" charset="0"/>
          </a:endParaRPr>
        </a:p>
      </dgm:t>
    </dgm:pt>
    <dgm:pt modelId="{CCADE6C7-83D1-4E98-A5F4-42D85916AD44}" type="sibTrans" cxnId="{25648735-3B19-42A9-B396-2E683D6727F6}">
      <dgm:prSet/>
      <dgm:spPr/>
      <dgm:t>
        <a:bodyPr/>
        <a:lstStyle/>
        <a:p>
          <a:endParaRPr lang="en-US" sz="1300">
            <a:latin typeface="Arial" panose="020B0604020202020204" pitchFamily="34" charset="0"/>
            <a:cs typeface="Arial" panose="020B0604020202020204" pitchFamily="34" charset="0"/>
          </a:endParaRPr>
        </a:p>
      </dgm:t>
    </dgm:pt>
    <dgm:pt modelId="{1B755F89-51DE-434A-9E60-D6E182438508}">
      <dgm:prSet phldrT="[Text]" custT="1"/>
      <dgm:spPr/>
      <dgm:t>
        <a:bodyPr/>
        <a:lstStyle/>
        <a:p>
          <a:r>
            <a:rPr lang="en-US" sz="1600" b="1" dirty="0">
              <a:latin typeface="Times New Roman" panose="02020603050405020304" pitchFamily="18" charset="0"/>
              <a:cs typeface="Times New Roman" panose="02020603050405020304" pitchFamily="18" charset="0"/>
            </a:rPr>
            <a:t>Portfolio Management</a:t>
          </a:r>
        </a:p>
      </dgm:t>
    </dgm:pt>
    <dgm:pt modelId="{645CCCD8-A4C5-405F-8D48-2608B1839B29}" type="parTrans" cxnId="{527540DE-CC5C-40CE-A3D2-8C2A5E8F69E4}">
      <dgm:prSet/>
      <dgm:spPr/>
      <dgm:t>
        <a:bodyPr/>
        <a:lstStyle/>
        <a:p>
          <a:endParaRPr lang="en-US" sz="1300">
            <a:latin typeface="Arial" panose="020B0604020202020204" pitchFamily="34" charset="0"/>
            <a:cs typeface="Arial" panose="020B0604020202020204" pitchFamily="34" charset="0"/>
          </a:endParaRPr>
        </a:p>
      </dgm:t>
    </dgm:pt>
    <dgm:pt modelId="{78C13CD7-B66E-4445-BD46-1FC8EB841502}" type="sibTrans" cxnId="{527540DE-CC5C-40CE-A3D2-8C2A5E8F69E4}">
      <dgm:prSet/>
      <dgm:spPr/>
      <dgm:t>
        <a:bodyPr/>
        <a:lstStyle/>
        <a:p>
          <a:endParaRPr lang="en-US" sz="1300">
            <a:latin typeface="Arial" panose="020B0604020202020204" pitchFamily="34" charset="0"/>
            <a:cs typeface="Arial" panose="020B0604020202020204" pitchFamily="34" charset="0"/>
          </a:endParaRPr>
        </a:p>
      </dgm:t>
    </dgm:pt>
    <dgm:pt modelId="{404C95B5-BC38-4F71-8CD9-A04E5E84B305}">
      <dgm:prSet phldrT="[Text]" custT="1"/>
      <dgm:spPr/>
      <dgm:t>
        <a:bodyPr anchor="b"/>
        <a:lstStyle/>
        <a:p>
          <a:pPr marL="117475" indent="-117475">
            <a:spcAft>
              <a:spcPts val="600"/>
            </a:spcAft>
          </a:pPr>
          <a:r>
            <a:rPr lang="en-US" sz="1300" b="0" dirty="0">
              <a:latin typeface="Times New Roman" panose="02020603050405020304" pitchFamily="18" charset="0"/>
              <a:cs typeface="Times New Roman" panose="02020603050405020304" pitchFamily="18" charset="0"/>
            </a:rPr>
            <a:t>Portfolio Execution</a:t>
          </a:r>
        </a:p>
      </dgm:t>
    </dgm:pt>
    <dgm:pt modelId="{F80E7912-FBBC-40C5-97B1-7D0585B4983B}" type="parTrans" cxnId="{B605AA86-01F4-4BE9-8A2C-7909BDBAC5B1}">
      <dgm:prSet/>
      <dgm:spPr/>
      <dgm:t>
        <a:bodyPr/>
        <a:lstStyle/>
        <a:p>
          <a:endParaRPr lang="en-US" sz="1300">
            <a:latin typeface="Arial" panose="020B0604020202020204" pitchFamily="34" charset="0"/>
            <a:cs typeface="Arial" panose="020B0604020202020204" pitchFamily="34" charset="0"/>
          </a:endParaRPr>
        </a:p>
      </dgm:t>
    </dgm:pt>
    <dgm:pt modelId="{63FFE516-05A9-43C6-AED8-F533F43C374A}" type="sibTrans" cxnId="{B605AA86-01F4-4BE9-8A2C-7909BDBAC5B1}">
      <dgm:prSet/>
      <dgm:spPr/>
      <dgm:t>
        <a:bodyPr/>
        <a:lstStyle/>
        <a:p>
          <a:endParaRPr lang="en-US" sz="1300">
            <a:latin typeface="Arial" panose="020B0604020202020204" pitchFamily="34" charset="0"/>
            <a:cs typeface="Arial" panose="020B0604020202020204" pitchFamily="34" charset="0"/>
          </a:endParaRPr>
        </a:p>
      </dgm:t>
    </dgm:pt>
    <dgm:pt modelId="{C8D4C92D-9CF7-4FFA-9244-B69ECCEF6145}">
      <dgm:prSet custT="1"/>
      <dgm:spPr/>
      <dgm:t>
        <a:bodyPr/>
        <a:lstStyle/>
        <a:p>
          <a:pPr marL="117475" indent="-117475">
            <a:spcAft>
              <a:spcPts val="600"/>
            </a:spcAft>
          </a:pPr>
          <a:r>
            <a:rPr lang="en-US" sz="1300" b="0" dirty="0">
              <a:latin typeface="Times New Roman" panose="02020603050405020304" pitchFamily="18" charset="0"/>
              <a:cs typeface="Times New Roman" panose="02020603050405020304" pitchFamily="18" charset="0"/>
            </a:rPr>
            <a:t>Landscape Analysis</a:t>
          </a:r>
        </a:p>
      </dgm:t>
    </dgm:pt>
    <dgm:pt modelId="{16C8DB7E-F48F-44BE-AFE5-1F52F8EA663F}" type="parTrans" cxnId="{98B7922F-67EA-494E-B853-47A6D29E93A8}">
      <dgm:prSet/>
      <dgm:spPr/>
      <dgm:t>
        <a:bodyPr/>
        <a:lstStyle/>
        <a:p>
          <a:endParaRPr lang="en-US" sz="1300"/>
        </a:p>
      </dgm:t>
    </dgm:pt>
    <dgm:pt modelId="{5776F724-E799-4A9E-9A51-60F1993CDF91}" type="sibTrans" cxnId="{98B7922F-67EA-494E-B853-47A6D29E93A8}">
      <dgm:prSet/>
      <dgm:spPr/>
      <dgm:t>
        <a:bodyPr/>
        <a:lstStyle/>
        <a:p>
          <a:endParaRPr lang="en-US" sz="1300"/>
        </a:p>
      </dgm:t>
    </dgm:pt>
    <dgm:pt modelId="{4C6D6427-149C-4DD8-AF1D-6BCB2C3DD2BB}">
      <dgm:prSet custT="1"/>
      <dgm:spPr/>
      <dgm:t>
        <a:bodyPr/>
        <a:lstStyle/>
        <a:p>
          <a:pPr marL="117475" indent="-117475">
            <a:spcAft>
              <a:spcPct val="15000"/>
            </a:spcAft>
          </a:pPr>
          <a:r>
            <a:rPr lang="en-US" sz="1300" b="0" dirty="0">
              <a:latin typeface="Times New Roman" panose="02020603050405020304" pitchFamily="18" charset="0"/>
              <a:cs typeface="Times New Roman" panose="02020603050405020304" pitchFamily="18" charset="0"/>
            </a:rPr>
            <a:t>Organizational Design</a:t>
          </a:r>
        </a:p>
      </dgm:t>
    </dgm:pt>
    <dgm:pt modelId="{4915B023-5D02-42EC-8F52-42970A8989EB}" type="parTrans" cxnId="{958E643E-D31B-4C30-9463-6D3B111C9F57}">
      <dgm:prSet/>
      <dgm:spPr/>
      <dgm:t>
        <a:bodyPr/>
        <a:lstStyle/>
        <a:p>
          <a:endParaRPr lang="en-US" sz="1300"/>
        </a:p>
      </dgm:t>
    </dgm:pt>
    <dgm:pt modelId="{64044F54-FC61-4C5B-B813-13E9F0D8F9E3}" type="sibTrans" cxnId="{958E643E-D31B-4C30-9463-6D3B111C9F57}">
      <dgm:prSet/>
      <dgm:spPr/>
      <dgm:t>
        <a:bodyPr/>
        <a:lstStyle/>
        <a:p>
          <a:endParaRPr lang="en-US" sz="1300"/>
        </a:p>
      </dgm:t>
    </dgm:pt>
    <dgm:pt modelId="{E951120A-E331-4FBE-9A97-87597A78A195}">
      <dgm:prSet custT="1"/>
      <dgm:spPr/>
      <dgm:t>
        <a:bodyPr anchor="b"/>
        <a:lstStyle/>
        <a:p>
          <a:pPr marL="117475" indent="-117475">
            <a:spcAft>
              <a:spcPts val="600"/>
            </a:spcAft>
          </a:pPr>
          <a:r>
            <a:rPr lang="en-US" sz="1300" b="0" dirty="0">
              <a:latin typeface="Times New Roman" panose="02020603050405020304" pitchFamily="18" charset="0"/>
              <a:cs typeface="Times New Roman" panose="02020603050405020304" pitchFamily="18" charset="0"/>
            </a:rPr>
            <a:t>Evaluation &amp; Learning</a:t>
          </a:r>
        </a:p>
      </dgm:t>
    </dgm:pt>
    <dgm:pt modelId="{C590AA12-9FBC-41BB-8D4B-D976B8380549}" type="parTrans" cxnId="{9CCD59C1-30F0-4914-B600-58EEFF15635F}">
      <dgm:prSet/>
      <dgm:spPr/>
      <dgm:t>
        <a:bodyPr/>
        <a:lstStyle/>
        <a:p>
          <a:endParaRPr lang="en-US" sz="1300"/>
        </a:p>
      </dgm:t>
    </dgm:pt>
    <dgm:pt modelId="{423AA064-0432-46A4-9F52-9E3D348ECB2C}" type="sibTrans" cxnId="{9CCD59C1-30F0-4914-B600-58EEFF15635F}">
      <dgm:prSet/>
      <dgm:spPr/>
      <dgm:t>
        <a:bodyPr/>
        <a:lstStyle/>
        <a:p>
          <a:endParaRPr lang="en-US" sz="1300"/>
        </a:p>
      </dgm:t>
    </dgm:pt>
    <dgm:pt modelId="{E9489802-F7A8-4D94-A1DA-71CAED49925D}">
      <dgm:prSet phldrT="[Text]" custT="1"/>
      <dgm:spPr/>
      <dgm:t>
        <a:bodyPr/>
        <a:lstStyle/>
        <a:p>
          <a:pPr marL="174625" indent="-117475">
            <a:spcAft>
              <a:spcPts val="600"/>
            </a:spcAft>
          </a:pPr>
          <a:r>
            <a:rPr lang="en-US" sz="1300" b="0" dirty="0">
              <a:latin typeface="Times New Roman" panose="02020603050405020304" pitchFamily="18" charset="0"/>
              <a:cs typeface="Times New Roman" panose="02020603050405020304" pitchFamily="18" charset="0"/>
            </a:rPr>
            <a:t>Governance</a:t>
          </a:r>
        </a:p>
      </dgm:t>
    </dgm:pt>
    <dgm:pt modelId="{8E39F1DD-C902-4729-AC44-851B8834FBA7}" type="parTrans" cxnId="{42F9B50F-2B50-488F-BB32-80722193689B}">
      <dgm:prSet/>
      <dgm:spPr/>
      <dgm:t>
        <a:bodyPr/>
        <a:lstStyle/>
        <a:p>
          <a:endParaRPr lang="en-US" sz="1300"/>
        </a:p>
      </dgm:t>
    </dgm:pt>
    <dgm:pt modelId="{64D65337-5C3A-43E4-98AC-CB6F8335D0D2}" type="sibTrans" cxnId="{42F9B50F-2B50-488F-BB32-80722193689B}">
      <dgm:prSet/>
      <dgm:spPr/>
      <dgm:t>
        <a:bodyPr/>
        <a:lstStyle/>
        <a:p>
          <a:endParaRPr lang="en-US" sz="1300"/>
        </a:p>
      </dgm:t>
    </dgm:pt>
    <dgm:pt modelId="{5A3D643F-43D3-40D4-B598-B4602F4B528D}">
      <dgm:prSet phldrT="[Text]" custT="1"/>
      <dgm:spPr/>
      <dgm:t>
        <a:bodyPr/>
        <a:lstStyle/>
        <a:p>
          <a:pPr marL="174625" indent="-117475">
            <a:spcAft>
              <a:spcPts val="600"/>
            </a:spcAft>
          </a:pPr>
          <a:r>
            <a:rPr lang="en-US" sz="1300" b="0" dirty="0">
              <a:latin typeface="Times New Roman" panose="02020603050405020304" pitchFamily="18" charset="0"/>
              <a:cs typeface="Times New Roman" panose="02020603050405020304" pitchFamily="18" charset="0"/>
            </a:rPr>
            <a:t>Risk &amp; Return Objectives</a:t>
          </a:r>
        </a:p>
      </dgm:t>
    </dgm:pt>
    <dgm:pt modelId="{3013702E-790A-4F92-A483-4F297F8006FF}" type="parTrans" cxnId="{B352B7B0-221B-4CAE-9BBF-48CA5340A3E0}">
      <dgm:prSet/>
      <dgm:spPr/>
      <dgm:t>
        <a:bodyPr/>
        <a:lstStyle/>
        <a:p>
          <a:endParaRPr lang="en-US" sz="1300"/>
        </a:p>
      </dgm:t>
    </dgm:pt>
    <dgm:pt modelId="{5A61246C-BFD3-4D84-ABF9-6CF5492DA6B8}" type="sibTrans" cxnId="{B352B7B0-221B-4CAE-9BBF-48CA5340A3E0}">
      <dgm:prSet/>
      <dgm:spPr/>
      <dgm:t>
        <a:bodyPr/>
        <a:lstStyle/>
        <a:p>
          <a:endParaRPr lang="en-US" sz="1300"/>
        </a:p>
      </dgm:t>
    </dgm:pt>
    <dgm:pt modelId="{90C3195F-5339-44A3-9D30-FE6356CAF51C}">
      <dgm:prSet phldrT="[Text]" custT="1"/>
      <dgm:spPr/>
      <dgm:t>
        <a:bodyPr/>
        <a:lstStyle/>
        <a:p>
          <a:pPr marL="174625" indent="-117475">
            <a:spcAft>
              <a:spcPct val="15000"/>
            </a:spcAft>
          </a:pPr>
          <a:r>
            <a:rPr lang="en-US" sz="1300" b="0" dirty="0">
              <a:latin typeface="Times New Roman" panose="02020603050405020304" pitchFamily="18" charset="0"/>
              <a:cs typeface="Times New Roman" panose="02020603050405020304" pitchFamily="18" charset="0"/>
            </a:rPr>
            <a:t>Risk Management</a:t>
          </a:r>
        </a:p>
      </dgm:t>
    </dgm:pt>
    <dgm:pt modelId="{A10B0C91-8604-4A42-8E81-5AB0802ED48C}" type="parTrans" cxnId="{A119FC3A-D8AA-4E2B-8A45-A61752D3E5BA}">
      <dgm:prSet/>
      <dgm:spPr/>
      <dgm:t>
        <a:bodyPr/>
        <a:lstStyle/>
        <a:p>
          <a:endParaRPr lang="en-US" sz="1300"/>
        </a:p>
      </dgm:t>
    </dgm:pt>
    <dgm:pt modelId="{32459B56-13A6-4BD5-8A75-9B4C680614D7}" type="sibTrans" cxnId="{A119FC3A-D8AA-4E2B-8A45-A61752D3E5BA}">
      <dgm:prSet/>
      <dgm:spPr/>
      <dgm:t>
        <a:bodyPr/>
        <a:lstStyle/>
        <a:p>
          <a:endParaRPr lang="en-US" sz="1300"/>
        </a:p>
      </dgm:t>
    </dgm:pt>
    <dgm:pt modelId="{C7A5BDB8-ADF7-4306-A291-B00A4AFACF2C}">
      <dgm:prSet phldrT="[Text]" custT="1"/>
      <dgm:spPr/>
      <dgm:t>
        <a:bodyPr anchor="b"/>
        <a:lstStyle/>
        <a:p>
          <a:pPr marL="174625" indent="-115888">
            <a:spcAft>
              <a:spcPts val="600"/>
            </a:spcAft>
          </a:pPr>
          <a:r>
            <a:rPr lang="en-US" sz="1300" b="0" dirty="0">
              <a:latin typeface="Times New Roman" panose="02020603050405020304" pitchFamily="18" charset="0"/>
              <a:cs typeface="Times New Roman" panose="02020603050405020304" pitchFamily="18" charset="0"/>
            </a:rPr>
            <a:t>Transaction Execution</a:t>
          </a:r>
        </a:p>
      </dgm:t>
    </dgm:pt>
    <dgm:pt modelId="{35541119-551D-4BF6-ABCF-5C901C74A8A7}" type="parTrans" cxnId="{C9E96243-1B13-4F0D-BC91-A7FD58AD3543}">
      <dgm:prSet/>
      <dgm:spPr/>
      <dgm:t>
        <a:bodyPr/>
        <a:lstStyle/>
        <a:p>
          <a:endParaRPr lang="en-US" sz="1300"/>
        </a:p>
      </dgm:t>
    </dgm:pt>
    <dgm:pt modelId="{03E6BBCA-1929-4F02-9EE7-710F6CDB69F3}" type="sibTrans" cxnId="{C9E96243-1B13-4F0D-BC91-A7FD58AD3543}">
      <dgm:prSet/>
      <dgm:spPr/>
      <dgm:t>
        <a:bodyPr/>
        <a:lstStyle/>
        <a:p>
          <a:endParaRPr lang="en-US" sz="1300"/>
        </a:p>
      </dgm:t>
    </dgm:pt>
    <dgm:pt modelId="{D9731275-83F8-4ABF-BA97-9629B2A245AE}">
      <dgm:prSet phldrT="[Text]" custT="1"/>
      <dgm:spPr/>
      <dgm:t>
        <a:bodyPr anchor="b"/>
        <a:lstStyle/>
        <a:p>
          <a:pPr marL="174625" indent="-115888">
            <a:spcAft>
              <a:spcPct val="15000"/>
            </a:spcAft>
          </a:pPr>
          <a:r>
            <a:rPr lang="en-US" sz="1300" b="0" dirty="0">
              <a:latin typeface="Times New Roman" panose="02020603050405020304" pitchFamily="18" charset="0"/>
              <a:cs typeface="Times New Roman" panose="02020603050405020304" pitchFamily="18" charset="0"/>
            </a:rPr>
            <a:t>Monitoring &amp; Reporting</a:t>
          </a:r>
        </a:p>
      </dgm:t>
    </dgm:pt>
    <dgm:pt modelId="{3A2F4E39-1202-47AE-B87B-7F0BE9496A2F}" type="parTrans" cxnId="{5395A3C9-85DF-4ADB-A630-FAE932D9E281}">
      <dgm:prSet/>
      <dgm:spPr/>
      <dgm:t>
        <a:bodyPr/>
        <a:lstStyle/>
        <a:p>
          <a:endParaRPr lang="en-US" sz="1300"/>
        </a:p>
      </dgm:t>
    </dgm:pt>
    <dgm:pt modelId="{B60EB932-ED2A-4BBF-AB2C-ECD97A9C850A}" type="sibTrans" cxnId="{5395A3C9-85DF-4ADB-A630-FAE932D9E281}">
      <dgm:prSet/>
      <dgm:spPr/>
      <dgm:t>
        <a:bodyPr/>
        <a:lstStyle/>
        <a:p>
          <a:endParaRPr lang="en-US" sz="1300"/>
        </a:p>
      </dgm:t>
    </dgm:pt>
    <dgm:pt modelId="{008573C8-183C-4BA7-B8D5-73EF6FC15410}">
      <dgm:prSet custT="1"/>
      <dgm:spPr/>
      <dgm:t>
        <a:bodyPr/>
        <a:lstStyle/>
        <a:p>
          <a:pPr marL="57150" indent="0">
            <a:spcAft>
              <a:spcPct val="15000"/>
            </a:spcAft>
          </a:pPr>
          <a:endParaRPr lang="en-US" sz="1300" dirty="0">
            <a:latin typeface="Times New Roman" panose="02020603050405020304" pitchFamily="18" charset="0"/>
            <a:cs typeface="Times New Roman" panose="02020603050405020304" pitchFamily="18" charset="0"/>
          </a:endParaRPr>
        </a:p>
      </dgm:t>
    </dgm:pt>
    <dgm:pt modelId="{D3B7A2C5-EBA7-4C78-8A4F-2DD1B7A7E164}" type="sibTrans" cxnId="{C40699E6-C92E-438A-95D3-2112CFCEE7FD}">
      <dgm:prSet/>
      <dgm:spPr/>
      <dgm:t>
        <a:bodyPr/>
        <a:lstStyle/>
        <a:p>
          <a:endParaRPr lang="en-US" sz="1300"/>
        </a:p>
      </dgm:t>
    </dgm:pt>
    <dgm:pt modelId="{DF9F43D5-DC45-4538-B2DD-31E0AFDE23C3}" type="parTrans" cxnId="{C40699E6-C92E-438A-95D3-2112CFCEE7FD}">
      <dgm:prSet/>
      <dgm:spPr/>
      <dgm:t>
        <a:bodyPr/>
        <a:lstStyle/>
        <a:p>
          <a:endParaRPr lang="en-US" sz="1300"/>
        </a:p>
      </dgm:t>
    </dgm:pt>
    <dgm:pt modelId="{1BA1BE00-1903-4932-9C0C-7379B8234DD3}">
      <dgm:prSet custT="1"/>
      <dgm:spPr/>
      <dgm:t>
        <a:bodyPr/>
        <a:lstStyle/>
        <a:p>
          <a:pPr marL="57150" indent="0">
            <a:spcAft>
              <a:spcPct val="15000"/>
            </a:spcAft>
          </a:pPr>
          <a:endParaRPr lang="en-US" sz="1300" dirty="0">
            <a:latin typeface="Times New Roman" panose="02020603050405020304" pitchFamily="18" charset="0"/>
            <a:cs typeface="Times New Roman" panose="02020603050405020304" pitchFamily="18" charset="0"/>
          </a:endParaRPr>
        </a:p>
      </dgm:t>
    </dgm:pt>
    <dgm:pt modelId="{A73695D3-8307-4EC8-80CC-DAC4F9B78382}" type="sibTrans" cxnId="{1186E31F-6821-4E60-8869-2828DD8F29DD}">
      <dgm:prSet/>
      <dgm:spPr/>
      <dgm:t>
        <a:bodyPr/>
        <a:lstStyle/>
        <a:p>
          <a:endParaRPr lang="en-US" sz="1300"/>
        </a:p>
      </dgm:t>
    </dgm:pt>
    <dgm:pt modelId="{9558F53E-9140-4EE3-B9B5-AC85F8CEC342}" type="parTrans" cxnId="{1186E31F-6821-4E60-8869-2828DD8F29DD}">
      <dgm:prSet/>
      <dgm:spPr/>
      <dgm:t>
        <a:bodyPr/>
        <a:lstStyle/>
        <a:p>
          <a:endParaRPr lang="en-US" sz="1300"/>
        </a:p>
      </dgm:t>
    </dgm:pt>
    <dgm:pt modelId="{94C4E124-285F-4CD1-8D4A-478A2EEB7207}">
      <dgm:prSet custT="1"/>
      <dgm:spPr/>
      <dgm:t>
        <a:bodyPr/>
        <a:lstStyle/>
        <a:p>
          <a:pPr marL="57150" indent="0">
            <a:spcAft>
              <a:spcPct val="15000"/>
            </a:spcAft>
          </a:pPr>
          <a:endParaRPr lang="en-US" sz="1300" b="1" dirty="0">
            <a:solidFill>
              <a:schemeClr val="bg2">
                <a:lumMod val="50000"/>
              </a:schemeClr>
            </a:solidFill>
            <a:latin typeface="Times New Roman" panose="02020603050405020304" pitchFamily="18" charset="0"/>
            <a:cs typeface="Times New Roman" panose="02020603050405020304" pitchFamily="18" charset="0"/>
          </a:endParaRPr>
        </a:p>
      </dgm:t>
    </dgm:pt>
    <dgm:pt modelId="{3D2AAF3D-2BC1-4895-84C7-15B81975E017}" type="sibTrans" cxnId="{B91B3AB7-633F-460A-BE8B-089731AF3161}">
      <dgm:prSet/>
      <dgm:spPr/>
      <dgm:t>
        <a:bodyPr/>
        <a:lstStyle/>
        <a:p>
          <a:endParaRPr lang="en-US" sz="1300"/>
        </a:p>
      </dgm:t>
    </dgm:pt>
    <dgm:pt modelId="{487D4099-B63C-4F45-BC57-A9D9CCFAEA6B}" type="parTrans" cxnId="{B91B3AB7-633F-460A-BE8B-089731AF3161}">
      <dgm:prSet/>
      <dgm:spPr/>
      <dgm:t>
        <a:bodyPr/>
        <a:lstStyle/>
        <a:p>
          <a:endParaRPr lang="en-US" sz="1300"/>
        </a:p>
      </dgm:t>
    </dgm:pt>
    <dgm:pt modelId="{7F7D74FC-1A17-4977-A3F4-915E6A26C14F}">
      <dgm:prSet phldrT="[Text]" custT="1"/>
      <dgm:spPr/>
      <dgm:t>
        <a:bodyPr anchor="b"/>
        <a:lstStyle/>
        <a:p>
          <a:pPr marL="117475" indent="-117475">
            <a:spcAft>
              <a:spcPts val="600"/>
            </a:spcAft>
          </a:pPr>
          <a:endParaRPr lang="en-US" sz="1300" b="0" dirty="0">
            <a:solidFill>
              <a:schemeClr val="bg2">
                <a:lumMod val="50000"/>
              </a:schemeClr>
            </a:solidFill>
            <a:latin typeface="Times New Roman" panose="02020603050405020304" pitchFamily="18" charset="0"/>
            <a:cs typeface="Times New Roman" panose="02020603050405020304" pitchFamily="18" charset="0"/>
          </a:endParaRPr>
        </a:p>
      </dgm:t>
    </dgm:pt>
    <dgm:pt modelId="{7822117A-DB27-453B-9C61-71220EAB3ABD}" type="parTrans" cxnId="{006BCD9A-6B17-457F-907F-D586AF09DD9A}">
      <dgm:prSet/>
      <dgm:spPr/>
      <dgm:t>
        <a:bodyPr/>
        <a:lstStyle/>
        <a:p>
          <a:endParaRPr lang="en-US"/>
        </a:p>
      </dgm:t>
    </dgm:pt>
    <dgm:pt modelId="{99D55E86-569B-42A1-A5D2-A20D482B2A5C}" type="sibTrans" cxnId="{006BCD9A-6B17-457F-907F-D586AF09DD9A}">
      <dgm:prSet/>
      <dgm:spPr/>
      <dgm:t>
        <a:bodyPr/>
        <a:lstStyle/>
        <a:p>
          <a:endParaRPr lang="en-US"/>
        </a:p>
      </dgm:t>
    </dgm:pt>
    <dgm:pt modelId="{01445057-8B3A-4DA8-BB2C-F365169FD5E4}">
      <dgm:prSet phldrT="[Text]" custT="1"/>
      <dgm:spPr/>
      <dgm:t>
        <a:bodyPr anchor="b"/>
        <a:lstStyle/>
        <a:p>
          <a:pPr marL="117475" indent="-117475">
            <a:spcAft>
              <a:spcPts val="600"/>
            </a:spcAft>
          </a:pPr>
          <a:endParaRPr lang="en-US" sz="1300" b="0" dirty="0">
            <a:solidFill>
              <a:schemeClr val="bg2">
                <a:lumMod val="50000"/>
              </a:schemeClr>
            </a:solidFill>
            <a:latin typeface="Times New Roman" panose="02020603050405020304" pitchFamily="18" charset="0"/>
            <a:cs typeface="Times New Roman" panose="02020603050405020304" pitchFamily="18" charset="0"/>
          </a:endParaRPr>
        </a:p>
      </dgm:t>
    </dgm:pt>
    <dgm:pt modelId="{8812CA14-23E4-4458-B510-C019E35170D2}" type="parTrans" cxnId="{D9F8F1FF-EE37-4C8B-98F1-5A67C467C90F}">
      <dgm:prSet/>
      <dgm:spPr/>
      <dgm:t>
        <a:bodyPr/>
        <a:lstStyle/>
        <a:p>
          <a:endParaRPr lang="en-US"/>
        </a:p>
      </dgm:t>
    </dgm:pt>
    <dgm:pt modelId="{C7C0C0C1-8F35-4090-8AA0-D45930DAB143}" type="sibTrans" cxnId="{D9F8F1FF-EE37-4C8B-98F1-5A67C467C90F}">
      <dgm:prSet/>
      <dgm:spPr/>
      <dgm:t>
        <a:bodyPr/>
        <a:lstStyle/>
        <a:p>
          <a:endParaRPr lang="en-US"/>
        </a:p>
      </dgm:t>
    </dgm:pt>
    <dgm:pt modelId="{5DFBDC09-5F78-4B6C-8295-F794F87AF43A}">
      <dgm:prSet phldrT="[Text]" custT="1"/>
      <dgm:spPr/>
      <dgm:t>
        <a:bodyPr anchor="b"/>
        <a:lstStyle/>
        <a:p>
          <a:pPr marL="117475" indent="-117475">
            <a:spcAft>
              <a:spcPts val="600"/>
            </a:spcAft>
          </a:pPr>
          <a:r>
            <a:rPr lang="en-US" sz="1300" b="0" dirty="0">
              <a:latin typeface="Times New Roman" panose="02020603050405020304" pitchFamily="18" charset="0"/>
              <a:cs typeface="Times New Roman" panose="02020603050405020304" pitchFamily="18" charset="0"/>
            </a:rPr>
            <a:t>Program Integration</a:t>
          </a:r>
        </a:p>
      </dgm:t>
    </dgm:pt>
    <dgm:pt modelId="{B9074BEF-9098-4209-8A60-465B123C85AC}" type="parTrans" cxnId="{318E98FF-6DD6-477B-89DD-7B7A2FF4E56C}">
      <dgm:prSet/>
      <dgm:spPr/>
      <dgm:t>
        <a:bodyPr/>
        <a:lstStyle/>
        <a:p>
          <a:endParaRPr lang="en-US"/>
        </a:p>
      </dgm:t>
    </dgm:pt>
    <dgm:pt modelId="{AC12BFE0-7E2F-4ED2-A332-F200C95F40DF}" type="sibTrans" cxnId="{318E98FF-6DD6-477B-89DD-7B7A2FF4E56C}">
      <dgm:prSet/>
      <dgm:spPr/>
      <dgm:t>
        <a:bodyPr/>
        <a:lstStyle/>
        <a:p>
          <a:endParaRPr lang="en-US"/>
        </a:p>
      </dgm:t>
    </dgm:pt>
    <dgm:pt modelId="{18EDCC03-2CAF-CC4F-861B-BC98B40C2250}">
      <dgm:prSet phldrT="[Text]" custT="1"/>
      <dgm:spPr/>
      <dgm:t>
        <a:bodyPr anchor="b"/>
        <a:lstStyle/>
        <a:p>
          <a:pPr marL="174625" indent="-115888">
            <a:spcAft>
              <a:spcPts val="600"/>
            </a:spcAft>
          </a:pPr>
          <a:r>
            <a:rPr lang="en-US" sz="1300" b="0" dirty="0">
              <a:latin typeface="Times New Roman" panose="02020603050405020304" pitchFamily="18" charset="0"/>
              <a:cs typeface="Times New Roman" panose="02020603050405020304" pitchFamily="18" charset="0"/>
            </a:rPr>
            <a:t>Staff / Consultant Roles</a:t>
          </a:r>
        </a:p>
      </dgm:t>
    </dgm:pt>
    <dgm:pt modelId="{890772AB-E0E9-0544-BA4E-E5712E8A61C9}" type="parTrans" cxnId="{1DAF0C96-AB98-4B4D-A808-25B8F66CDFB4}">
      <dgm:prSet/>
      <dgm:spPr/>
      <dgm:t>
        <a:bodyPr/>
        <a:lstStyle/>
        <a:p>
          <a:endParaRPr lang="en-US"/>
        </a:p>
      </dgm:t>
    </dgm:pt>
    <dgm:pt modelId="{1CD3F654-C5B9-9343-B0C9-0059306C9778}" type="sibTrans" cxnId="{1DAF0C96-AB98-4B4D-A808-25B8F66CDFB4}">
      <dgm:prSet/>
      <dgm:spPr/>
      <dgm:t>
        <a:bodyPr/>
        <a:lstStyle/>
        <a:p>
          <a:endParaRPr lang="en-US"/>
        </a:p>
      </dgm:t>
    </dgm:pt>
    <dgm:pt modelId="{226CFE8D-F1CB-EE46-A819-022D2D9AC4DB}">
      <dgm:prSet custT="1"/>
      <dgm:spPr/>
      <dgm:t>
        <a:bodyPr anchor="b"/>
        <a:lstStyle/>
        <a:p>
          <a:pPr marL="117475" indent="-117475">
            <a:spcAft>
              <a:spcPts val="600"/>
            </a:spcAft>
          </a:pPr>
          <a:r>
            <a:rPr lang="en-US" sz="1300" b="0" dirty="0">
              <a:latin typeface="Times New Roman" panose="02020603050405020304" pitchFamily="18" charset="0"/>
              <a:cs typeface="Times New Roman" panose="02020603050405020304" pitchFamily="18" charset="0"/>
            </a:rPr>
            <a:t>Communications</a:t>
          </a:r>
        </a:p>
      </dgm:t>
    </dgm:pt>
    <dgm:pt modelId="{5BAF40FF-FB0C-1843-A62A-9034250AECEC}" type="parTrans" cxnId="{22F8C022-B137-E840-B6EA-8430BEFFA93C}">
      <dgm:prSet/>
      <dgm:spPr/>
      <dgm:t>
        <a:bodyPr/>
        <a:lstStyle/>
        <a:p>
          <a:endParaRPr lang="en-US"/>
        </a:p>
      </dgm:t>
    </dgm:pt>
    <dgm:pt modelId="{4EF4DEE6-D504-E34E-B196-99AA80327089}" type="sibTrans" cxnId="{22F8C022-B137-E840-B6EA-8430BEFFA93C}">
      <dgm:prSet/>
      <dgm:spPr/>
      <dgm:t>
        <a:bodyPr/>
        <a:lstStyle/>
        <a:p>
          <a:endParaRPr lang="en-US"/>
        </a:p>
      </dgm:t>
    </dgm:pt>
    <dgm:pt modelId="{22A6F731-D0C7-A044-A614-01804F8D8973}">
      <dgm:prSet custT="1"/>
      <dgm:spPr/>
      <dgm:t>
        <a:bodyPr/>
        <a:lstStyle/>
        <a:p>
          <a:pPr marL="117475" indent="-117475">
            <a:spcAft>
              <a:spcPct val="15000"/>
            </a:spcAft>
          </a:pPr>
          <a:endParaRPr lang="en-US" sz="1300" b="0" dirty="0">
            <a:solidFill>
              <a:schemeClr val="tx1">
                <a:lumMod val="65000"/>
                <a:lumOff val="35000"/>
              </a:schemeClr>
            </a:solidFill>
            <a:latin typeface="Times New Roman" panose="02020603050405020304" pitchFamily="18" charset="0"/>
            <a:cs typeface="Times New Roman" panose="02020603050405020304" pitchFamily="18" charset="0"/>
          </a:endParaRPr>
        </a:p>
      </dgm:t>
    </dgm:pt>
    <dgm:pt modelId="{6F0D6FA5-5E8C-8944-B126-F203FFF5D6B8}" type="parTrans" cxnId="{A62F6331-8C5E-374F-9D13-F43335211178}">
      <dgm:prSet/>
      <dgm:spPr/>
      <dgm:t>
        <a:bodyPr/>
        <a:lstStyle/>
        <a:p>
          <a:endParaRPr lang="en-US"/>
        </a:p>
      </dgm:t>
    </dgm:pt>
    <dgm:pt modelId="{5A83F058-CE7B-FA42-9246-65205FA9B310}" type="sibTrans" cxnId="{A62F6331-8C5E-374F-9D13-F43335211178}">
      <dgm:prSet/>
      <dgm:spPr/>
      <dgm:t>
        <a:bodyPr/>
        <a:lstStyle/>
        <a:p>
          <a:endParaRPr lang="en-US"/>
        </a:p>
      </dgm:t>
    </dgm:pt>
    <dgm:pt modelId="{04A32358-B9D5-C545-A40B-3F0674EA7A2B}">
      <dgm:prSet custT="1"/>
      <dgm:spPr/>
      <dgm:t>
        <a:bodyPr/>
        <a:lstStyle/>
        <a:p>
          <a:pPr marL="117475" indent="-117475">
            <a:spcAft>
              <a:spcPts val="600"/>
            </a:spcAft>
          </a:pPr>
          <a:r>
            <a:rPr lang="en-US" sz="1300" b="0" dirty="0">
              <a:latin typeface="Times New Roman" panose="02020603050405020304" pitchFamily="18" charset="0"/>
              <a:cs typeface="Times New Roman" panose="02020603050405020304" pitchFamily="18" charset="0"/>
            </a:rPr>
            <a:t>Leverage - Donor &amp; Partner Engagement</a:t>
          </a:r>
        </a:p>
      </dgm:t>
    </dgm:pt>
    <dgm:pt modelId="{3716D807-E160-7740-91EF-3F31FEF44E4D}" type="parTrans" cxnId="{89F741BD-9C68-5645-841B-B598B66FE688}">
      <dgm:prSet/>
      <dgm:spPr/>
      <dgm:t>
        <a:bodyPr/>
        <a:lstStyle/>
        <a:p>
          <a:endParaRPr lang="en-US"/>
        </a:p>
      </dgm:t>
    </dgm:pt>
    <dgm:pt modelId="{ADA0DDB3-E4FE-AB4E-9E2B-25201B45BE87}" type="sibTrans" cxnId="{89F741BD-9C68-5645-841B-B598B66FE688}">
      <dgm:prSet/>
      <dgm:spPr/>
      <dgm:t>
        <a:bodyPr/>
        <a:lstStyle/>
        <a:p>
          <a:endParaRPr lang="en-US"/>
        </a:p>
      </dgm:t>
    </dgm:pt>
    <dgm:pt modelId="{E1A5F39C-F649-4424-A03A-006C7C65B9C3}" type="pres">
      <dgm:prSet presAssocID="{CE634E11-E830-4E37-BBE5-563CC329AB3A}" presName="cycleMatrixDiagram" presStyleCnt="0">
        <dgm:presLayoutVars>
          <dgm:chMax val="1"/>
          <dgm:dir/>
          <dgm:animLvl val="lvl"/>
          <dgm:resizeHandles val="exact"/>
        </dgm:presLayoutVars>
      </dgm:prSet>
      <dgm:spPr/>
      <dgm:t>
        <a:bodyPr/>
        <a:lstStyle/>
        <a:p>
          <a:endParaRPr lang="en-US"/>
        </a:p>
      </dgm:t>
    </dgm:pt>
    <dgm:pt modelId="{710B18CB-FA03-4014-9D66-737D47AB20D0}" type="pres">
      <dgm:prSet presAssocID="{CE634E11-E830-4E37-BBE5-563CC329AB3A}" presName="children" presStyleCnt="0"/>
      <dgm:spPr/>
    </dgm:pt>
    <dgm:pt modelId="{945383A9-8A4A-4828-B89C-E0ED80BF36BE}" type="pres">
      <dgm:prSet presAssocID="{CE634E11-E830-4E37-BBE5-563CC329AB3A}" presName="child1group" presStyleCnt="0"/>
      <dgm:spPr/>
    </dgm:pt>
    <dgm:pt modelId="{37ED2572-B9D1-453A-AE56-8424554237E4}" type="pres">
      <dgm:prSet presAssocID="{CE634E11-E830-4E37-BBE5-563CC329AB3A}" presName="child1" presStyleLbl="bgAcc1" presStyleIdx="0" presStyleCnt="4" custScaleX="118352" custScaleY="73157" custLinFactNeighborX="-17865" custLinFactNeighborY="23443"/>
      <dgm:spPr/>
      <dgm:t>
        <a:bodyPr/>
        <a:lstStyle/>
        <a:p>
          <a:endParaRPr lang="en-US"/>
        </a:p>
      </dgm:t>
    </dgm:pt>
    <dgm:pt modelId="{203FB7D5-604A-4B0E-B398-9DA0D3F90C71}" type="pres">
      <dgm:prSet presAssocID="{CE634E11-E830-4E37-BBE5-563CC329AB3A}" presName="child1Text" presStyleLbl="bgAcc1" presStyleIdx="0" presStyleCnt="4">
        <dgm:presLayoutVars>
          <dgm:bulletEnabled val="1"/>
        </dgm:presLayoutVars>
      </dgm:prSet>
      <dgm:spPr/>
      <dgm:t>
        <a:bodyPr/>
        <a:lstStyle/>
        <a:p>
          <a:endParaRPr lang="en-US"/>
        </a:p>
      </dgm:t>
    </dgm:pt>
    <dgm:pt modelId="{486C721F-E893-4FAB-9121-0E5394C976DF}" type="pres">
      <dgm:prSet presAssocID="{CE634E11-E830-4E37-BBE5-563CC329AB3A}" presName="child2group" presStyleCnt="0"/>
      <dgm:spPr/>
    </dgm:pt>
    <dgm:pt modelId="{DFD69012-409B-4C2A-996A-E3727FA621FF}" type="pres">
      <dgm:prSet presAssocID="{CE634E11-E830-4E37-BBE5-563CC329AB3A}" presName="child2" presStyleLbl="bgAcc1" presStyleIdx="1" presStyleCnt="4" custScaleX="118352" custScaleY="73157" custLinFactNeighborX="24428" custLinFactNeighborY="28556"/>
      <dgm:spPr/>
      <dgm:t>
        <a:bodyPr/>
        <a:lstStyle/>
        <a:p>
          <a:endParaRPr lang="en-US"/>
        </a:p>
      </dgm:t>
    </dgm:pt>
    <dgm:pt modelId="{414FA33A-3486-48CB-9C01-3544772B13DB}" type="pres">
      <dgm:prSet presAssocID="{CE634E11-E830-4E37-BBE5-563CC329AB3A}" presName="child2Text" presStyleLbl="bgAcc1" presStyleIdx="1" presStyleCnt="4">
        <dgm:presLayoutVars>
          <dgm:bulletEnabled val="1"/>
        </dgm:presLayoutVars>
      </dgm:prSet>
      <dgm:spPr/>
      <dgm:t>
        <a:bodyPr/>
        <a:lstStyle/>
        <a:p>
          <a:endParaRPr lang="en-US"/>
        </a:p>
      </dgm:t>
    </dgm:pt>
    <dgm:pt modelId="{C9823101-9FE6-43B8-BD49-2826268AD852}" type="pres">
      <dgm:prSet presAssocID="{CE634E11-E830-4E37-BBE5-563CC329AB3A}" presName="child3group" presStyleCnt="0"/>
      <dgm:spPr/>
    </dgm:pt>
    <dgm:pt modelId="{FCAE436C-1F8A-4E1D-8974-58655E278321}" type="pres">
      <dgm:prSet presAssocID="{CE634E11-E830-4E37-BBE5-563CC329AB3A}" presName="child3" presStyleLbl="bgAcc1" presStyleIdx="2" presStyleCnt="4" custScaleX="118352" custScaleY="73515" custLinFactNeighborX="24428" custLinFactNeighborY="-29847"/>
      <dgm:spPr/>
      <dgm:t>
        <a:bodyPr/>
        <a:lstStyle/>
        <a:p>
          <a:endParaRPr lang="en-US"/>
        </a:p>
      </dgm:t>
    </dgm:pt>
    <dgm:pt modelId="{DE3C7DA6-77C8-4978-B902-917BDADE0EA4}" type="pres">
      <dgm:prSet presAssocID="{CE634E11-E830-4E37-BBE5-563CC329AB3A}" presName="child3Text" presStyleLbl="bgAcc1" presStyleIdx="2" presStyleCnt="4">
        <dgm:presLayoutVars>
          <dgm:bulletEnabled val="1"/>
        </dgm:presLayoutVars>
      </dgm:prSet>
      <dgm:spPr/>
      <dgm:t>
        <a:bodyPr/>
        <a:lstStyle/>
        <a:p>
          <a:endParaRPr lang="en-US"/>
        </a:p>
      </dgm:t>
    </dgm:pt>
    <dgm:pt modelId="{AD313DDD-E97A-4996-BF5D-8A57D06C2DB0}" type="pres">
      <dgm:prSet presAssocID="{CE634E11-E830-4E37-BBE5-563CC329AB3A}" presName="child4group" presStyleCnt="0"/>
      <dgm:spPr/>
    </dgm:pt>
    <dgm:pt modelId="{18E058CB-9367-4ED6-A6DD-85485A266107}" type="pres">
      <dgm:prSet presAssocID="{CE634E11-E830-4E37-BBE5-563CC329AB3A}" presName="child4" presStyleLbl="bgAcc1" presStyleIdx="3" presStyleCnt="4" custScaleX="118352" custScaleY="73515" custLinFactNeighborX="-17865" custLinFactNeighborY="-34511"/>
      <dgm:spPr/>
      <dgm:t>
        <a:bodyPr/>
        <a:lstStyle/>
        <a:p>
          <a:endParaRPr lang="en-US"/>
        </a:p>
      </dgm:t>
    </dgm:pt>
    <dgm:pt modelId="{BA2D8F51-B146-4E52-87AC-F0DB7E52EBE0}" type="pres">
      <dgm:prSet presAssocID="{CE634E11-E830-4E37-BBE5-563CC329AB3A}" presName="child4Text" presStyleLbl="bgAcc1" presStyleIdx="3" presStyleCnt="4">
        <dgm:presLayoutVars>
          <dgm:bulletEnabled val="1"/>
        </dgm:presLayoutVars>
      </dgm:prSet>
      <dgm:spPr/>
      <dgm:t>
        <a:bodyPr/>
        <a:lstStyle/>
        <a:p>
          <a:endParaRPr lang="en-US"/>
        </a:p>
      </dgm:t>
    </dgm:pt>
    <dgm:pt modelId="{1A4481E1-DC07-4A33-8E3D-14C7C84907FD}" type="pres">
      <dgm:prSet presAssocID="{CE634E11-E830-4E37-BBE5-563CC329AB3A}" presName="childPlaceholder" presStyleCnt="0"/>
      <dgm:spPr/>
    </dgm:pt>
    <dgm:pt modelId="{BB3ADB9C-802A-4C8A-B206-F73B8097C2C4}" type="pres">
      <dgm:prSet presAssocID="{CE634E11-E830-4E37-BBE5-563CC329AB3A}" presName="circle" presStyleCnt="0"/>
      <dgm:spPr/>
    </dgm:pt>
    <dgm:pt modelId="{A76C2274-B8C4-485F-A4CB-415635EBAFBE}" type="pres">
      <dgm:prSet presAssocID="{CE634E11-E830-4E37-BBE5-563CC329AB3A}" presName="quadrant1" presStyleLbl="node1" presStyleIdx="0" presStyleCnt="4" custScaleX="99907" custScaleY="92974" custLinFactNeighborY="4089">
        <dgm:presLayoutVars>
          <dgm:chMax val="1"/>
          <dgm:bulletEnabled val="1"/>
        </dgm:presLayoutVars>
      </dgm:prSet>
      <dgm:spPr/>
      <dgm:t>
        <a:bodyPr/>
        <a:lstStyle/>
        <a:p>
          <a:endParaRPr lang="en-US"/>
        </a:p>
      </dgm:t>
    </dgm:pt>
    <dgm:pt modelId="{DCE236BE-C4D8-4C96-8CF8-B0852156D372}" type="pres">
      <dgm:prSet presAssocID="{CE634E11-E830-4E37-BBE5-563CC329AB3A}" presName="quadrant2" presStyleLbl="node1" presStyleIdx="1" presStyleCnt="4" custScaleX="99907" custScaleY="92974" custLinFactNeighborY="4089">
        <dgm:presLayoutVars>
          <dgm:chMax val="1"/>
          <dgm:bulletEnabled val="1"/>
        </dgm:presLayoutVars>
      </dgm:prSet>
      <dgm:spPr/>
      <dgm:t>
        <a:bodyPr/>
        <a:lstStyle/>
        <a:p>
          <a:endParaRPr lang="en-US"/>
        </a:p>
      </dgm:t>
    </dgm:pt>
    <dgm:pt modelId="{38D96EF0-58CB-4314-8E72-20E545086519}" type="pres">
      <dgm:prSet presAssocID="{CE634E11-E830-4E37-BBE5-563CC329AB3A}" presName="quadrant3" presStyleLbl="node1" presStyleIdx="2" presStyleCnt="4" custScaleX="99907" custScaleY="92974" custLinFactNeighborY="-4089">
        <dgm:presLayoutVars>
          <dgm:chMax val="1"/>
          <dgm:bulletEnabled val="1"/>
        </dgm:presLayoutVars>
      </dgm:prSet>
      <dgm:spPr/>
      <dgm:t>
        <a:bodyPr/>
        <a:lstStyle/>
        <a:p>
          <a:endParaRPr lang="en-US"/>
        </a:p>
      </dgm:t>
    </dgm:pt>
    <dgm:pt modelId="{D940FF43-5060-4CC1-8247-9FE9D2A1C9BC}" type="pres">
      <dgm:prSet presAssocID="{CE634E11-E830-4E37-BBE5-563CC329AB3A}" presName="quadrant4" presStyleLbl="node1" presStyleIdx="3" presStyleCnt="4" custScaleX="99907" custScaleY="92974" custLinFactNeighborY="-4089">
        <dgm:presLayoutVars>
          <dgm:chMax val="1"/>
          <dgm:bulletEnabled val="1"/>
        </dgm:presLayoutVars>
      </dgm:prSet>
      <dgm:spPr/>
      <dgm:t>
        <a:bodyPr/>
        <a:lstStyle/>
        <a:p>
          <a:endParaRPr lang="en-US"/>
        </a:p>
      </dgm:t>
    </dgm:pt>
    <dgm:pt modelId="{7FD9CA37-F81E-45AF-9358-1890D94E328E}" type="pres">
      <dgm:prSet presAssocID="{CE634E11-E830-4E37-BBE5-563CC329AB3A}" presName="quadrantPlaceholder" presStyleCnt="0"/>
      <dgm:spPr/>
    </dgm:pt>
    <dgm:pt modelId="{AE1335D1-4540-4DF4-A383-31A6B83110B2}" type="pres">
      <dgm:prSet presAssocID="{CE634E11-E830-4E37-BBE5-563CC329AB3A}" presName="center1" presStyleLbl="fgShp" presStyleIdx="0" presStyleCnt="2"/>
      <dgm:spPr/>
    </dgm:pt>
    <dgm:pt modelId="{60187ADF-0A22-4F1D-9EC1-216EA4FCAACA}" type="pres">
      <dgm:prSet presAssocID="{CE634E11-E830-4E37-BBE5-563CC329AB3A}" presName="center2" presStyleLbl="fgShp" presStyleIdx="1" presStyleCnt="2"/>
      <dgm:spPr/>
    </dgm:pt>
  </dgm:ptLst>
  <dgm:cxnLst>
    <dgm:cxn modelId="{7C704033-2DB9-584D-882F-D706E96DC3F1}" type="presOf" srcId="{18EDCC03-2CAF-CC4F-861B-BC98B40C2250}" destId="{FCAE436C-1F8A-4E1D-8974-58655E278321}" srcOrd="0" destOrd="1" presId="urn:microsoft.com/office/officeart/2005/8/layout/cycle4#2"/>
    <dgm:cxn modelId="{67042293-814D-2640-9F86-AB9105A4C433}" type="presOf" srcId="{C8D4C92D-9CF7-4FFA-9244-B69ECCEF6145}" destId="{37ED2572-B9D1-453A-AE56-8424554237E4}" srcOrd="0" destOrd="1" presId="urn:microsoft.com/office/officeart/2005/8/layout/cycle4#2"/>
    <dgm:cxn modelId="{85925644-08AB-0A4F-97C9-38FD7ED2B565}" type="presOf" srcId="{E9489802-F7A8-4D94-A1DA-71CAED49925D}" destId="{DFD69012-409B-4C2A-996A-E3727FA621FF}" srcOrd="0" destOrd="1" presId="urn:microsoft.com/office/officeart/2005/8/layout/cycle4#2"/>
    <dgm:cxn modelId="{4FA49F9C-A55F-B14F-B13A-D57D5621EB9F}" type="presOf" srcId="{404C95B5-BC38-4F71-8CD9-A04E5E84B305}" destId="{18E058CB-9367-4ED6-A6DD-85485A266107}" srcOrd="0" destOrd="2" presId="urn:microsoft.com/office/officeart/2005/8/layout/cycle4#2"/>
    <dgm:cxn modelId="{AFF10DC9-A190-1E42-AD00-826534AE0F0F}" type="presOf" srcId="{D9731275-83F8-4ABF-BA97-9629B2A245AE}" destId="{DE3C7DA6-77C8-4978-B902-917BDADE0EA4}" srcOrd="1" destOrd="3" presId="urn:microsoft.com/office/officeart/2005/8/layout/cycle4#2"/>
    <dgm:cxn modelId="{8E635A1A-BD8B-49A5-8CE9-4270EABA121F}" srcId="{352BF02D-CB89-4D51-A528-4C90918E518D}" destId="{685D2E02-0564-42B9-B9EE-D9B043F68D8C}" srcOrd="0" destOrd="0" parTransId="{36E39D5C-5B49-447C-846D-EEAFD666C665}" sibTransId="{D118B1D6-641F-4A59-ADB4-2F992894A896}"/>
    <dgm:cxn modelId="{5213B004-5AA5-2349-BF66-1E71323C3BBF}" type="presOf" srcId="{22A6F731-D0C7-A044-A614-01804F8D8973}" destId="{203FB7D5-604A-4B0E-B398-9DA0D3F90C71}" srcOrd="1" destOrd="4" presId="urn:microsoft.com/office/officeart/2005/8/layout/cycle4#2"/>
    <dgm:cxn modelId="{1DAF0C96-AB98-4B4D-A808-25B8F66CDFB4}" srcId="{4451323A-55FA-43C2-8196-8E55899A3240}" destId="{18EDCC03-2CAF-CC4F-861B-BC98B40C2250}" srcOrd="1" destOrd="0" parTransId="{890772AB-E0E9-0544-BA4E-E5712E8A61C9}" sibTransId="{1CD3F654-C5B9-9343-B0C9-0059306C9778}"/>
    <dgm:cxn modelId="{6A8EF160-9B53-724D-A4D0-76EBEA04CDE4}" type="presOf" srcId="{685D2E02-0564-42B9-B9EE-D9B043F68D8C}" destId="{DFD69012-409B-4C2A-996A-E3727FA621FF}" srcOrd="0" destOrd="0" presId="urn:microsoft.com/office/officeart/2005/8/layout/cycle4#2"/>
    <dgm:cxn modelId="{958E643E-D31B-4C30-9463-6D3B111C9F57}" srcId="{6B325160-AC61-4DC7-8489-D4B6B4BC02BA}" destId="{4C6D6427-149C-4DD8-AF1D-6BCB2C3DD2BB}" srcOrd="3" destOrd="0" parTransId="{4915B023-5D02-42EC-8F52-42970A8989EB}" sibTransId="{64044F54-FC61-4C5B-B813-13E9F0D8F9E3}"/>
    <dgm:cxn modelId="{1BFA2FDE-536D-7D41-AFF7-08DEAFCB2137}" type="presOf" srcId="{BA57E073-454E-4CD8-950B-204D5CF80ECC}" destId="{37ED2572-B9D1-453A-AE56-8424554237E4}" srcOrd="0" destOrd="0" presId="urn:microsoft.com/office/officeart/2005/8/layout/cycle4#2"/>
    <dgm:cxn modelId="{8B22A0B0-CFA0-554D-8A39-4D5F87FE028B}" type="presOf" srcId="{008573C8-183C-4BA7-B8D5-73EF6FC15410}" destId="{203FB7D5-604A-4B0E-B398-9DA0D3F90C71}" srcOrd="1" destOrd="7" presId="urn:microsoft.com/office/officeart/2005/8/layout/cycle4#2"/>
    <dgm:cxn modelId="{54FCEA1F-8178-8646-8A03-BA88EA468566}" type="presOf" srcId="{C7A5BDB8-ADF7-4306-A291-B00A4AFACF2C}" destId="{DE3C7DA6-77C8-4978-B902-917BDADE0EA4}" srcOrd="1" destOrd="2" presId="urn:microsoft.com/office/officeart/2005/8/layout/cycle4#2"/>
    <dgm:cxn modelId="{BFE2B7D3-BA81-4B4E-AC76-D176DCAE0FC7}" type="presOf" srcId="{90C3195F-5339-44A3-9D30-FE6356CAF51C}" destId="{414FA33A-3486-48CB-9C01-3544772B13DB}" srcOrd="1" destOrd="3" presId="urn:microsoft.com/office/officeart/2005/8/layout/cycle4#2"/>
    <dgm:cxn modelId="{22F8C022-B137-E840-B6EA-8430BEFFA93C}" srcId="{1B755F89-51DE-434A-9E60-D6E182438508}" destId="{226CFE8D-F1CB-EE46-A819-022D2D9AC4DB}" srcOrd="5" destOrd="0" parTransId="{5BAF40FF-FB0C-1843-A62A-9034250AECEC}" sibTransId="{4EF4DEE6-D504-E34E-B196-99AA80327089}"/>
    <dgm:cxn modelId="{98B7922F-67EA-494E-B853-47A6D29E93A8}" srcId="{6B325160-AC61-4DC7-8489-D4B6B4BC02BA}" destId="{C8D4C92D-9CF7-4FFA-9244-B69ECCEF6145}" srcOrd="1" destOrd="0" parTransId="{16C8DB7E-F48F-44BE-AFE5-1F52F8EA663F}" sibTransId="{5776F724-E799-4A9E-9A51-60F1993CDF91}"/>
    <dgm:cxn modelId="{EA4F2E39-26CF-6944-860E-466D8BA0EBB5}" type="presOf" srcId="{7F7D74FC-1A17-4977-A3F4-915E6A26C14F}" destId="{BA2D8F51-B146-4E52-87AC-F0DB7E52EBE0}" srcOrd="1" destOrd="0" presId="urn:microsoft.com/office/officeart/2005/8/layout/cycle4#2"/>
    <dgm:cxn modelId="{318E98FF-6DD6-477B-89DD-7B7A2FF4E56C}" srcId="{1B755F89-51DE-434A-9E60-D6E182438508}" destId="{5DFBDC09-5F78-4B6C-8295-F794F87AF43A}" srcOrd="3" destOrd="0" parTransId="{B9074BEF-9098-4209-8A60-465B123C85AC}" sibTransId="{AC12BFE0-7E2F-4ED2-A332-F200C95F40DF}"/>
    <dgm:cxn modelId="{D4A31468-842E-8D4D-84C9-3AA2E998C8F1}" type="presOf" srcId="{04A32358-B9D5-C545-A40B-3F0674EA7A2B}" destId="{203FB7D5-604A-4B0E-B398-9DA0D3F90C71}" srcOrd="1" destOrd="2" presId="urn:microsoft.com/office/officeart/2005/8/layout/cycle4#2"/>
    <dgm:cxn modelId="{77BB6692-1A84-E040-AC7F-ADB5615D4BA5}" type="presOf" srcId="{90C3195F-5339-44A3-9D30-FE6356CAF51C}" destId="{DFD69012-409B-4C2A-996A-E3727FA621FF}" srcOrd="0" destOrd="3" presId="urn:microsoft.com/office/officeart/2005/8/layout/cycle4#2"/>
    <dgm:cxn modelId="{B605AA86-01F4-4BE9-8A2C-7909BDBAC5B1}" srcId="{1B755F89-51DE-434A-9E60-D6E182438508}" destId="{404C95B5-BC38-4F71-8CD9-A04E5E84B305}" srcOrd="2" destOrd="0" parTransId="{F80E7912-FBBC-40C5-97B1-7D0585B4983B}" sibTransId="{63FFE516-05A9-43C6-AED8-F533F43C374A}"/>
    <dgm:cxn modelId="{8ABE3742-BDD0-9048-9A7E-90FD06629FEC}" type="presOf" srcId="{6B325160-AC61-4DC7-8489-D4B6B4BC02BA}" destId="{A76C2274-B8C4-485F-A4CB-415635EBAFBE}" srcOrd="0" destOrd="0" presId="urn:microsoft.com/office/officeart/2005/8/layout/cycle4#2"/>
    <dgm:cxn modelId="{25648735-3B19-42A9-B396-2E683D6727F6}" srcId="{4451323A-55FA-43C2-8196-8E55899A3240}" destId="{E857EB79-80CD-42B5-B30F-DC1F9259AAA1}" srcOrd="0" destOrd="0" parTransId="{03AB6D98-D0E1-44EB-9498-553424DD56E3}" sibTransId="{CCADE6C7-83D1-4E98-A5F4-42D85916AD44}"/>
    <dgm:cxn modelId="{1CC2F5FA-91D5-D846-B754-99A08FD31AFC}" type="presOf" srcId="{4C6D6427-149C-4DD8-AF1D-6BCB2C3DD2BB}" destId="{37ED2572-B9D1-453A-AE56-8424554237E4}" srcOrd="0" destOrd="3" presId="urn:microsoft.com/office/officeart/2005/8/layout/cycle4#2"/>
    <dgm:cxn modelId="{2471E7CC-E3BE-2142-B3E5-DE20C793F3A0}" type="presOf" srcId="{CE634E11-E830-4E37-BBE5-563CC329AB3A}" destId="{E1A5F39C-F649-4424-A03A-006C7C65B9C3}" srcOrd="0" destOrd="0" presId="urn:microsoft.com/office/officeart/2005/8/layout/cycle4#2"/>
    <dgm:cxn modelId="{665574A5-0B1D-7A41-8E1F-E51EC2755E0B}" type="presOf" srcId="{BA57E073-454E-4CD8-950B-204D5CF80ECC}" destId="{203FB7D5-604A-4B0E-B398-9DA0D3F90C71}" srcOrd="1" destOrd="0" presId="urn:microsoft.com/office/officeart/2005/8/layout/cycle4#2"/>
    <dgm:cxn modelId="{CB788F2C-F3F1-7F4E-A86A-0CAA7D165CDE}" type="presOf" srcId="{01445057-8B3A-4DA8-BB2C-F365169FD5E4}" destId="{BA2D8F51-B146-4E52-87AC-F0DB7E52EBE0}" srcOrd="1" destOrd="1" presId="urn:microsoft.com/office/officeart/2005/8/layout/cycle4#2"/>
    <dgm:cxn modelId="{A8015E5D-BC96-1C42-931B-DD7F971440CC}" type="presOf" srcId="{E951120A-E331-4FBE-9A97-87597A78A195}" destId="{BA2D8F51-B146-4E52-87AC-F0DB7E52EBE0}" srcOrd="1" destOrd="4" presId="urn:microsoft.com/office/officeart/2005/8/layout/cycle4#2"/>
    <dgm:cxn modelId="{42F9B50F-2B50-488F-BB32-80722193689B}" srcId="{352BF02D-CB89-4D51-A528-4C90918E518D}" destId="{E9489802-F7A8-4D94-A1DA-71CAED49925D}" srcOrd="1" destOrd="0" parTransId="{8E39F1DD-C902-4729-AC44-851B8834FBA7}" sibTransId="{64D65337-5C3A-43E4-98AC-CB6F8335D0D2}"/>
    <dgm:cxn modelId="{7AA92610-5DCE-2E44-8288-F4DCA5672450}" type="presOf" srcId="{4C6D6427-149C-4DD8-AF1D-6BCB2C3DD2BB}" destId="{203FB7D5-604A-4B0E-B398-9DA0D3F90C71}" srcOrd="1" destOrd="3" presId="urn:microsoft.com/office/officeart/2005/8/layout/cycle4#2"/>
    <dgm:cxn modelId="{5553540C-BABA-E845-BF55-2031FD025AC4}" type="presOf" srcId="{D9731275-83F8-4ABF-BA97-9629B2A245AE}" destId="{FCAE436C-1F8A-4E1D-8974-58655E278321}" srcOrd="0" destOrd="3" presId="urn:microsoft.com/office/officeart/2005/8/layout/cycle4#2"/>
    <dgm:cxn modelId="{5395A3C9-85DF-4ADB-A630-FAE932D9E281}" srcId="{4451323A-55FA-43C2-8196-8E55899A3240}" destId="{D9731275-83F8-4ABF-BA97-9629B2A245AE}" srcOrd="3" destOrd="0" parTransId="{3A2F4E39-1202-47AE-B87B-7F0BE9496A2F}" sibTransId="{B60EB932-ED2A-4BBF-AB2C-ECD97A9C850A}"/>
    <dgm:cxn modelId="{B4DB2A9E-2642-EE4D-B898-35EAD57EE134}" type="presOf" srcId="{E9489802-F7A8-4D94-A1DA-71CAED49925D}" destId="{414FA33A-3486-48CB-9C01-3544772B13DB}" srcOrd="1" destOrd="1" presId="urn:microsoft.com/office/officeart/2005/8/layout/cycle4#2"/>
    <dgm:cxn modelId="{7F8C043E-CF27-054E-98B1-FD8F5E0FDD74}" type="presOf" srcId="{5DFBDC09-5F78-4B6C-8295-F794F87AF43A}" destId="{BA2D8F51-B146-4E52-87AC-F0DB7E52EBE0}" srcOrd="1" destOrd="3" presId="urn:microsoft.com/office/officeart/2005/8/layout/cycle4#2"/>
    <dgm:cxn modelId="{89D9BB83-AA9D-4447-A9F7-9F417456AC78}" srcId="{CE634E11-E830-4E37-BBE5-563CC329AB3A}" destId="{4451323A-55FA-43C2-8196-8E55899A3240}" srcOrd="2" destOrd="0" parTransId="{323A5C14-55D6-43C3-B8D3-C1A66E8172AC}" sibTransId="{A758F3BE-7C5F-421D-BFE4-CB23FBE4502A}"/>
    <dgm:cxn modelId="{A62F6331-8C5E-374F-9D13-F43335211178}" srcId="{6B325160-AC61-4DC7-8489-D4B6B4BC02BA}" destId="{22A6F731-D0C7-A044-A614-01804F8D8973}" srcOrd="4" destOrd="0" parTransId="{6F0D6FA5-5E8C-8944-B126-F203FFF5D6B8}" sibTransId="{5A83F058-CE7B-FA42-9246-65205FA9B310}"/>
    <dgm:cxn modelId="{62A9E010-14C1-4A41-B8AE-608E31FA7C8E}" srcId="{CE634E11-E830-4E37-BBE5-563CC329AB3A}" destId="{6B325160-AC61-4DC7-8489-D4B6B4BC02BA}" srcOrd="0" destOrd="0" parTransId="{AA680C14-8AE9-4029-872D-131227C2DD35}" sibTransId="{DF22775F-C920-40C3-A751-3BB8BE50E513}"/>
    <dgm:cxn modelId="{1186E31F-6821-4E60-8869-2828DD8F29DD}" srcId="{6B325160-AC61-4DC7-8489-D4B6B4BC02BA}" destId="{1BA1BE00-1903-4932-9C0C-7379B8234DD3}" srcOrd="6" destOrd="0" parTransId="{9558F53E-9140-4EE3-B9B5-AC85F8CEC342}" sibTransId="{A73695D3-8307-4EC8-80CC-DAC4F9B78382}"/>
    <dgm:cxn modelId="{9CCD59C1-30F0-4914-B600-58EEFF15635F}" srcId="{1B755F89-51DE-434A-9E60-D6E182438508}" destId="{E951120A-E331-4FBE-9A97-87597A78A195}" srcOrd="4" destOrd="0" parTransId="{C590AA12-9FBC-41BB-8D4B-D976B8380549}" sibTransId="{423AA064-0432-46A4-9F52-9E3D348ECB2C}"/>
    <dgm:cxn modelId="{4EF338FD-7C5A-44F7-9890-BC452D3B5EC8}" srcId="{6B325160-AC61-4DC7-8489-D4B6B4BC02BA}" destId="{BA57E073-454E-4CD8-950B-204D5CF80ECC}" srcOrd="0" destOrd="0" parTransId="{0C23AF7E-37B9-4CD7-9420-C05B1A436BC6}" sibTransId="{D8F1FDC0-3E0C-45E5-ACBD-DA9C0AA38600}"/>
    <dgm:cxn modelId="{4772FC05-3365-774D-B760-13750F808394}" type="presOf" srcId="{E857EB79-80CD-42B5-B30F-DC1F9259AAA1}" destId="{FCAE436C-1F8A-4E1D-8974-58655E278321}" srcOrd="0" destOrd="0" presId="urn:microsoft.com/office/officeart/2005/8/layout/cycle4#2"/>
    <dgm:cxn modelId="{969D8594-0772-8E4D-A787-795DA318A544}" type="presOf" srcId="{E951120A-E331-4FBE-9A97-87597A78A195}" destId="{18E058CB-9367-4ED6-A6DD-85485A266107}" srcOrd="0" destOrd="4" presId="urn:microsoft.com/office/officeart/2005/8/layout/cycle4#2"/>
    <dgm:cxn modelId="{7FF8C460-326D-B144-B1EF-7BFD3B82300F}" type="presOf" srcId="{01445057-8B3A-4DA8-BB2C-F365169FD5E4}" destId="{18E058CB-9367-4ED6-A6DD-85485A266107}" srcOrd="0" destOrd="1" presId="urn:microsoft.com/office/officeart/2005/8/layout/cycle4#2"/>
    <dgm:cxn modelId="{B1FAB019-E202-324E-9BBB-6F3A7AFF2757}" type="presOf" srcId="{22A6F731-D0C7-A044-A614-01804F8D8973}" destId="{37ED2572-B9D1-453A-AE56-8424554237E4}" srcOrd="0" destOrd="4" presId="urn:microsoft.com/office/officeart/2005/8/layout/cycle4#2"/>
    <dgm:cxn modelId="{3295ECD6-1F0E-3D4A-8927-CAA571656173}" type="presOf" srcId="{404C95B5-BC38-4F71-8CD9-A04E5E84B305}" destId="{BA2D8F51-B146-4E52-87AC-F0DB7E52EBE0}" srcOrd="1" destOrd="2" presId="urn:microsoft.com/office/officeart/2005/8/layout/cycle4#2"/>
    <dgm:cxn modelId="{89F741BD-9C68-5645-841B-B598B66FE688}" srcId="{6B325160-AC61-4DC7-8489-D4B6B4BC02BA}" destId="{04A32358-B9D5-C545-A40B-3F0674EA7A2B}" srcOrd="2" destOrd="0" parTransId="{3716D807-E160-7740-91EF-3F31FEF44E4D}" sibTransId="{ADA0DDB3-E4FE-AB4E-9E2B-25201B45BE87}"/>
    <dgm:cxn modelId="{DB722D3A-2477-694B-B929-D4F801D3E1AE}" type="presOf" srcId="{04A32358-B9D5-C545-A40B-3F0674EA7A2B}" destId="{37ED2572-B9D1-453A-AE56-8424554237E4}" srcOrd="0" destOrd="2" presId="urn:microsoft.com/office/officeart/2005/8/layout/cycle4#2"/>
    <dgm:cxn modelId="{AC51B1E0-A1E9-7F4A-8421-C6847F52C3F4}" type="presOf" srcId="{94C4E124-285F-4CD1-8D4A-478A2EEB7207}" destId="{203FB7D5-604A-4B0E-B398-9DA0D3F90C71}" srcOrd="1" destOrd="5" presId="urn:microsoft.com/office/officeart/2005/8/layout/cycle4#2"/>
    <dgm:cxn modelId="{548F2436-0037-514C-B8D3-04E86240211B}" type="presOf" srcId="{1B755F89-51DE-434A-9E60-D6E182438508}" destId="{D940FF43-5060-4CC1-8247-9FE9D2A1C9BC}" srcOrd="0" destOrd="0" presId="urn:microsoft.com/office/officeart/2005/8/layout/cycle4#2"/>
    <dgm:cxn modelId="{B91B3AB7-633F-460A-BE8B-089731AF3161}" srcId="{6B325160-AC61-4DC7-8489-D4B6B4BC02BA}" destId="{94C4E124-285F-4CD1-8D4A-478A2EEB7207}" srcOrd="5" destOrd="0" parTransId="{487D4099-B63C-4F45-BC57-A9D9CCFAEA6B}" sibTransId="{3D2AAF3D-2BC1-4895-84C7-15B81975E017}"/>
    <dgm:cxn modelId="{55BDC392-289D-5343-8F3D-FD5C2B7B7DBF}" type="presOf" srcId="{685D2E02-0564-42B9-B9EE-D9B043F68D8C}" destId="{414FA33A-3486-48CB-9C01-3544772B13DB}" srcOrd="1" destOrd="0" presId="urn:microsoft.com/office/officeart/2005/8/layout/cycle4#2"/>
    <dgm:cxn modelId="{C40699E6-C92E-438A-95D3-2112CFCEE7FD}" srcId="{6B325160-AC61-4DC7-8489-D4B6B4BC02BA}" destId="{008573C8-183C-4BA7-B8D5-73EF6FC15410}" srcOrd="7" destOrd="0" parTransId="{DF9F43D5-DC45-4538-B2DD-31E0AFDE23C3}" sibTransId="{D3B7A2C5-EBA7-4C78-8A4F-2DD1B7A7E164}"/>
    <dgm:cxn modelId="{3BB31807-2816-304A-8496-4EB3C514964A}" type="presOf" srcId="{5DFBDC09-5F78-4B6C-8295-F794F87AF43A}" destId="{18E058CB-9367-4ED6-A6DD-85485A266107}" srcOrd="0" destOrd="3" presId="urn:microsoft.com/office/officeart/2005/8/layout/cycle4#2"/>
    <dgm:cxn modelId="{D9F8F1FF-EE37-4C8B-98F1-5A67C467C90F}" srcId="{1B755F89-51DE-434A-9E60-D6E182438508}" destId="{01445057-8B3A-4DA8-BB2C-F365169FD5E4}" srcOrd="1" destOrd="0" parTransId="{8812CA14-23E4-4458-B510-C019E35170D2}" sibTransId="{C7C0C0C1-8F35-4090-8AA0-D45930DAB143}"/>
    <dgm:cxn modelId="{A0E5DADF-B5F4-3048-94D3-460FFAF445E1}" type="presOf" srcId="{352BF02D-CB89-4D51-A528-4C90918E518D}" destId="{DCE236BE-C4D8-4C96-8CF8-B0852156D372}" srcOrd="0" destOrd="0" presId="urn:microsoft.com/office/officeart/2005/8/layout/cycle4#2"/>
    <dgm:cxn modelId="{B6653F75-0262-A64B-BFD8-D8F193A3D034}" type="presOf" srcId="{5A3D643F-43D3-40D4-B598-B4602F4B528D}" destId="{414FA33A-3486-48CB-9C01-3544772B13DB}" srcOrd="1" destOrd="2" presId="urn:microsoft.com/office/officeart/2005/8/layout/cycle4#2"/>
    <dgm:cxn modelId="{FDDDC782-F669-244B-B935-1E73E015337B}" type="presOf" srcId="{7F7D74FC-1A17-4977-A3F4-915E6A26C14F}" destId="{18E058CB-9367-4ED6-A6DD-85485A266107}" srcOrd="0" destOrd="0" presId="urn:microsoft.com/office/officeart/2005/8/layout/cycle4#2"/>
    <dgm:cxn modelId="{527540DE-CC5C-40CE-A3D2-8C2A5E8F69E4}" srcId="{CE634E11-E830-4E37-BBE5-563CC329AB3A}" destId="{1B755F89-51DE-434A-9E60-D6E182438508}" srcOrd="3" destOrd="0" parTransId="{645CCCD8-A4C5-405F-8D48-2608B1839B29}" sibTransId="{78C13CD7-B66E-4445-BD46-1FC8EB841502}"/>
    <dgm:cxn modelId="{A119FC3A-D8AA-4E2B-8A45-A61752D3E5BA}" srcId="{352BF02D-CB89-4D51-A528-4C90918E518D}" destId="{90C3195F-5339-44A3-9D30-FE6356CAF51C}" srcOrd="3" destOrd="0" parTransId="{A10B0C91-8604-4A42-8E81-5AB0802ED48C}" sibTransId="{32459B56-13A6-4BD5-8A75-9B4C680614D7}"/>
    <dgm:cxn modelId="{D50FB348-F325-D949-B4F6-71F3447298B4}" type="presOf" srcId="{18EDCC03-2CAF-CC4F-861B-BC98B40C2250}" destId="{DE3C7DA6-77C8-4978-B902-917BDADE0EA4}" srcOrd="1" destOrd="1" presId="urn:microsoft.com/office/officeart/2005/8/layout/cycle4#2"/>
    <dgm:cxn modelId="{BA1A7E87-55A9-5344-B95E-A9F877097690}" type="presOf" srcId="{94C4E124-285F-4CD1-8D4A-478A2EEB7207}" destId="{37ED2572-B9D1-453A-AE56-8424554237E4}" srcOrd="0" destOrd="5" presId="urn:microsoft.com/office/officeart/2005/8/layout/cycle4#2"/>
    <dgm:cxn modelId="{63FA214A-B879-4C63-B5F2-54DF9EFECE0E}" srcId="{CE634E11-E830-4E37-BBE5-563CC329AB3A}" destId="{352BF02D-CB89-4D51-A528-4C90918E518D}" srcOrd="1" destOrd="0" parTransId="{7F3891F4-66D2-4075-82C2-2A95C59C6FEC}" sibTransId="{E3F3B470-C654-4CD1-AE10-EF4A2BAA671C}"/>
    <dgm:cxn modelId="{51B0F9F3-09D0-CD4D-89A7-C5E68B12A911}" type="presOf" srcId="{5A3D643F-43D3-40D4-B598-B4602F4B528D}" destId="{DFD69012-409B-4C2A-996A-E3727FA621FF}" srcOrd="0" destOrd="2" presId="urn:microsoft.com/office/officeart/2005/8/layout/cycle4#2"/>
    <dgm:cxn modelId="{746D55C2-F0F3-174B-8BC1-F943F9722933}" type="presOf" srcId="{E857EB79-80CD-42B5-B30F-DC1F9259AAA1}" destId="{DE3C7DA6-77C8-4978-B902-917BDADE0EA4}" srcOrd="1" destOrd="0" presId="urn:microsoft.com/office/officeart/2005/8/layout/cycle4#2"/>
    <dgm:cxn modelId="{92BD92B2-38A5-3D46-AA7B-A08A52AA458A}" type="presOf" srcId="{C7A5BDB8-ADF7-4306-A291-B00A4AFACF2C}" destId="{FCAE436C-1F8A-4E1D-8974-58655E278321}" srcOrd="0" destOrd="2" presId="urn:microsoft.com/office/officeart/2005/8/layout/cycle4#2"/>
    <dgm:cxn modelId="{CA6D41F8-21A7-E84E-A840-7484684A06E0}" type="presOf" srcId="{226CFE8D-F1CB-EE46-A819-022D2D9AC4DB}" destId="{BA2D8F51-B146-4E52-87AC-F0DB7E52EBE0}" srcOrd="1" destOrd="5" presId="urn:microsoft.com/office/officeart/2005/8/layout/cycle4#2"/>
    <dgm:cxn modelId="{49B2D04C-AE80-7343-921B-3E9F1D3F62E2}" type="presOf" srcId="{1BA1BE00-1903-4932-9C0C-7379B8234DD3}" destId="{203FB7D5-604A-4B0E-B398-9DA0D3F90C71}" srcOrd="1" destOrd="6" presId="urn:microsoft.com/office/officeart/2005/8/layout/cycle4#2"/>
    <dgm:cxn modelId="{A53352DC-BDBF-0148-8D3E-0E1FE3C96177}" type="presOf" srcId="{1BA1BE00-1903-4932-9C0C-7379B8234DD3}" destId="{37ED2572-B9D1-453A-AE56-8424554237E4}" srcOrd="0" destOrd="6" presId="urn:microsoft.com/office/officeart/2005/8/layout/cycle4#2"/>
    <dgm:cxn modelId="{006BCD9A-6B17-457F-907F-D586AF09DD9A}" srcId="{1B755F89-51DE-434A-9E60-D6E182438508}" destId="{7F7D74FC-1A17-4977-A3F4-915E6A26C14F}" srcOrd="0" destOrd="0" parTransId="{7822117A-DB27-453B-9C61-71220EAB3ABD}" sibTransId="{99D55E86-569B-42A1-A5D2-A20D482B2A5C}"/>
    <dgm:cxn modelId="{C65F2696-48A4-B245-9568-E6B9120AECCF}" type="presOf" srcId="{4451323A-55FA-43C2-8196-8E55899A3240}" destId="{38D96EF0-58CB-4314-8E72-20E545086519}" srcOrd="0" destOrd="0" presId="urn:microsoft.com/office/officeart/2005/8/layout/cycle4#2"/>
    <dgm:cxn modelId="{B352B7B0-221B-4CAE-9BBF-48CA5340A3E0}" srcId="{352BF02D-CB89-4D51-A528-4C90918E518D}" destId="{5A3D643F-43D3-40D4-B598-B4602F4B528D}" srcOrd="2" destOrd="0" parTransId="{3013702E-790A-4F92-A483-4F297F8006FF}" sibTransId="{5A61246C-BFD3-4D84-ABF9-6CF5492DA6B8}"/>
    <dgm:cxn modelId="{901FAC10-7832-AE4A-B3D3-3653467451EC}" type="presOf" srcId="{008573C8-183C-4BA7-B8D5-73EF6FC15410}" destId="{37ED2572-B9D1-453A-AE56-8424554237E4}" srcOrd="0" destOrd="7" presId="urn:microsoft.com/office/officeart/2005/8/layout/cycle4#2"/>
    <dgm:cxn modelId="{D4067277-9C44-9643-88D7-CF43F550DFC0}" type="presOf" srcId="{C8D4C92D-9CF7-4FFA-9244-B69ECCEF6145}" destId="{203FB7D5-604A-4B0E-B398-9DA0D3F90C71}" srcOrd="1" destOrd="1" presId="urn:microsoft.com/office/officeart/2005/8/layout/cycle4#2"/>
    <dgm:cxn modelId="{C9E96243-1B13-4F0D-BC91-A7FD58AD3543}" srcId="{4451323A-55FA-43C2-8196-8E55899A3240}" destId="{C7A5BDB8-ADF7-4306-A291-B00A4AFACF2C}" srcOrd="2" destOrd="0" parTransId="{35541119-551D-4BF6-ABCF-5C901C74A8A7}" sibTransId="{03E6BBCA-1929-4F02-9EE7-710F6CDB69F3}"/>
    <dgm:cxn modelId="{61F83E1A-7085-8D40-A567-EFCD903F5C35}" type="presOf" srcId="{226CFE8D-F1CB-EE46-A819-022D2D9AC4DB}" destId="{18E058CB-9367-4ED6-A6DD-85485A266107}" srcOrd="0" destOrd="5" presId="urn:microsoft.com/office/officeart/2005/8/layout/cycle4#2"/>
    <dgm:cxn modelId="{B24792F1-5620-C845-A265-5F8D4D8DECF6}" type="presParOf" srcId="{E1A5F39C-F649-4424-A03A-006C7C65B9C3}" destId="{710B18CB-FA03-4014-9D66-737D47AB20D0}" srcOrd="0" destOrd="0" presId="urn:microsoft.com/office/officeart/2005/8/layout/cycle4#2"/>
    <dgm:cxn modelId="{D13BB09F-DE44-8541-AB50-DB4CEF1DB530}" type="presParOf" srcId="{710B18CB-FA03-4014-9D66-737D47AB20D0}" destId="{945383A9-8A4A-4828-B89C-E0ED80BF36BE}" srcOrd="0" destOrd="0" presId="urn:microsoft.com/office/officeart/2005/8/layout/cycle4#2"/>
    <dgm:cxn modelId="{3B57F8B2-018D-AF4C-916F-A746E61D23D6}" type="presParOf" srcId="{945383A9-8A4A-4828-B89C-E0ED80BF36BE}" destId="{37ED2572-B9D1-453A-AE56-8424554237E4}" srcOrd="0" destOrd="0" presId="urn:microsoft.com/office/officeart/2005/8/layout/cycle4#2"/>
    <dgm:cxn modelId="{460DC562-D477-CA47-9C55-1DDE4CB1E916}" type="presParOf" srcId="{945383A9-8A4A-4828-B89C-E0ED80BF36BE}" destId="{203FB7D5-604A-4B0E-B398-9DA0D3F90C71}" srcOrd="1" destOrd="0" presId="urn:microsoft.com/office/officeart/2005/8/layout/cycle4#2"/>
    <dgm:cxn modelId="{110EE165-7985-7C48-B162-11F299E1A20C}" type="presParOf" srcId="{710B18CB-FA03-4014-9D66-737D47AB20D0}" destId="{486C721F-E893-4FAB-9121-0E5394C976DF}" srcOrd="1" destOrd="0" presId="urn:microsoft.com/office/officeart/2005/8/layout/cycle4#2"/>
    <dgm:cxn modelId="{7B8D9E5E-0868-194C-9C9D-2B1F5E5634E5}" type="presParOf" srcId="{486C721F-E893-4FAB-9121-0E5394C976DF}" destId="{DFD69012-409B-4C2A-996A-E3727FA621FF}" srcOrd="0" destOrd="0" presId="urn:microsoft.com/office/officeart/2005/8/layout/cycle4#2"/>
    <dgm:cxn modelId="{F08C433B-110D-9B40-B920-F977F7FBA5ED}" type="presParOf" srcId="{486C721F-E893-4FAB-9121-0E5394C976DF}" destId="{414FA33A-3486-48CB-9C01-3544772B13DB}" srcOrd="1" destOrd="0" presId="urn:microsoft.com/office/officeart/2005/8/layout/cycle4#2"/>
    <dgm:cxn modelId="{7A42351D-E90F-9A4D-9996-85393AAC82FA}" type="presParOf" srcId="{710B18CB-FA03-4014-9D66-737D47AB20D0}" destId="{C9823101-9FE6-43B8-BD49-2826268AD852}" srcOrd="2" destOrd="0" presId="urn:microsoft.com/office/officeart/2005/8/layout/cycle4#2"/>
    <dgm:cxn modelId="{DE41A937-2A1F-F245-A11C-0D1187F78917}" type="presParOf" srcId="{C9823101-9FE6-43B8-BD49-2826268AD852}" destId="{FCAE436C-1F8A-4E1D-8974-58655E278321}" srcOrd="0" destOrd="0" presId="urn:microsoft.com/office/officeart/2005/8/layout/cycle4#2"/>
    <dgm:cxn modelId="{4522E3FC-D67D-5945-B5D6-1627757E27E2}" type="presParOf" srcId="{C9823101-9FE6-43B8-BD49-2826268AD852}" destId="{DE3C7DA6-77C8-4978-B902-917BDADE0EA4}" srcOrd="1" destOrd="0" presId="urn:microsoft.com/office/officeart/2005/8/layout/cycle4#2"/>
    <dgm:cxn modelId="{F7CAA21A-B7B1-1F46-A232-1D5A92151E33}" type="presParOf" srcId="{710B18CB-FA03-4014-9D66-737D47AB20D0}" destId="{AD313DDD-E97A-4996-BF5D-8A57D06C2DB0}" srcOrd="3" destOrd="0" presId="urn:microsoft.com/office/officeart/2005/8/layout/cycle4#2"/>
    <dgm:cxn modelId="{494AE0AE-D7C6-EC40-8D3D-AE80C451914C}" type="presParOf" srcId="{AD313DDD-E97A-4996-BF5D-8A57D06C2DB0}" destId="{18E058CB-9367-4ED6-A6DD-85485A266107}" srcOrd="0" destOrd="0" presId="urn:microsoft.com/office/officeart/2005/8/layout/cycle4#2"/>
    <dgm:cxn modelId="{A953BC4A-A815-094B-9B4E-99CDF14028E5}" type="presParOf" srcId="{AD313DDD-E97A-4996-BF5D-8A57D06C2DB0}" destId="{BA2D8F51-B146-4E52-87AC-F0DB7E52EBE0}" srcOrd="1" destOrd="0" presId="urn:microsoft.com/office/officeart/2005/8/layout/cycle4#2"/>
    <dgm:cxn modelId="{05CDC974-30B5-304B-9DD5-BA95ECF3EFD7}" type="presParOf" srcId="{710B18CB-FA03-4014-9D66-737D47AB20D0}" destId="{1A4481E1-DC07-4A33-8E3D-14C7C84907FD}" srcOrd="4" destOrd="0" presId="urn:microsoft.com/office/officeart/2005/8/layout/cycle4#2"/>
    <dgm:cxn modelId="{F4A1BD56-F471-BB4E-835C-5A410FFE7057}" type="presParOf" srcId="{E1A5F39C-F649-4424-A03A-006C7C65B9C3}" destId="{BB3ADB9C-802A-4C8A-B206-F73B8097C2C4}" srcOrd="1" destOrd="0" presId="urn:microsoft.com/office/officeart/2005/8/layout/cycle4#2"/>
    <dgm:cxn modelId="{93CD4A9B-2DE1-D646-97B9-D5880813B0D6}" type="presParOf" srcId="{BB3ADB9C-802A-4C8A-B206-F73B8097C2C4}" destId="{A76C2274-B8C4-485F-A4CB-415635EBAFBE}" srcOrd="0" destOrd="0" presId="urn:microsoft.com/office/officeart/2005/8/layout/cycle4#2"/>
    <dgm:cxn modelId="{D2F7B32E-3218-F44F-BCA3-E6677B752181}" type="presParOf" srcId="{BB3ADB9C-802A-4C8A-B206-F73B8097C2C4}" destId="{DCE236BE-C4D8-4C96-8CF8-B0852156D372}" srcOrd="1" destOrd="0" presId="urn:microsoft.com/office/officeart/2005/8/layout/cycle4#2"/>
    <dgm:cxn modelId="{AAF7E0CF-6F7D-D945-8EC4-07A15AA91FDA}" type="presParOf" srcId="{BB3ADB9C-802A-4C8A-B206-F73B8097C2C4}" destId="{38D96EF0-58CB-4314-8E72-20E545086519}" srcOrd="2" destOrd="0" presId="urn:microsoft.com/office/officeart/2005/8/layout/cycle4#2"/>
    <dgm:cxn modelId="{5F2FE203-864C-1845-BA3A-6F4E1C639D39}" type="presParOf" srcId="{BB3ADB9C-802A-4C8A-B206-F73B8097C2C4}" destId="{D940FF43-5060-4CC1-8247-9FE9D2A1C9BC}" srcOrd="3" destOrd="0" presId="urn:microsoft.com/office/officeart/2005/8/layout/cycle4#2"/>
    <dgm:cxn modelId="{DFE03409-2001-E24F-A762-DC09D641C99A}" type="presParOf" srcId="{BB3ADB9C-802A-4C8A-B206-F73B8097C2C4}" destId="{7FD9CA37-F81E-45AF-9358-1890D94E328E}" srcOrd="4" destOrd="0" presId="urn:microsoft.com/office/officeart/2005/8/layout/cycle4#2"/>
    <dgm:cxn modelId="{7CE71BAF-31A3-EA45-B202-68102177CA13}" type="presParOf" srcId="{E1A5F39C-F649-4424-A03A-006C7C65B9C3}" destId="{AE1335D1-4540-4DF4-A383-31A6B83110B2}" srcOrd="2" destOrd="0" presId="urn:microsoft.com/office/officeart/2005/8/layout/cycle4#2"/>
    <dgm:cxn modelId="{B7F2C208-B8B7-324B-960A-EF40DD61900E}" type="presParOf" srcId="{E1A5F39C-F649-4424-A03A-006C7C65B9C3}" destId="{60187ADF-0A22-4F1D-9EC1-216EA4FCAACA}" srcOrd="3" destOrd="0" presId="urn:microsoft.com/office/officeart/2005/8/layout/cycle4#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634E11-E830-4E37-BBE5-563CC329AB3A}" type="doc">
      <dgm:prSet loTypeId="urn:microsoft.com/office/officeart/2005/8/layout/cycle4#3" loCatId="cycle" qsTypeId="urn:microsoft.com/office/officeart/2005/8/quickstyle/simple1" qsCatId="simple" csTypeId="urn:microsoft.com/office/officeart/2005/8/colors/accent4_3" csCatId="accent4" phldr="1"/>
      <dgm:spPr/>
      <dgm:t>
        <a:bodyPr/>
        <a:lstStyle/>
        <a:p>
          <a:endParaRPr lang="en-US"/>
        </a:p>
      </dgm:t>
    </dgm:pt>
    <dgm:pt modelId="{6B325160-AC61-4DC7-8489-D4B6B4BC02BA}">
      <dgm:prSet phldrT="[Text]" custT="1"/>
      <dgm:spPr>
        <a:xfrm>
          <a:off x="502844" y="68098"/>
          <a:ext cx="327629" cy="304893"/>
        </a:xfrm>
        <a:solidFill>
          <a:srgbClr val="006699"/>
        </a:solidFill>
        <a:ln w="38100">
          <a:solidFill>
            <a:srgbClr val="203864"/>
          </a:solidFill>
        </a:ln>
      </dgm:spPr>
      <dgm:t>
        <a:bodyPr/>
        <a:lstStyle/>
        <a:p>
          <a:endParaRPr lang="en-US" sz="600" b="1" dirty="0">
            <a:solidFill>
              <a:sysClr val="windowText" lastClr="000000"/>
            </a:solidFill>
            <a:latin typeface="Arial"/>
            <a:ea typeface="+mn-ea"/>
            <a:cs typeface="Arial"/>
          </a:endParaRPr>
        </a:p>
      </dgm:t>
    </dgm:pt>
    <dgm:pt modelId="{AA680C14-8AE9-4029-872D-131227C2DD35}" type="par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DF22775F-C920-40C3-A751-3BB8BE50E513}" type="sib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4451323A-55FA-43C2-8196-8E55899A3240}">
      <dgm:prSet phldrT="[Text]" custT="1"/>
      <dgm:spPr>
        <a:xfrm rot="5400000">
          <a:off x="857293" y="56730"/>
          <a:ext cx="304893" cy="327629"/>
        </a:xfrm>
        <a:gradFill rotWithShape="0">
          <a:gsLst>
            <a:gs pos="85807">
              <a:srgbClr val="9EBCD4"/>
            </a:gs>
            <a:gs pos="20000">
              <a:srgbClr val="006699"/>
            </a:gs>
            <a:gs pos="99000">
              <a:srgbClr val="006699">
                <a:tint val="44500"/>
                <a:satMod val="160000"/>
              </a:srgbClr>
            </a:gs>
            <a:gs pos="100000">
              <a:srgbClr val="006699">
                <a:tint val="23500"/>
                <a:satMod val="160000"/>
              </a:srgbClr>
            </a:gs>
          </a:gsLst>
          <a:lin ang="2700000" scaled="1"/>
        </a:gradFill>
        <a:ln w="28575">
          <a:noFill/>
        </a:ln>
      </dgm:spPr>
      <dgm:t>
        <a:bodyPr/>
        <a:lstStyle/>
        <a:p>
          <a:endParaRPr lang="en-US" sz="600" b="1" dirty="0">
            <a:solidFill>
              <a:sysClr val="windowText" lastClr="000000"/>
            </a:solidFill>
            <a:latin typeface="Arial"/>
            <a:ea typeface="+mn-ea"/>
            <a:cs typeface="Arial"/>
          </a:endParaRPr>
        </a:p>
      </dgm:t>
    </dgm:pt>
    <dgm:pt modelId="{323A5C14-55D6-43C3-B8D3-C1A66E8172AC}" type="par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A758F3BE-7C5F-421D-BFE4-CB23FBE4502A}" type="sib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E1A5F39C-F649-4424-A03A-006C7C65B9C3}" type="pres">
      <dgm:prSet presAssocID="{CE634E11-E830-4E37-BBE5-563CC329AB3A}" presName="cycleMatrixDiagram" presStyleCnt="0">
        <dgm:presLayoutVars>
          <dgm:chMax val="1"/>
          <dgm:dir/>
          <dgm:animLvl val="lvl"/>
          <dgm:resizeHandles val="exact"/>
        </dgm:presLayoutVars>
      </dgm:prSet>
      <dgm:spPr/>
      <dgm:t>
        <a:bodyPr/>
        <a:lstStyle/>
        <a:p>
          <a:endParaRPr lang="en-US"/>
        </a:p>
      </dgm:t>
    </dgm:pt>
    <dgm:pt modelId="{710B18CB-FA03-4014-9D66-737D47AB20D0}" type="pres">
      <dgm:prSet presAssocID="{CE634E11-E830-4E37-BBE5-563CC329AB3A}" presName="children" presStyleCnt="0"/>
      <dgm:spPr/>
    </dgm:pt>
    <dgm:pt modelId="{1A4481E1-DC07-4A33-8E3D-14C7C84907FD}" type="pres">
      <dgm:prSet presAssocID="{CE634E11-E830-4E37-BBE5-563CC329AB3A}" presName="childPlaceholder" presStyleCnt="0"/>
      <dgm:spPr/>
    </dgm:pt>
    <dgm:pt modelId="{BB3ADB9C-802A-4C8A-B206-F73B8097C2C4}" type="pres">
      <dgm:prSet presAssocID="{CE634E11-E830-4E37-BBE5-563CC329AB3A}" presName="circle" presStyleCnt="0"/>
      <dgm:spPr/>
    </dgm:pt>
    <dgm:pt modelId="{A76C2274-B8C4-485F-A4CB-415635EBAFBE}" type="pres">
      <dgm:prSet presAssocID="{CE634E11-E830-4E37-BBE5-563CC329AB3A}" presName="quadrant1" presStyleLbl="node1" presStyleIdx="0" presStyleCnt="4" custScaleX="99907" custScaleY="92974" custLinFactNeighborY="4089">
        <dgm:presLayoutVars>
          <dgm:chMax val="1"/>
          <dgm:bulletEnabled val="1"/>
        </dgm:presLayoutVars>
      </dgm:prSet>
      <dgm:spPr>
        <a:prstGeom prst="pieWedge">
          <a:avLst/>
        </a:prstGeom>
      </dgm:spPr>
      <dgm:t>
        <a:bodyPr/>
        <a:lstStyle/>
        <a:p>
          <a:endParaRPr lang="en-US"/>
        </a:p>
      </dgm:t>
    </dgm:pt>
    <dgm:pt modelId="{DCE236BE-C4D8-4C96-8CF8-B0852156D372}" type="pres">
      <dgm:prSet presAssocID="{CE634E11-E830-4E37-BBE5-563CC329AB3A}" presName="quadrant2" presStyleLbl="node1" presStyleIdx="1" presStyleCnt="4" custScaleX="99907" custScaleY="92974" custLinFactNeighborY="4089">
        <dgm:presLayoutVars>
          <dgm:chMax val="1"/>
          <dgm:bulletEnabled val="1"/>
        </dgm:presLayoutVars>
      </dgm:prSet>
      <dgm:spPr>
        <a:prstGeom prst="pieWedge">
          <a:avLst/>
        </a:prstGeom>
      </dgm:spPr>
      <dgm:t>
        <a:bodyPr/>
        <a:lstStyle/>
        <a:p>
          <a:endParaRPr lang="en-US"/>
        </a:p>
      </dgm:t>
    </dgm:pt>
    <dgm:pt modelId="{38D96EF0-58CB-4314-8E72-20E545086519}" type="pres">
      <dgm:prSet presAssocID="{CE634E11-E830-4E37-BBE5-563CC329AB3A}" presName="quadrant3" presStyleLbl="node1" presStyleIdx="2" presStyleCnt="4" custScaleX="99907" custScaleY="92974" custLinFactNeighborY="-4089">
        <dgm:presLayoutVars>
          <dgm:chMax val="1"/>
          <dgm:bulletEnabled val="1"/>
        </dgm:presLayoutVars>
      </dgm:prSet>
      <dgm:spPr>
        <a:xfrm rot="10800000">
          <a:off x="845926" y="384361"/>
          <a:ext cx="327629" cy="304893"/>
        </a:xfrm>
        <a:prstGeom prst="pieWedge">
          <a:avLst/>
        </a:prstGeom>
        <a:solidFill>
          <a:srgbClr val="006699">
            <a:tint val="66000"/>
            <a:satMod val="160000"/>
          </a:srgbClr>
        </a:solidFill>
      </dgm:spPr>
    </dgm:pt>
    <dgm:pt modelId="{D940FF43-5060-4CC1-8247-9FE9D2A1C9BC}" type="pres">
      <dgm:prSet presAssocID="{CE634E11-E830-4E37-BBE5-563CC329AB3A}" presName="quadrant4" presStyleLbl="node1" presStyleIdx="3" presStyleCnt="4" custScaleX="99907" custScaleY="92974" custLinFactNeighborY="-4089">
        <dgm:presLayoutVars>
          <dgm:chMax val="1"/>
          <dgm:bulletEnabled val="1"/>
        </dgm:presLayoutVars>
      </dgm:prSet>
      <dgm:spPr>
        <a:xfrm rot="16200000">
          <a:off x="514212" y="372993"/>
          <a:ext cx="304893" cy="327629"/>
        </a:xfrm>
        <a:prstGeom prst="pieWedge">
          <a:avLst/>
        </a:prstGeom>
        <a:gradFill flip="none" rotWithShape="0">
          <a:gsLst>
            <a:gs pos="0">
              <a:srgbClr val="006699">
                <a:tint val="66000"/>
                <a:satMod val="160000"/>
              </a:srgbClr>
            </a:gs>
            <a:gs pos="50000">
              <a:srgbClr val="006699">
                <a:tint val="44500"/>
                <a:satMod val="160000"/>
              </a:srgbClr>
            </a:gs>
            <a:gs pos="100000">
              <a:srgbClr val="006699">
                <a:tint val="23500"/>
                <a:satMod val="160000"/>
              </a:srgbClr>
            </a:gs>
          </a:gsLst>
          <a:lin ang="16200000" scaled="1"/>
          <a:tileRect/>
        </a:gradFill>
      </dgm:spPr>
    </dgm:pt>
    <dgm:pt modelId="{7FD9CA37-F81E-45AF-9358-1890D94E328E}" type="pres">
      <dgm:prSet presAssocID="{CE634E11-E830-4E37-BBE5-563CC329AB3A}" presName="quadrantPlaceholder" presStyleCnt="0"/>
      <dgm:spPr/>
    </dgm:pt>
    <dgm:pt modelId="{AE1335D1-4540-4DF4-A383-31A6B83110B2}" type="pres">
      <dgm:prSet presAssocID="{CE634E11-E830-4E37-BBE5-563CC329AB3A}" presName="center1" presStyleLbl="fgShp" presStyleIdx="0" presStyleCnt="2"/>
      <dgm:spPr>
        <a:xfrm>
          <a:off x="781587" y="310515"/>
          <a:ext cx="113224" cy="98456"/>
        </a:xfrm>
        <a:prstGeom prst="circularArrow">
          <a:avLst/>
        </a:prstGeom>
      </dgm:spPr>
    </dgm:pt>
    <dgm:pt modelId="{60187ADF-0A22-4F1D-9EC1-216EA4FCAACA}" type="pres">
      <dgm:prSet presAssocID="{CE634E11-E830-4E37-BBE5-563CC329AB3A}" presName="center2" presStyleLbl="fgShp" presStyleIdx="1" presStyleCnt="2"/>
      <dgm:spPr>
        <a:xfrm rot="10800000">
          <a:off x="781587" y="348382"/>
          <a:ext cx="113224" cy="98456"/>
        </a:xfrm>
        <a:prstGeom prst="circularArrow">
          <a:avLst/>
        </a:prstGeom>
      </dgm:spPr>
    </dgm:pt>
  </dgm:ptLst>
  <dgm:cxnLst>
    <dgm:cxn modelId="{62A9E010-14C1-4A41-B8AE-608E31FA7C8E}" srcId="{CE634E11-E830-4E37-BBE5-563CC329AB3A}" destId="{6B325160-AC61-4DC7-8489-D4B6B4BC02BA}" srcOrd="0" destOrd="0" parTransId="{AA680C14-8AE9-4029-872D-131227C2DD35}" sibTransId="{DF22775F-C920-40C3-A751-3BB8BE50E513}"/>
    <dgm:cxn modelId="{D1F32491-0C51-7E40-84AA-2C9BCD46B278}" type="presOf" srcId="{4451323A-55FA-43C2-8196-8E55899A3240}" destId="{DCE236BE-C4D8-4C96-8CF8-B0852156D372}" srcOrd="0" destOrd="0" presId="urn:microsoft.com/office/officeart/2005/8/layout/cycle4#3"/>
    <dgm:cxn modelId="{1CDDD358-D681-F74C-9015-23224A41D7DC}" type="presOf" srcId="{6B325160-AC61-4DC7-8489-D4B6B4BC02BA}" destId="{A76C2274-B8C4-485F-A4CB-415635EBAFBE}" srcOrd="0" destOrd="0" presId="urn:microsoft.com/office/officeart/2005/8/layout/cycle4#3"/>
    <dgm:cxn modelId="{89D9BB83-AA9D-4447-A9F7-9F417456AC78}" srcId="{CE634E11-E830-4E37-BBE5-563CC329AB3A}" destId="{4451323A-55FA-43C2-8196-8E55899A3240}" srcOrd="1" destOrd="0" parTransId="{323A5C14-55D6-43C3-B8D3-C1A66E8172AC}" sibTransId="{A758F3BE-7C5F-421D-BFE4-CB23FBE4502A}"/>
    <dgm:cxn modelId="{D1329733-C706-C541-B298-A009E1A03073}" type="presOf" srcId="{CE634E11-E830-4E37-BBE5-563CC329AB3A}" destId="{E1A5F39C-F649-4424-A03A-006C7C65B9C3}" srcOrd="0" destOrd="0" presId="urn:microsoft.com/office/officeart/2005/8/layout/cycle4#3"/>
    <dgm:cxn modelId="{717D539D-45F5-1B44-A5EF-8B3A2C363626}" type="presParOf" srcId="{E1A5F39C-F649-4424-A03A-006C7C65B9C3}" destId="{710B18CB-FA03-4014-9D66-737D47AB20D0}" srcOrd="0" destOrd="0" presId="urn:microsoft.com/office/officeart/2005/8/layout/cycle4#3"/>
    <dgm:cxn modelId="{1786345D-27AD-2046-9BCD-CC771E0EA508}" type="presParOf" srcId="{710B18CB-FA03-4014-9D66-737D47AB20D0}" destId="{1A4481E1-DC07-4A33-8E3D-14C7C84907FD}" srcOrd="0" destOrd="0" presId="urn:microsoft.com/office/officeart/2005/8/layout/cycle4#3"/>
    <dgm:cxn modelId="{E5FB9FDC-879A-B541-B39F-A18AA3EE61F7}" type="presParOf" srcId="{E1A5F39C-F649-4424-A03A-006C7C65B9C3}" destId="{BB3ADB9C-802A-4C8A-B206-F73B8097C2C4}" srcOrd="1" destOrd="0" presId="urn:microsoft.com/office/officeart/2005/8/layout/cycle4#3"/>
    <dgm:cxn modelId="{63ABBB38-8FCA-7C4C-8115-D1FF43443532}" type="presParOf" srcId="{BB3ADB9C-802A-4C8A-B206-F73B8097C2C4}" destId="{A76C2274-B8C4-485F-A4CB-415635EBAFBE}" srcOrd="0" destOrd="0" presId="urn:microsoft.com/office/officeart/2005/8/layout/cycle4#3"/>
    <dgm:cxn modelId="{8964E7F3-330C-E340-90C2-B3D94106EC34}" type="presParOf" srcId="{BB3ADB9C-802A-4C8A-B206-F73B8097C2C4}" destId="{DCE236BE-C4D8-4C96-8CF8-B0852156D372}" srcOrd="1" destOrd="0" presId="urn:microsoft.com/office/officeart/2005/8/layout/cycle4#3"/>
    <dgm:cxn modelId="{2345DC2A-D0C1-824E-9E16-BD61FE62E369}" type="presParOf" srcId="{BB3ADB9C-802A-4C8A-B206-F73B8097C2C4}" destId="{38D96EF0-58CB-4314-8E72-20E545086519}" srcOrd="2" destOrd="0" presId="urn:microsoft.com/office/officeart/2005/8/layout/cycle4#3"/>
    <dgm:cxn modelId="{F5C0D6B1-C781-B44C-8FAB-366E48343F4B}" type="presParOf" srcId="{BB3ADB9C-802A-4C8A-B206-F73B8097C2C4}" destId="{D940FF43-5060-4CC1-8247-9FE9D2A1C9BC}" srcOrd="3" destOrd="0" presId="urn:microsoft.com/office/officeart/2005/8/layout/cycle4#3"/>
    <dgm:cxn modelId="{5F61E33B-EFD4-9345-B3C8-B43495821618}" type="presParOf" srcId="{BB3ADB9C-802A-4C8A-B206-F73B8097C2C4}" destId="{7FD9CA37-F81E-45AF-9358-1890D94E328E}" srcOrd="4" destOrd="0" presId="urn:microsoft.com/office/officeart/2005/8/layout/cycle4#3"/>
    <dgm:cxn modelId="{3E574DDF-C9F1-3B41-9DB8-AE98666A67EE}" type="presParOf" srcId="{E1A5F39C-F649-4424-A03A-006C7C65B9C3}" destId="{AE1335D1-4540-4DF4-A383-31A6B83110B2}" srcOrd="2" destOrd="0" presId="urn:microsoft.com/office/officeart/2005/8/layout/cycle4#3"/>
    <dgm:cxn modelId="{51F34C90-2F3E-704A-87F6-E95F9EBA0A32}" type="presParOf" srcId="{E1A5F39C-F649-4424-A03A-006C7C65B9C3}" destId="{60187ADF-0A22-4F1D-9EC1-216EA4FCAACA}" srcOrd="3" destOrd="0" presId="urn:microsoft.com/office/officeart/2005/8/layout/cycle4#3"/>
  </dgm:cxnLst>
  <dgm:bg/>
  <dgm:whole>
    <a:ln>
      <a:noFill/>
    </a:ln>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634E11-E830-4E37-BBE5-563CC329AB3A}" type="doc">
      <dgm:prSet loTypeId="urn:microsoft.com/office/officeart/2005/8/layout/cycle4#3" loCatId="cycle" qsTypeId="urn:microsoft.com/office/officeart/2005/8/quickstyle/simple1" qsCatId="simple" csTypeId="urn:microsoft.com/office/officeart/2005/8/colors/accent4_3" csCatId="accent4" phldr="1"/>
      <dgm:spPr/>
      <dgm:t>
        <a:bodyPr/>
        <a:lstStyle/>
        <a:p>
          <a:endParaRPr lang="en-US"/>
        </a:p>
      </dgm:t>
    </dgm:pt>
    <dgm:pt modelId="{6B325160-AC61-4DC7-8489-D4B6B4BC02BA}">
      <dgm:prSet phldrT="[Text]" custT="1"/>
      <dgm:spPr>
        <a:xfrm>
          <a:off x="502844" y="68098"/>
          <a:ext cx="327629" cy="304893"/>
        </a:xfrm>
        <a:solidFill>
          <a:srgbClr val="006699"/>
        </a:solidFill>
        <a:ln w="38100">
          <a:solidFill>
            <a:srgbClr val="203864"/>
          </a:solidFill>
        </a:ln>
      </dgm:spPr>
      <dgm:t>
        <a:bodyPr/>
        <a:lstStyle/>
        <a:p>
          <a:endParaRPr lang="en-US" sz="600" b="1" dirty="0">
            <a:solidFill>
              <a:sysClr val="windowText" lastClr="000000"/>
            </a:solidFill>
            <a:latin typeface="Arial"/>
            <a:ea typeface="+mn-ea"/>
            <a:cs typeface="Arial"/>
          </a:endParaRPr>
        </a:p>
      </dgm:t>
    </dgm:pt>
    <dgm:pt modelId="{AA680C14-8AE9-4029-872D-131227C2DD35}" type="par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DF22775F-C920-40C3-A751-3BB8BE50E513}" type="sib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4451323A-55FA-43C2-8196-8E55899A3240}">
      <dgm:prSet phldrT="[Text]" custT="1"/>
      <dgm:spPr>
        <a:xfrm rot="5400000">
          <a:off x="857293" y="56730"/>
          <a:ext cx="304893" cy="327629"/>
        </a:xfrm>
        <a:gradFill rotWithShape="0">
          <a:gsLst>
            <a:gs pos="85807">
              <a:srgbClr val="9EBCD4"/>
            </a:gs>
            <a:gs pos="20000">
              <a:srgbClr val="006699"/>
            </a:gs>
            <a:gs pos="99000">
              <a:srgbClr val="006699">
                <a:tint val="44500"/>
                <a:satMod val="160000"/>
              </a:srgbClr>
            </a:gs>
            <a:gs pos="100000">
              <a:srgbClr val="006699">
                <a:tint val="23500"/>
                <a:satMod val="160000"/>
              </a:srgbClr>
            </a:gs>
          </a:gsLst>
          <a:lin ang="2700000" scaled="1"/>
        </a:gradFill>
        <a:ln w="28575">
          <a:noFill/>
        </a:ln>
      </dgm:spPr>
      <dgm:t>
        <a:bodyPr/>
        <a:lstStyle/>
        <a:p>
          <a:endParaRPr lang="en-US" sz="600" b="1" dirty="0">
            <a:solidFill>
              <a:sysClr val="windowText" lastClr="000000"/>
            </a:solidFill>
            <a:latin typeface="Arial"/>
            <a:ea typeface="+mn-ea"/>
            <a:cs typeface="Arial"/>
          </a:endParaRPr>
        </a:p>
      </dgm:t>
    </dgm:pt>
    <dgm:pt modelId="{323A5C14-55D6-43C3-B8D3-C1A66E8172AC}" type="par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A758F3BE-7C5F-421D-BFE4-CB23FBE4502A}" type="sib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E1A5F39C-F649-4424-A03A-006C7C65B9C3}" type="pres">
      <dgm:prSet presAssocID="{CE634E11-E830-4E37-BBE5-563CC329AB3A}" presName="cycleMatrixDiagram" presStyleCnt="0">
        <dgm:presLayoutVars>
          <dgm:chMax val="1"/>
          <dgm:dir/>
          <dgm:animLvl val="lvl"/>
          <dgm:resizeHandles val="exact"/>
        </dgm:presLayoutVars>
      </dgm:prSet>
      <dgm:spPr/>
      <dgm:t>
        <a:bodyPr/>
        <a:lstStyle/>
        <a:p>
          <a:endParaRPr lang="en-US"/>
        </a:p>
      </dgm:t>
    </dgm:pt>
    <dgm:pt modelId="{710B18CB-FA03-4014-9D66-737D47AB20D0}" type="pres">
      <dgm:prSet presAssocID="{CE634E11-E830-4E37-BBE5-563CC329AB3A}" presName="children" presStyleCnt="0"/>
      <dgm:spPr/>
    </dgm:pt>
    <dgm:pt modelId="{1A4481E1-DC07-4A33-8E3D-14C7C84907FD}" type="pres">
      <dgm:prSet presAssocID="{CE634E11-E830-4E37-BBE5-563CC329AB3A}" presName="childPlaceholder" presStyleCnt="0"/>
      <dgm:spPr/>
    </dgm:pt>
    <dgm:pt modelId="{BB3ADB9C-802A-4C8A-B206-F73B8097C2C4}" type="pres">
      <dgm:prSet presAssocID="{CE634E11-E830-4E37-BBE5-563CC329AB3A}" presName="circle" presStyleCnt="0"/>
      <dgm:spPr/>
    </dgm:pt>
    <dgm:pt modelId="{A76C2274-B8C4-485F-A4CB-415635EBAFBE}" type="pres">
      <dgm:prSet presAssocID="{CE634E11-E830-4E37-BBE5-563CC329AB3A}" presName="quadrant1" presStyleLbl="node1" presStyleIdx="0" presStyleCnt="4" custScaleX="99907" custScaleY="92974" custLinFactNeighborY="4089">
        <dgm:presLayoutVars>
          <dgm:chMax val="1"/>
          <dgm:bulletEnabled val="1"/>
        </dgm:presLayoutVars>
      </dgm:prSet>
      <dgm:spPr>
        <a:prstGeom prst="pieWedge">
          <a:avLst/>
        </a:prstGeom>
      </dgm:spPr>
      <dgm:t>
        <a:bodyPr/>
        <a:lstStyle/>
        <a:p>
          <a:endParaRPr lang="en-US"/>
        </a:p>
      </dgm:t>
    </dgm:pt>
    <dgm:pt modelId="{DCE236BE-C4D8-4C96-8CF8-B0852156D372}" type="pres">
      <dgm:prSet presAssocID="{CE634E11-E830-4E37-BBE5-563CC329AB3A}" presName="quadrant2" presStyleLbl="node1" presStyleIdx="1" presStyleCnt="4" custScaleX="99907" custScaleY="92974" custLinFactNeighborY="4089">
        <dgm:presLayoutVars>
          <dgm:chMax val="1"/>
          <dgm:bulletEnabled val="1"/>
        </dgm:presLayoutVars>
      </dgm:prSet>
      <dgm:spPr>
        <a:prstGeom prst="pieWedge">
          <a:avLst/>
        </a:prstGeom>
      </dgm:spPr>
      <dgm:t>
        <a:bodyPr/>
        <a:lstStyle/>
        <a:p>
          <a:endParaRPr lang="en-US"/>
        </a:p>
      </dgm:t>
    </dgm:pt>
    <dgm:pt modelId="{38D96EF0-58CB-4314-8E72-20E545086519}" type="pres">
      <dgm:prSet presAssocID="{CE634E11-E830-4E37-BBE5-563CC329AB3A}" presName="quadrant3" presStyleLbl="node1" presStyleIdx="2" presStyleCnt="4" custScaleX="99907" custScaleY="92974" custLinFactNeighborY="-4089">
        <dgm:presLayoutVars>
          <dgm:chMax val="1"/>
          <dgm:bulletEnabled val="1"/>
        </dgm:presLayoutVars>
      </dgm:prSet>
      <dgm:spPr>
        <a:xfrm rot="10800000">
          <a:off x="845926" y="384361"/>
          <a:ext cx="327629" cy="304893"/>
        </a:xfrm>
        <a:prstGeom prst="pieWedge">
          <a:avLst/>
        </a:prstGeom>
        <a:solidFill>
          <a:srgbClr val="006699">
            <a:tint val="66000"/>
            <a:satMod val="160000"/>
          </a:srgbClr>
        </a:solidFill>
      </dgm:spPr>
    </dgm:pt>
    <dgm:pt modelId="{D940FF43-5060-4CC1-8247-9FE9D2A1C9BC}" type="pres">
      <dgm:prSet presAssocID="{CE634E11-E830-4E37-BBE5-563CC329AB3A}" presName="quadrant4" presStyleLbl="node1" presStyleIdx="3" presStyleCnt="4" custScaleX="99907" custScaleY="92974" custLinFactNeighborY="-4089">
        <dgm:presLayoutVars>
          <dgm:chMax val="1"/>
          <dgm:bulletEnabled val="1"/>
        </dgm:presLayoutVars>
      </dgm:prSet>
      <dgm:spPr>
        <a:xfrm rot="16200000">
          <a:off x="514212" y="372993"/>
          <a:ext cx="304893" cy="327629"/>
        </a:xfrm>
        <a:prstGeom prst="pieWedge">
          <a:avLst/>
        </a:prstGeom>
        <a:gradFill flip="none" rotWithShape="0">
          <a:gsLst>
            <a:gs pos="0">
              <a:srgbClr val="006699">
                <a:tint val="66000"/>
                <a:satMod val="160000"/>
              </a:srgbClr>
            </a:gs>
            <a:gs pos="50000">
              <a:srgbClr val="006699">
                <a:tint val="44500"/>
                <a:satMod val="160000"/>
              </a:srgbClr>
            </a:gs>
            <a:gs pos="100000">
              <a:srgbClr val="006699">
                <a:tint val="23500"/>
                <a:satMod val="160000"/>
              </a:srgbClr>
            </a:gs>
          </a:gsLst>
          <a:lin ang="16200000" scaled="1"/>
          <a:tileRect/>
        </a:gradFill>
      </dgm:spPr>
    </dgm:pt>
    <dgm:pt modelId="{7FD9CA37-F81E-45AF-9358-1890D94E328E}" type="pres">
      <dgm:prSet presAssocID="{CE634E11-E830-4E37-BBE5-563CC329AB3A}" presName="quadrantPlaceholder" presStyleCnt="0"/>
      <dgm:spPr/>
    </dgm:pt>
    <dgm:pt modelId="{AE1335D1-4540-4DF4-A383-31A6B83110B2}" type="pres">
      <dgm:prSet presAssocID="{CE634E11-E830-4E37-BBE5-563CC329AB3A}" presName="center1" presStyleLbl="fgShp" presStyleIdx="0" presStyleCnt="2"/>
      <dgm:spPr>
        <a:xfrm>
          <a:off x="781587" y="310515"/>
          <a:ext cx="113224" cy="98456"/>
        </a:xfrm>
        <a:prstGeom prst="circularArrow">
          <a:avLst/>
        </a:prstGeom>
      </dgm:spPr>
    </dgm:pt>
    <dgm:pt modelId="{60187ADF-0A22-4F1D-9EC1-216EA4FCAACA}" type="pres">
      <dgm:prSet presAssocID="{CE634E11-E830-4E37-BBE5-563CC329AB3A}" presName="center2" presStyleLbl="fgShp" presStyleIdx="1" presStyleCnt="2"/>
      <dgm:spPr>
        <a:xfrm rot="10800000">
          <a:off x="781587" y="348382"/>
          <a:ext cx="113224" cy="98456"/>
        </a:xfrm>
        <a:prstGeom prst="circularArrow">
          <a:avLst/>
        </a:prstGeom>
      </dgm:spPr>
    </dgm:pt>
  </dgm:ptLst>
  <dgm:cxnLst>
    <dgm:cxn modelId="{62A9E010-14C1-4A41-B8AE-608E31FA7C8E}" srcId="{CE634E11-E830-4E37-BBE5-563CC329AB3A}" destId="{6B325160-AC61-4DC7-8489-D4B6B4BC02BA}" srcOrd="0" destOrd="0" parTransId="{AA680C14-8AE9-4029-872D-131227C2DD35}" sibTransId="{DF22775F-C920-40C3-A751-3BB8BE50E513}"/>
    <dgm:cxn modelId="{D1F32491-0C51-7E40-84AA-2C9BCD46B278}" type="presOf" srcId="{4451323A-55FA-43C2-8196-8E55899A3240}" destId="{DCE236BE-C4D8-4C96-8CF8-B0852156D372}" srcOrd="0" destOrd="0" presId="urn:microsoft.com/office/officeart/2005/8/layout/cycle4#3"/>
    <dgm:cxn modelId="{1CDDD358-D681-F74C-9015-23224A41D7DC}" type="presOf" srcId="{6B325160-AC61-4DC7-8489-D4B6B4BC02BA}" destId="{A76C2274-B8C4-485F-A4CB-415635EBAFBE}" srcOrd="0" destOrd="0" presId="urn:microsoft.com/office/officeart/2005/8/layout/cycle4#3"/>
    <dgm:cxn modelId="{89D9BB83-AA9D-4447-A9F7-9F417456AC78}" srcId="{CE634E11-E830-4E37-BBE5-563CC329AB3A}" destId="{4451323A-55FA-43C2-8196-8E55899A3240}" srcOrd="1" destOrd="0" parTransId="{323A5C14-55D6-43C3-B8D3-C1A66E8172AC}" sibTransId="{A758F3BE-7C5F-421D-BFE4-CB23FBE4502A}"/>
    <dgm:cxn modelId="{D1329733-C706-C541-B298-A009E1A03073}" type="presOf" srcId="{CE634E11-E830-4E37-BBE5-563CC329AB3A}" destId="{E1A5F39C-F649-4424-A03A-006C7C65B9C3}" srcOrd="0" destOrd="0" presId="urn:microsoft.com/office/officeart/2005/8/layout/cycle4#3"/>
    <dgm:cxn modelId="{717D539D-45F5-1B44-A5EF-8B3A2C363626}" type="presParOf" srcId="{E1A5F39C-F649-4424-A03A-006C7C65B9C3}" destId="{710B18CB-FA03-4014-9D66-737D47AB20D0}" srcOrd="0" destOrd="0" presId="urn:microsoft.com/office/officeart/2005/8/layout/cycle4#3"/>
    <dgm:cxn modelId="{1786345D-27AD-2046-9BCD-CC771E0EA508}" type="presParOf" srcId="{710B18CB-FA03-4014-9D66-737D47AB20D0}" destId="{1A4481E1-DC07-4A33-8E3D-14C7C84907FD}" srcOrd="0" destOrd="0" presId="urn:microsoft.com/office/officeart/2005/8/layout/cycle4#3"/>
    <dgm:cxn modelId="{E5FB9FDC-879A-B541-B39F-A18AA3EE61F7}" type="presParOf" srcId="{E1A5F39C-F649-4424-A03A-006C7C65B9C3}" destId="{BB3ADB9C-802A-4C8A-B206-F73B8097C2C4}" srcOrd="1" destOrd="0" presId="urn:microsoft.com/office/officeart/2005/8/layout/cycle4#3"/>
    <dgm:cxn modelId="{63ABBB38-8FCA-7C4C-8115-D1FF43443532}" type="presParOf" srcId="{BB3ADB9C-802A-4C8A-B206-F73B8097C2C4}" destId="{A76C2274-B8C4-485F-A4CB-415635EBAFBE}" srcOrd="0" destOrd="0" presId="urn:microsoft.com/office/officeart/2005/8/layout/cycle4#3"/>
    <dgm:cxn modelId="{8964E7F3-330C-E340-90C2-B3D94106EC34}" type="presParOf" srcId="{BB3ADB9C-802A-4C8A-B206-F73B8097C2C4}" destId="{DCE236BE-C4D8-4C96-8CF8-B0852156D372}" srcOrd="1" destOrd="0" presId="urn:microsoft.com/office/officeart/2005/8/layout/cycle4#3"/>
    <dgm:cxn modelId="{2345DC2A-D0C1-824E-9E16-BD61FE62E369}" type="presParOf" srcId="{BB3ADB9C-802A-4C8A-B206-F73B8097C2C4}" destId="{38D96EF0-58CB-4314-8E72-20E545086519}" srcOrd="2" destOrd="0" presId="urn:microsoft.com/office/officeart/2005/8/layout/cycle4#3"/>
    <dgm:cxn modelId="{F5C0D6B1-C781-B44C-8FAB-366E48343F4B}" type="presParOf" srcId="{BB3ADB9C-802A-4C8A-B206-F73B8097C2C4}" destId="{D940FF43-5060-4CC1-8247-9FE9D2A1C9BC}" srcOrd="3" destOrd="0" presId="urn:microsoft.com/office/officeart/2005/8/layout/cycle4#3"/>
    <dgm:cxn modelId="{5F61E33B-EFD4-9345-B3C8-B43495821618}" type="presParOf" srcId="{BB3ADB9C-802A-4C8A-B206-F73B8097C2C4}" destId="{7FD9CA37-F81E-45AF-9358-1890D94E328E}" srcOrd="4" destOrd="0" presId="urn:microsoft.com/office/officeart/2005/8/layout/cycle4#3"/>
    <dgm:cxn modelId="{3E574DDF-C9F1-3B41-9DB8-AE98666A67EE}" type="presParOf" srcId="{E1A5F39C-F649-4424-A03A-006C7C65B9C3}" destId="{AE1335D1-4540-4DF4-A383-31A6B83110B2}" srcOrd="2" destOrd="0" presId="urn:microsoft.com/office/officeart/2005/8/layout/cycle4#3"/>
    <dgm:cxn modelId="{51F34C90-2F3E-704A-87F6-E95F9EBA0A32}" type="presParOf" srcId="{E1A5F39C-F649-4424-A03A-006C7C65B9C3}" destId="{60187ADF-0A22-4F1D-9EC1-216EA4FCAACA}" srcOrd="3" destOrd="0" presId="urn:microsoft.com/office/officeart/2005/8/layout/cycle4#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634E11-E830-4E37-BBE5-563CC329AB3A}" type="doc">
      <dgm:prSet loTypeId="urn:microsoft.com/office/officeart/2005/8/layout/cycle4#3" loCatId="cycle" qsTypeId="urn:microsoft.com/office/officeart/2005/8/quickstyle/simple1" qsCatId="simple" csTypeId="urn:microsoft.com/office/officeart/2005/8/colors/accent4_3" csCatId="accent4" phldr="1"/>
      <dgm:spPr/>
      <dgm:t>
        <a:bodyPr/>
        <a:lstStyle/>
        <a:p>
          <a:endParaRPr lang="en-US"/>
        </a:p>
      </dgm:t>
    </dgm:pt>
    <dgm:pt modelId="{6B325160-AC61-4DC7-8489-D4B6B4BC02BA}">
      <dgm:prSet phldrT="[Text]" custT="1"/>
      <dgm:spPr>
        <a:xfrm>
          <a:off x="502844" y="68098"/>
          <a:ext cx="327629" cy="304893"/>
        </a:xfrm>
        <a:solidFill>
          <a:srgbClr val="006699"/>
        </a:solidFill>
        <a:ln w="38100">
          <a:solidFill>
            <a:srgbClr val="203864"/>
          </a:solidFill>
        </a:ln>
      </dgm:spPr>
      <dgm:t>
        <a:bodyPr/>
        <a:lstStyle/>
        <a:p>
          <a:endParaRPr lang="en-US" sz="600" b="1" dirty="0">
            <a:solidFill>
              <a:sysClr val="windowText" lastClr="000000"/>
            </a:solidFill>
            <a:latin typeface="Arial"/>
            <a:ea typeface="+mn-ea"/>
            <a:cs typeface="Arial"/>
          </a:endParaRPr>
        </a:p>
      </dgm:t>
    </dgm:pt>
    <dgm:pt modelId="{AA680C14-8AE9-4029-872D-131227C2DD35}" type="par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DF22775F-C920-40C3-A751-3BB8BE50E513}" type="sib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4451323A-55FA-43C2-8196-8E55899A3240}">
      <dgm:prSet phldrT="[Text]" custT="1"/>
      <dgm:spPr>
        <a:xfrm rot="5400000">
          <a:off x="857293" y="56730"/>
          <a:ext cx="304893" cy="327629"/>
        </a:xfrm>
        <a:gradFill rotWithShape="0">
          <a:gsLst>
            <a:gs pos="85807">
              <a:srgbClr val="9EBCD4"/>
            </a:gs>
            <a:gs pos="20000">
              <a:srgbClr val="006699"/>
            </a:gs>
            <a:gs pos="99000">
              <a:srgbClr val="006699">
                <a:tint val="44500"/>
                <a:satMod val="160000"/>
              </a:srgbClr>
            </a:gs>
            <a:gs pos="100000">
              <a:srgbClr val="006699">
                <a:tint val="23500"/>
                <a:satMod val="160000"/>
              </a:srgbClr>
            </a:gs>
          </a:gsLst>
          <a:lin ang="2700000" scaled="1"/>
        </a:gradFill>
        <a:ln w="28575">
          <a:noFill/>
        </a:ln>
      </dgm:spPr>
      <dgm:t>
        <a:bodyPr/>
        <a:lstStyle/>
        <a:p>
          <a:endParaRPr lang="en-US" sz="600" b="1" dirty="0">
            <a:solidFill>
              <a:sysClr val="windowText" lastClr="000000"/>
            </a:solidFill>
            <a:latin typeface="Arial"/>
            <a:ea typeface="+mn-ea"/>
            <a:cs typeface="Arial"/>
          </a:endParaRPr>
        </a:p>
      </dgm:t>
    </dgm:pt>
    <dgm:pt modelId="{323A5C14-55D6-43C3-B8D3-C1A66E8172AC}" type="par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A758F3BE-7C5F-421D-BFE4-CB23FBE4502A}" type="sib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E1A5F39C-F649-4424-A03A-006C7C65B9C3}" type="pres">
      <dgm:prSet presAssocID="{CE634E11-E830-4E37-BBE5-563CC329AB3A}" presName="cycleMatrixDiagram" presStyleCnt="0">
        <dgm:presLayoutVars>
          <dgm:chMax val="1"/>
          <dgm:dir/>
          <dgm:animLvl val="lvl"/>
          <dgm:resizeHandles val="exact"/>
        </dgm:presLayoutVars>
      </dgm:prSet>
      <dgm:spPr/>
      <dgm:t>
        <a:bodyPr/>
        <a:lstStyle/>
        <a:p>
          <a:endParaRPr lang="en-US"/>
        </a:p>
      </dgm:t>
    </dgm:pt>
    <dgm:pt modelId="{710B18CB-FA03-4014-9D66-737D47AB20D0}" type="pres">
      <dgm:prSet presAssocID="{CE634E11-E830-4E37-BBE5-563CC329AB3A}" presName="children" presStyleCnt="0"/>
      <dgm:spPr/>
    </dgm:pt>
    <dgm:pt modelId="{1A4481E1-DC07-4A33-8E3D-14C7C84907FD}" type="pres">
      <dgm:prSet presAssocID="{CE634E11-E830-4E37-BBE5-563CC329AB3A}" presName="childPlaceholder" presStyleCnt="0"/>
      <dgm:spPr/>
    </dgm:pt>
    <dgm:pt modelId="{BB3ADB9C-802A-4C8A-B206-F73B8097C2C4}" type="pres">
      <dgm:prSet presAssocID="{CE634E11-E830-4E37-BBE5-563CC329AB3A}" presName="circle" presStyleCnt="0"/>
      <dgm:spPr/>
    </dgm:pt>
    <dgm:pt modelId="{A76C2274-B8C4-485F-A4CB-415635EBAFBE}" type="pres">
      <dgm:prSet presAssocID="{CE634E11-E830-4E37-BBE5-563CC329AB3A}" presName="quadrant1" presStyleLbl="node1" presStyleIdx="0" presStyleCnt="4" custScaleX="99907" custScaleY="92974" custLinFactNeighborY="4089">
        <dgm:presLayoutVars>
          <dgm:chMax val="1"/>
          <dgm:bulletEnabled val="1"/>
        </dgm:presLayoutVars>
      </dgm:prSet>
      <dgm:spPr>
        <a:prstGeom prst="pieWedge">
          <a:avLst/>
        </a:prstGeom>
      </dgm:spPr>
      <dgm:t>
        <a:bodyPr/>
        <a:lstStyle/>
        <a:p>
          <a:endParaRPr lang="en-US"/>
        </a:p>
      </dgm:t>
    </dgm:pt>
    <dgm:pt modelId="{DCE236BE-C4D8-4C96-8CF8-B0852156D372}" type="pres">
      <dgm:prSet presAssocID="{CE634E11-E830-4E37-BBE5-563CC329AB3A}" presName="quadrant2" presStyleLbl="node1" presStyleIdx="1" presStyleCnt="4" custScaleX="99907" custScaleY="92974" custLinFactNeighborY="4089">
        <dgm:presLayoutVars>
          <dgm:chMax val="1"/>
          <dgm:bulletEnabled val="1"/>
        </dgm:presLayoutVars>
      </dgm:prSet>
      <dgm:spPr>
        <a:prstGeom prst="pieWedge">
          <a:avLst/>
        </a:prstGeom>
      </dgm:spPr>
      <dgm:t>
        <a:bodyPr/>
        <a:lstStyle/>
        <a:p>
          <a:endParaRPr lang="en-US"/>
        </a:p>
      </dgm:t>
    </dgm:pt>
    <dgm:pt modelId="{38D96EF0-58CB-4314-8E72-20E545086519}" type="pres">
      <dgm:prSet presAssocID="{CE634E11-E830-4E37-BBE5-563CC329AB3A}" presName="quadrant3" presStyleLbl="node1" presStyleIdx="2" presStyleCnt="4" custScaleX="99907" custScaleY="92974" custLinFactNeighborY="-4089">
        <dgm:presLayoutVars>
          <dgm:chMax val="1"/>
          <dgm:bulletEnabled val="1"/>
        </dgm:presLayoutVars>
      </dgm:prSet>
      <dgm:spPr>
        <a:xfrm rot="10800000">
          <a:off x="845926" y="384361"/>
          <a:ext cx="327629" cy="304893"/>
        </a:xfrm>
        <a:prstGeom prst="pieWedge">
          <a:avLst/>
        </a:prstGeom>
        <a:solidFill>
          <a:srgbClr val="006699">
            <a:tint val="66000"/>
            <a:satMod val="160000"/>
          </a:srgbClr>
        </a:solidFill>
      </dgm:spPr>
    </dgm:pt>
    <dgm:pt modelId="{D940FF43-5060-4CC1-8247-9FE9D2A1C9BC}" type="pres">
      <dgm:prSet presAssocID="{CE634E11-E830-4E37-BBE5-563CC329AB3A}" presName="quadrant4" presStyleLbl="node1" presStyleIdx="3" presStyleCnt="4" custScaleX="99907" custScaleY="92974" custLinFactNeighborY="-4089">
        <dgm:presLayoutVars>
          <dgm:chMax val="1"/>
          <dgm:bulletEnabled val="1"/>
        </dgm:presLayoutVars>
      </dgm:prSet>
      <dgm:spPr>
        <a:xfrm rot="16200000">
          <a:off x="514212" y="372993"/>
          <a:ext cx="304893" cy="327629"/>
        </a:xfrm>
        <a:prstGeom prst="pieWedge">
          <a:avLst/>
        </a:prstGeom>
        <a:gradFill flip="none" rotWithShape="0">
          <a:gsLst>
            <a:gs pos="0">
              <a:srgbClr val="006699">
                <a:tint val="66000"/>
                <a:satMod val="160000"/>
              </a:srgbClr>
            </a:gs>
            <a:gs pos="50000">
              <a:srgbClr val="006699">
                <a:tint val="44500"/>
                <a:satMod val="160000"/>
              </a:srgbClr>
            </a:gs>
            <a:gs pos="100000">
              <a:srgbClr val="006699">
                <a:tint val="23500"/>
                <a:satMod val="160000"/>
              </a:srgbClr>
            </a:gs>
          </a:gsLst>
          <a:lin ang="16200000" scaled="1"/>
          <a:tileRect/>
        </a:gradFill>
      </dgm:spPr>
    </dgm:pt>
    <dgm:pt modelId="{7FD9CA37-F81E-45AF-9358-1890D94E328E}" type="pres">
      <dgm:prSet presAssocID="{CE634E11-E830-4E37-BBE5-563CC329AB3A}" presName="quadrantPlaceholder" presStyleCnt="0"/>
      <dgm:spPr/>
    </dgm:pt>
    <dgm:pt modelId="{AE1335D1-4540-4DF4-A383-31A6B83110B2}" type="pres">
      <dgm:prSet presAssocID="{CE634E11-E830-4E37-BBE5-563CC329AB3A}" presName="center1" presStyleLbl="fgShp" presStyleIdx="0" presStyleCnt="2"/>
      <dgm:spPr>
        <a:xfrm>
          <a:off x="781587" y="310515"/>
          <a:ext cx="113224" cy="98456"/>
        </a:xfrm>
        <a:prstGeom prst="circularArrow">
          <a:avLst/>
        </a:prstGeom>
      </dgm:spPr>
    </dgm:pt>
    <dgm:pt modelId="{60187ADF-0A22-4F1D-9EC1-216EA4FCAACA}" type="pres">
      <dgm:prSet presAssocID="{CE634E11-E830-4E37-BBE5-563CC329AB3A}" presName="center2" presStyleLbl="fgShp" presStyleIdx="1" presStyleCnt="2"/>
      <dgm:spPr>
        <a:xfrm rot="10800000">
          <a:off x="781587" y="348382"/>
          <a:ext cx="113224" cy="98456"/>
        </a:xfrm>
        <a:prstGeom prst="circularArrow">
          <a:avLst/>
        </a:prstGeom>
      </dgm:spPr>
    </dgm:pt>
  </dgm:ptLst>
  <dgm:cxnLst>
    <dgm:cxn modelId="{52F5A92D-A670-184E-BB78-FE95F6E29F7B}" type="presOf" srcId="{4451323A-55FA-43C2-8196-8E55899A3240}" destId="{DCE236BE-C4D8-4C96-8CF8-B0852156D372}" srcOrd="0" destOrd="0" presId="urn:microsoft.com/office/officeart/2005/8/layout/cycle4#3"/>
    <dgm:cxn modelId="{62A9E010-14C1-4A41-B8AE-608E31FA7C8E}" srcId="{CE634E11-E830-4E37-BBE5-563CC329AB3A}" destId="{6B325160-AC61-4DC7-8489-D4B6B4BC02BA}" srcOrd="0" destOrd="0" parTransId="{AA680C14-8AE9-4029-872D-131227C2DD35}" sibTransId="{DF22775F-C920-40C3-A751-3BB8BE50E513}"/>
    <dgm:cxn modelId="{5E51E1C3-8EAD-6949-9971-AC1E942BE96E}" type="presOf" srcId="{6B325160-AC61-4DC7-8489-D4B6B4BC02BA}" destId="{A76C2274-B8C4-485F-A4CB-415635EBAFBE}" srcOrd="0" destOrd="0" presId="urn:microsoft.com/office/officeart/2005/8/layout/cycle4#3"/>
    <dgm:cxn modelId="{E2935C8E-A32F-5F4A-953A-E784B9BC045B}" type="presOf" srcId="{CE634E11-E830-4E37-BBE5-563CC329AB3A}" destId="{E1A5F39C-F649-4424-A03A-006C7C65B9C3}" srcOrd="0" destOrd="0" presId="urn:microsoft.com/office/officeart/2005/8/layout/cycle4#3"/>
    <dgm:cxn modelId="{89D9BB83-AA9D-4447-A9F7-9F417456AC78}" srcId="{CE634E11-E830-4E37-BBE5-563CC329AB3A}" destId="{4451323A-55FA-43C2-8196-8E55899A3240}" srcOrd="1" destOrd="0" parTransId="{323A5C14-55D6-43C3-B8D3-C1A66E8172AC}" sibTransId="{A758F3BE-7C5F-421D-BFE4-CB23FBE4502A}"/>
    <dgm:cxn modelId="{5822C0F5-A1C4-D84E-A22A-8E0D8EE28C8D}" type="presParOf" srcId="{E1A5F39C-F649-4424-A03A-006C7C65B9C3}" destId="{710B18CB-FA03-4014-9D66-737D47AB20D0}" srcOrd="0" destOrd="0" presId="urn:microsoft.com/office/officeart/2005/8/layout/cycle4#3"/>
    <dgm:cxn modelId="{D6D4870E-18C8-8E43-87DF-29568F28FD4F}" type="presParOf" srcId="{710B18CB-FA03-4014-9D66-737D47AB20D0}" destId="{1A4481E1-DC07-4A33-8E3D-14C7C84907FD}" srcOrd="0" destOrd="0" presId="urn:microsoft.com/office/officeart/2005/8/layout/cycle4#3"/>
    <dgm:cxn modelId="{4080515F-7EFE-1549-BCC3-537BDF523ADD}" type="presParOf" srcId="{E1A5F39C-F649-4424-A03A-006C7C65B9C3}" destId="{BB3ADB9C-802A-4C8A-B206-F73B8097C2C4}" srcOrd="1" destOrd="0" presId="urn:microsoft.com/office/officeart/2005/8/layout/cycle4#3"/>
    <dgm:cxn modelId="{4D285A53-0694-284D-B235-E7FF84236696}" type="presParOf" srcId="{BB3ADB9C-802A-4C8A-B206-F73B8097C2C4}" destId="{A76C2274-B8C4-485F-A4CB-415635EBAFBE}" srcOrd="0" destOrd="0" presId="urn:microsoft.com/office/officeart/2005/8/layout/cycle4#3"/>
    <dgm:cxn modelId="{8CBDF50D-6855-3B4B-9B3A-9B5A4472D09A}" type="presParOf" srcId="{BB3ADB9C-802A-4C8A-B206-F73B8097C2C4}" destId="{DCE236BE-C4D8-4C96-8CF8-B0852156D372}" srcOrd="1" destOrd="0" presId="urn:microsoft.com/office/officeart/2005/8/layout/cycle4#3"/>
    <dgm:cxn modelId="{11E53D5E-C782-1142-9E41-3D643534C7D6}" type="presParOf" srcId="{BB3ADB9C-802A-4C8A-B206-F73B8097C2C4}" destId="{38D96EF0-58CB-4314-8E72-20E545086519}" srcOrd="2" destOrd="0" presId="urn:microsoft.com/office/officeart/2005/8/layout/cycle4#3"/>
    <dgm:cxn modelId="{9E1E7420-73AE-5B43-B3C7-EF3FC75723F7}" type="presParOf" srcId="{BB3ADB9C-802A-4C8A-B206-F73B8097C2C4}" destId="{D940FF43-5060-4CC1-8247-9FE9D2A1C9BC}" srcOrd="3" destOrd="0" presId="urn:microsoft.com/office/officeart/2005/8/layout/cycle4#3"/>
    <dgm:cxn modelId="{379A0685-22AE-E54F-A27A-3978EEA76B0B}" type="presParOf" srcId="{BB3ADB9C-802A-4C8A-B206-F73B8097C2C4}" destId="{7FD9CA37-F81E-45AF-9358-1890D94E328E}" srcOrd="4" destOrd="0" presId="urn:microsoft.com/office/officeart/2005/8/layout/cycle4#3"/>
    <dgm:cxn modelId="{EE914EB8-2753-B64F-93AF-35B3FC9EBC6A}" type="presParOf" srcId="{E1A5F39C-F649-4424-A03A-006C7C65B9C3}" destId="{AE1335D1-4540-4DF4-A383-31A6B83110B2}" srcOrd="2" destOrd="0" presId="urn:microsoft.com/office/officeart/2005/8/layout/cycle4#3"/>
    <dgm:cxn modelId="{CAF7148C-8CC8-C448-8892-6D030EDE0778}" type="presParOf" srcId="{E1A5F39C-F649-4424-A03A-006C7C65B9C3}" destId="{60187ADF-0A22-4F1D-9EC1-216EA4FCAACA}" srcOrd="3" destOrd="0" presId="urn:microsoft.com/office/officeart/2005/8/layout/cycle4#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634E11-E830-4E37-BBE5-563CC329AB3A}" type="doc">
      <dgm:prSet loTypeId="urn:microsoft.com/office/officeart/2005/8/layout/cycle4#3" loCatId="cycle" qsTypeId="urn:microsoft.com/office/officeart/2005/8/quickstyle/simple1" qsCatId="simple" csTypeId="urn:microsoft.com/office/officeart/2005/8/colors/accent4_3" csCatId="accent4" phldr="1"/>
      <dgm:spPr/>
      <dgm:t>
        <a:bodyPr/>
        <a:lstStyle/>
        <a:p>
          <a:endParaRPr lang="en-US"/>
        </a:p>
      </dgm:t>
    </dgm:pt>
    <dgm:pt modelId="{6B325160-AC61-4DC7-8489-D4B6B4BC02BA}">
      <dgm:prSet phldrT="[Text]" custT="1"/>
      <dgm:spPr>
        <a:xfrm>
          <a:off x="502844" y="68098"/>
          <a:ext cx="327629" cy="304893"/>
        </a:xfrm>
        <a:solidFill>
          <a:srgbClr val="006699"/>
        </a:solidFill>
        <a:ln w="38100">
          <a:solidFill>
            <a:srgbClr val="203864"/>
          </a:solidFill>
        </a:ln>
      </dgm:spPr>
      <dgm:t>
        <a:bodyPr/>
        <a:lstStyle/>
        <a:p>
          <a:endParaRPr lang="en-US" sz="600" b="1" dirty="0">
            <a:solidFill>
              <a:sysClr val="windowText" lastClr="000000"/>
            </a:solidFill>
            <a:latin typeface="Arial"/>
            <a:ea typeface="+mn-ea"/>
            <a:cs typeface="Arial"/>
          </a:endParaRPr>
        </a:p>
      </dgm:t>
    </dgm:pt>
    <dgm:pt modelId="{AA680C14-8AE9-4029-872D-131227C2DD35}" type="par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DF22775F-C920-40C3-A751-3BB8BE50E513}" type="sib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4451323A-55FA-43C2-8196-8E55899A3240}">
      <dgm:prSet phldrT="[Text]" custT="1"/>
      <dgm:spPr>
        <a:xfrm rot="5400000">
          <a:off x="857293" y="56730"/>
          <a:ext cx="304893" cy="327629"/>
        </a:xfrm>
        <a:gradFill rotWithShape="0">
          <a:gsLst>
            <a:gs pos="85807">
              <a:srgbClr val="9EBCD4"/>
            </a:gs>
            <a:gs pos="20000">
              <a:srgbClr val="006699"/>
            </a:gs>
            <a:gs pos="99000">
              <a:srgbClr val="006699">
                <a:tint val="44500"/>
                <a:satMod val="160000"/>
              </a:srgbClr>
            </a:gs>
            <a:gs pos="100000">
              <a:srgbClr val="006699">
                <a:tint val="23500"/>
                <a:satMod val="160000"/>
              </a:srgbClr>
            </a:gs>
          </a:gsLst>
          <a:lin ang="2700000" scaled="1"/>
        </a:gradFill>
        <a:ln w="28575">
          <a:noFill/>
        </a:ln>
      </dgm:spPr>
      <dgm:t>
        <a:bodyPr/>
        <a:lstStyle/>
        <a:p>
          <a:endParaRPr lang="en-US" sz="600" b="1" dirty="0">
            <a:solidFill>
              <a:sysClr val="windowText" lastClr="000000"/>
            </a:solidFill>
            <a:latin typeface="Arial"/>
            <a:ea typeface="+mn-ea"/>
            <a:cs typeface="Arial"/>
          </a:endParaRPr>
        </a:p>
      </dgm:t>
    </dgm:pt>
    <dgm:pt modelId="{323A5C14-55D6-43C3-B8D3-C1A66E8172AC}" type="par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A758F3BE-7C5F-421D-BFE4-CB23FBE4502A}" type="sib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E1A5F39C-F649-4424-A03A-006C7C65B9C3}" type="pres">
      <dgm:prSet presAssocID="{CE634E11-E830-4E37-BBE5-563CC329AB3A}" presName="cycleMatrixDiagram" presStyleCnt="0">
        <dgm:presLayoutVars>
          <dgm:chMax val="1"/>
          <dgm:dir/>
          <dgm:animLvl val="lvl"/>
          <dgm:resizeHandles val="exact"/>
        </dgm:presLayoutVars>
      </dgm:prSet>
      <dgm:spPr/>
      <dgm:t>
        <a:bodyPr/>
        <a:lstStyle/>
        <a:p>
          <a:endParaRPr lang="en-US"/>
        </a:p>
      </dgm:t>
    </dgm:pt>
    <dgm:pt modelId="{710B18CB-FA03-4014-9D66-737D47AB20D0}" type="pres">
      <dgm:prSet presAssocID="{CE634E11-E830-4E37-BBE5-563CC329AB3A}" presName="children" presStyleCnt="0"/>
      <dgm:spPr/>
    </dgm:pt>
    <dgm:pt modelId="{1A4481E1-DC07-4A33-8E3D-14C7C84907FD}" type="pres">
      <dgm:prSet presAssocID="{CE634E11-E830-4E37-BBE5-563CC329AB3A}" presName="childPlaceholder" presStyleCnt="0"/>
      <dgm:spPr/>
    </dgm:pt>
    <dgm:pt modelId="{BB3ADB9C-802A-4C8A-B206-F73B8097C2C4}" type="pres">
      <dgm:prSet presAssocID="{CE634E11-E830-4E37-BBE5-563CC329AB3A}" presName="circle" presStyleCnt="0"/>
      <dgm:spPr/>
    </dgm:pt>
    <dgm:pt modelId="{A76C2274-B8C4-485F-A4CB-415635EBAFBE}" type="pres">
      <dgm:prSet presAssocID="{CE634E11-E830-4E37-BBE5-563CC329AB3A}" presName="quadrant1" presStyleLbl="node1" presStyleIdx="0" presStyleCnt="4" custScaleX="99907" custScaleY="92974" custLinFactNeighborY="4089">
        <dgm:presLayoutVars>
          <dgm:chMax val="1"/>
          <dgm:bulletEnabled val="1"/>
        </dgm:presLayoutVars>
      </dgm:prSet>
      <dgm:spPr>
        <a:prstGeom prst="pieWedge">
          <a:avLst/>
        </a:prstGeom>
      </dgm:spPr>
      <dgm:t>
        <a:bodyPr/>
        <a:lstStyle/>
        <a:p>
          <a:endParaRPr lang="en-US"/>
        </a:p>
      </dgm:t>
    </dgm:pt>
    <dgm:pt modelId="{DCE236BE-C4D8-4C96-8CF8-B0852156D372}" type="pres">
      <dgm:prSet presAssocID="{CE634E11-E830-4E37-BBE5-563CC329AB3A}" presName="quadrant2" presStyleLbl="node1" presStyleIdx="1" presStyleCnt="4" custScaleX="99907" custScaleY="92974" custLinFactNeighborY="4089">
        <dgm:presLayoutVars>
          <dgm:chMax val="1"/>
          <dgm:bulletEnabled val="1"/>
        </dgm:presLayoutVars>
      </dgm:prSet>
      <dgm:spPr>
        <a:prstGeom prst="pieWedge">
          <a:avLst/>
        </a:prstGeom>
      </dgm:spPr>
      <dgm:t>
        <a:bodyPr/>
        <a:lstStyle/>
        <a:p>
          <a:endParaRPr lang="en-US"/>
        </a:p>
      </dgm:t>
    </dgm:pt>
    <dgm:pt modelId="{38D96EF0-58CB-4314-8E72-20E545086519}" type="pres">
      <dgm:prSet presAssocID="{CE634E11-E830-4E37-BBE5-563CC329AB3A}" presName="quadrant3" presStyleLbl="node1" presStyleIdx="2" presStyleCnt="4" custScaleX="99907" custScaleY="92974" custLinFactNeighborY="-4089">
        <dgm:presLayoutVars>
          <dgm:chMax val="1"/>
          <dgm:bulletEnabled val="1"/>
        </dgm:presLayoutVars>
      </dgm:prSet>
      <dgm:spPr>
        <a:xfrm rot="10800000">
          <a:off x="845926" y="384361"/>
          <a:ext cx="327629" cy="304893"/>
        </a:xfrm>
        <a:prstGeom prst="pieWedge">
          <a:avLst/>
        </a:prstGeom>
        <a:solidFill>
          <a:srgbClr val="006699">
            <a:tint val="66000"/>
            <a:satMod val="160000"/>
          </a:srgbClr>
        </a:solidFill>
      </dgm:spPr>
    </dgm:pt>
    <dgm:pt modelId="{D940FF43-5060-4CC1-8247-9FE9D2A1C9BC}" type="pres">
      <dgm:prSet presAssocID="{CE634E11-E830-4E37-BBE5-563CC329AB3A}" presName="quadrant4" presStyleLbl="node1" presStyleIdx="3" presStyleCnt="4" custScaleX="99907" custScaleY="92974" custLinFactNeighborY="-4089">
        <dgm:presLayoutVars>
          <dgm:chMax val="1"/>
          <dgm:bulletEnabled val="1"/>
        </dgm:presLayoutVars>
      </dgm:prSet>
      <dgm:spPr>
        <a:xfrm rot="16200000">
          <a:off x="514212" y="372993"/>
          <a:ext cx="304893" cy="327629"/>
        </a:xfrm>
        <a:prstGeom prst="pieWedge">
          <a:avLst/>
        </a:prstGeom>
        <a:gradFill flip="none" rotWithShape="0">
          <a:gsLst>
            <a:gs pos="0">
              <a:srgbClr val="006699">
                <a:tint val="66000"/>
                <a:satMod val="160000"/>
              </a:srgbClr>
            </a:gs>
            <a:gs pos="50000">
              <a:srgbClr val="006699">
                <a:tint val="44500"/>
                <a:satMod val="160000"/>
              </a:srgbClr>
            </a:gs>
            <a:gs pos="100000">
              <a:srgbClr val="006699">
                <a:tint val="23500"/>
                <a:satMod val="160000"/>
              </a:srgbClr>
            </a:gs>
          </a:gsLst>
          <a:lin ang="16200000" scaled="1"/>
          <a:tileRect/>
        </a:gradFill>
      </dgm:spPr>
    </dgm:pt>
    <dgm:pt modelId="{7FD9CA37-F81E-45AF-9358-1890D94E328E}" type="pres">
      <dgm:prSet presAssocID="{CE634E11-E830-4E37-BBE5-563CC329AB3A}" presName="quadrantPlaceholder" presStyleCnt="0"/>
      <dgm:spPr/>
    </dgm:pt>
    <dgm:pt modelId="{AE1335D1-4540-4DF4-A383-31A6B83110B2}" type="pres">
      <dgm:prSet presAssocID="{CE634E11-E830-4E37-BBE5-563CC329AB3A}" presName="center1" presStyleLbl="fgShp" presStyleIdx="0" presStyleCnt="2"/>
      <dgm:spPr>
        <a:xfrm>
          <a:off x="781587" y="310515"/>
          <a:ext cx="113224" cy="98456"/>
        </a:xfrm>
        <a:prstGeom prst="circularArrow">
          <a:avLst/>
        </a:prstGeom>
      </dgm:spPr>
    </dgm:pt>
    <dgm:pt modelId="{60187ADF-0A22-4F1D-9EC1-216EA4FCAACA}" type="pres">
      <dgm:prSet presAssocID="{CE634E11-E830-4E37-BBE5-563CC329AB3A}" presName="center2" presStyleLbl="fgShp" presStyleIdx="1" presStyleCnt="2"/>
      <dgm:spPr>
        <a:xfrm rot="10800000">
          <a:off x="781587" y="348382"/>
          <a:ext cx="113224" cy="98456"/>
        </a:xfrm>
        <a:prstGeom prst="circularArrow">
          <a:avLst/>
        </a:prstGeom>
      </dgm:spPr>
    </dgm:pt>
  </dgm:ptLst>
  <dgm:cxnLst>
    <dgm:cxn modelId="{44347C70-03AA-9443-9934-16097B3E5730}" type="presOf" srcId="{6B325160-AC61-4DC7-8489-D4B6B4BC02BA}" destId="{A76C2274-B8C4-485F-A4CB-415635EBAFBE}" srcOrd="0" destOrd="0" presId="urn:microsoft.com/office/officeart/2005/8/layout/cycle4#3"/>
    <dgm:cxn modelId="{62A9E010-14C1-4A41-B8AE-608E31FA7C8E}" srcId="{CE634E11-E830-4E37-BBE5-563CC329AB3A}" destId="{6B325160-AC61-4DC7-8489-D4B6B4BC02BA}" srcOrd="0" destOrd="0" parTransId="{AA680C14-8AE9-4029-872D-131227C2DD35}" sibTransId="{DF22775F-C920-40C3-A751-3BB8BE50E513}"/>
    <dgm:cxn modelId="{51116D49-DE4A-5E43-AB98-FEC4389258C6}" type="presOf" srcId="{4451323A-55FA-43C2-8196-8E55899A3240}" destId="{DCE236BE-C4D8-4C96-8CF8-B0852156D372}" srcOrd="0" destOrd="0" presId="urn:microsoft.com/office/officeart/2005/8/layout/cycle4#3"/>
    <dgm:cxn modelId="{32D13BE2-4684-384E-9C93-04F2A928E379}" type="presOf" srcId="{CE634E11-E830-4E37-BBE5-563CC329AB3A}" destId="{E1A5F39C-F649-4424-A03A-006C7C65B9C3}" srcOrd="0" destOrd="0" presId="urn:microsoft.com/office/officeart/2005/8/layout/cycle4#3"/>
    <dgm:cxn modelId="{89D9BB83-AA9D-4447-A9F7-9F417456AC78}" srcId="{CE634E11-E830-4E37-BBE5-563CC329AB3A}" destId="{4451323A-55FA-43C2-8196-8E55899A3240}" srcOrd="1" destOrd="0" parTransId="{323A5C14-55D6-43C3-B8D3-C1A66E8172AC}" sibTransId="{A758F3BE-7C5F-421D-BFE4-CB23FBE4502A}"/>
    <dgm:cxn modelId="{24CB4DA3-FF1B-2745-89E2-A1EA58C736A0}" type="presParOf" srcId="{E1A5F39C-F649-4424-A03A-006C7C65B9C3}" destId="{710B18CB-FA03-4014-9D66-737D47AB20D0}" srcOrd="0" destOrd="0" presId="urn:microsoft.com/office/officeart/2005/8/layout/cycle4#3"/>
    <dgm:cxn modelId="{D0AF8280-5D5B-6045-848A-4602BACC54B9}" type="presParOf" srcId="{710B18CB-FA03-4014-9D66-737D47AB20D0}" destId="{1A4481E1-DC07-4A33-8E3D-14C7C84907FD}" srcOrd="0" destOrd="0" presId="urn:microsoft.com/office/officeart/2005/8/layout/cycle4#3"/>
    <dgm:cxn modelId="{217A1CBE-8D53-8E4C-8532-9AB9C8CD016F}" type="presParOf" srcId="{E1A5F39C-F649-4424-A03A-006C7C65B9C3}" destId="{BB3ADB9C-802A-4C8A-B206-F73B8097C2C4}" srcOrd="1" destOrd="0" presId="urn:microsoft.com/office/officeart/2005/8/layout/cycle4#3"/>
    <dgm:cxn modelId="{0A0B1CFC-0D5B-0F4B-AF51-338F3CE2952F}" type="presParOf" srcId="{BB3ADB9C-802A-4C8A-B206-F73B8097C2C4}" destId="{A76C2274-B8C4-485F-A4CB-415635EBAFBE}" srcOrd="0" destOrd="0" presId="urn:microsoft.com/office/officeart/2005/8/layout/cycle4#3"/>
    <dgm:cxn modelId="{09C4CBCB-8F81-034D-B6A8-D42EE0B93B32}" type="presParOf" srcId="{BB3ADB9C-802A-4C8A-B206-F73B8097C2C4}" destId="{DCE236BE-C4D8-4C96-8CF8-B0852156D372}" srcOrd="1" destOrd="0" presId="urn:microsoft.com/office/officeart/2005/8/layout/cycle4#3"/>
    <dgm:cxn modelId="{4DB26F29-7996-8942-8EFC-653C65D8ACEA}" type="presParOf" srcId="{BB3ADB9C-802A-4C8A-B206-F73B8097C2C4}" destId="{38D96EF0-58CB-4314-8E72-20E545086519}" srcOrd="2" destOrd="0" presId="urn:microsoft.com/office/officeart/2005/8/layout/cycle4#3"/>
    <dgm:cxn modelId="{A61970FE-C67E-2142-B54B-12171851D5A1}" type="presParOf" srcId="{BB3ADB9C-802A-4C8A-B206-F73B8097C2C4}" destId="{D940FF43-5060-4CC1-8247-9FE9D2A1C9BC}" srcOrd="3" destOrd="0" presId="urn:microsoft.com/office/officeart/2005/8/layout/cycle4#3"/>
    <dgm:cxn modelId="{8EC65621-F5B2-2346-85AA-2347A4140B26}" type="presParOf" srcId="{BB3ADB9C-802A-4C8A-B206-F73B8097C2C4}" destId="{7FD9CA37-F81E-45AF-9358-1890D94E328E}" srcOrd="4" destOrd="0" presId="urn:microsoft.com/office/officeart/2005/8/layout/cycle4#3"/>
    <dgm:cxn modelId="{9171432D-CA8E-9043-9D72-9F2DD6273C94}" type="presParOf" srcId="{E1A5F39C-F649-4424-A03A-006C7C65B9C3}" destId="{AE1335D1-4540-4DF4-A383-31A6B83110B2}" srcOrd="2" destOrd="0" presId="urn:microsoft.com/office/officeart/2005/8/layout/cycle4#3"/>
    <dgm:cxn modelId="{C41A77F4-94DC-654D-9607-4333FD4FD323}" type="presParOf" srcId="{E1A5F39C-F649-4424-A03A-006C7C65B9C3}" destId="{60187ADF-0A22-4F1D-9EC1-216EA4FCAACA}" srcOrd="3" destOrd="0" presId="urn:microsoft.com/office/officeart/2005/8/layout/cycle4#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634E11-E830-4E37-BBE5-563CC329AB3A}" type="doc">
      <dgm:prSet loTypeId="urn:microsoft.com/office/officeart/2005/8/layout/cycle4#3" loCatId="cycle" qsTypeId="urn:microsoft.com/office/officeart/2005/8/quickstyle/simple1" qsCatId="simple" csTypeId="urn:microsoft.com/office/officeart/2005/8/colors/accent4_3" csCatId="accent4" phldr="1"/>
      <dgm:spPr/>
      <dgm:t>
        <a:bodyPr/>
        <a:lstStyle/>
        <a:p>
          <a:endParaRPr lang="en-US"/>
        </a:p>
      </dgm:t>
    </dgm:pt>
    <dgm:pt modelId="{6B325160-AC61-4DC7-8489-D4B6B4BC02BA}">
      <dgm:prSet phldrT="[Text]" custT="1"/>
      <dgm:spPr>
        <a:xfrm>
          <a:off x="502844" y="68098"/>
          <a:ext cx="327629" cy="304893"/>
        </a:xfrm>
        <a:solidFill>
          <a:srgbClr val="006699"/>
        </a:solidFill>
        <a:ln w="38100">
          <a:solidFill>
            <a:srgbClr val="203864"/>
          </a:solidFill>
        </a:ln>
      </dgm:spPr>
      <dgm:t>
        <a:bodyPr/>
        <a:lstStyle/>
        <a:p>
          <a:endParaRPr lang="en-US" sz="600" b="1" dirty="0">
            <a:solidFill>
              <a:sysClr val="windowText" lastClr="000000"/>
            </a:solidFill>
            <a:latin typeface="Arial"/>
            <a:ea typeface="+mn-ea"/>
            <a:cs typeface="Arial"/>
          </a:endParaRPr>
        </a:p>
      </dgm:t>
    </dgm:pt>
    <dgm:pt modelId="{AA680C14-8AE9-4029-872D-131227C2DD35}" type="par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DF22775F-C920-40C3-A751-3BB8BE50E513}" type="sib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4451323A-55FA-43C2-8196-8E55899A3240}">
      <dgm:prSet phldrT="[Text]" custT="1"/>
      <dgm:spPr>
        <a:xfrm rot="5400000">
          <a:off x="857293" y="56730"/>
          <a:ext cx="304893" cy="327629"/>
        </a:xfrm>
        <a:gradFill rotWithShape="0">
          <a:gsLst>
            <a:gs pos="85807">
              <a:srgbClr val="9EBCD4"/>
            </a:gs>
            <a:gs pos="20000">
              <a:srgbClr val="006699"/>
            </a:gs>
            <a:gs pos="99000">
              <a:srgbClr val="006699">
                <a:tint val="44500"/>
                <a:satMod val="160000"/>
              </a:srgbClr>
            </a:gs>
            <a:gs pos="100000">
              <a:srgbClr val="006699">
                <a:tint val="23500"/>
                <a:satMod val="160000"/>
              </a:srgbClr>
            </a:gs>
          </a:gsLst>
          <a:lin ang="2700000" scaled="1"/>
        </a:gradFill>
        <a:ln w="28575">
          <a:noFill/>
        </a:ln>
      </dgm:spPr>
      <dgm:t>
        <a:bodyPr/>
        <a:lstStyle/>
        <a:p>
          <a:endParaRPr lang="en-US" sz="600" b="1" dirty="0">
            <a:solidFill>
              <a:sysClr val="windowText" lastClr="000000"/>
            </a:solidFill>
            <a:latin typeface="Arial"/>
            <a:ea typeface="+mn-ea"/>
            <a:cs typeface="Arial"/>
          </a:endParaRPr>
        </a:p>
      </dgm:t>
    </dgm:pt>
    <dgm:pt modelId="{323A5C14-55D6-43C3-B8D3-C1A66E8172AC}" type="par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A758F3BE-7C5F-421D-BFE4-CB23FBE4502A}" type="sib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E1A5F39C-F649-4424-A03A-006C7C65B9C3}" type="pres">
      <dgm:prSet presAssocID="{CE634E11-E830-4E37-BBE5-563CC329AB3A}" presName="cycleMatrixDiagram" presStyleCnt="0">
        <dgm:presLayoutVars>
          <dgm:chMax val="1"/>
          <dgm:dir/>
          <dgm:animLvl val="lvl"/>
          <dgm:resizeHandles val="exact"/>
        </dgm:presLayoutVars>
      </dgm:prSet>
      <dgm:spPr/>
      <dgm:t>
        <a:bodyPr/>
        <a:lstStyle/>
        <a:p>
          <a:endParaRPr lang="en-US"/>
        </a:p>
      </dgm:t>
    </dgm:pt>
    <dgm:pt modelId="{710B18CB-FA03-4014-9D66-737D47AB20D0}" type="pres">
      <dgm:prSet presAssocID="{CE634E11-E830-4E37-BBE5-563CC329AB3A}" presName="children" presStyleCnt="0"/>
      <dgm:spPr/>
    </dgm:pt>
    <dgm:pt modelId="{1A4481E1-DC07-4A33-8E3D-14C7C84907FD}" type="pres">
      <dgm:prSet presAssocID="{CE634E11-E830-4E37-BBE5-563CC329AB3A}" presName="childPlaceholder" presStyleCnt="0"/>
      <dgm:spPr/>
    </dgm:pt>
    <dgm:pt modelId="{BB3ADB9C-802A-4C8A-B206-F73B8097C2C4}" type="pres">
      <dgm:prSet presAssocID="{CE634E11-E830-4E37-BBE5-563CC329AB3A}" presName="circle" presStyleCnt="0"/>
      <dgm:spPr/>
    </dgm:pt>
    <dgm:pt modelId="{A76C2274-B8C4-485F-A4CB-415635EBAFBE}" type="pres">
      <dgm:prSet presAssocID="{CE634E11-E830-4E37-BBE5-563CC329AB3A}" presName="quadrant1" presStyleLbl="node1" presStyleIdx="0" presStyleCnt="4" custScaleX="99907" custScaleY="92974" custLinFactNeighborY="4089">
        <dgm:presLayoutVars>
          <dgm:chMax val="1"/>
          <dgm:bulletEnabled val="1"/>
        </dgm:presLayoutVars>
      </dgm:prSet>
      <dgm:spPr>
        <a:prstGeom prst="pieWedge">
          <a:avLst/>
        </a:prstGeom>
      </dgm:spPr>
      <dgm:t>
        <a:bodyPr/>
        <a:lstStyle/>
        <a:p>
          <a:endParaRPr lang="en-US"/>
        </a:p>
      </dgm:t>
    </dgm:pt>
    <dgm:pt modelId="{DCE236BE-C4D8-4C96-8CF8-B0852156D372}" type="pres">
      <dgm:prSet presAssocID="{CE634E11-E830-4E37-BBE5-563CC329AB3A}" presName="quadrant2" presStyleLbl="node1" presStyleIdx="1" presStyleCnt="4" custScaleX="99907" custScaleY="92974" custLinFactNeighborY="4089">
        <dgm:presLayoutVars>
          <dgm:chMax val="1"/>
          <dgm:bulletEnabled val="1"/>
        </dgm:presLayoutVars>
      </dgm:prSet>
      <dgm:spPr>
        <a:prstGeom prst="pieWedge">
          <a:avLst/>
        </a:prstGeom>
      </dgm:spPr>
      <dgm:t>
        <a:bodyPr/>
        <a:lstStyle/>
        <a:p>
          <a:endParaRPr lang="en-US"/>
        </a:p>
      </dgm:t>
    </dgm:pt>
    <dgm:pt modelId="{38D96EF0-58CB-4314-8E72-20E545086519}" type="pres">
      <dgm:prSet presAssocID="{CE634E11-E830-4E37-BBE5-563CC329AB3A}" presName="quadrant3" presStyleLbl="node1" presStyleIdx="2" presStyleCnt="4" custScaleX="99907" custScaleY="92974" custLinFactNeighborY="-4089">
        <dgm:presLayoutVars>
          <dgm:chMax val="1"/>
          <dgm:bulletEnabled val="1"/>
        </dgm:presLayoutVars>
      </dgm:prSet>
      <dgm:spPr>
        <a:xfrm rot="10800000">
          <a:off x="845926" y="384361"/>
          <a:ext cx="327629" cy="304893"/>
        </a:xfrm>
        <a:prstGeom prst="pieWedge">
          <a:avLst/>
        </a:prstGeom>
        <a:solidFill>
          <a:srgbClr val="006699">
            <a:tint val="66000"/>
            <a:satMod val="160000"/>
          </a:srgbClr>
        </a:solidFill>
      </dgm:spPr>
    </dgm:pt>
    <dgm:pt modelId="{D940FF43-5060-4CC1-8247-9FE9D2A1C9BC}" type="pres">
      <dgm:prSet presAssocID="{CE634E11-E830-4E37-BBE5-563CC329AB3A}" presName="quadrant4" presStyleLbl="node1" presStyleIdx="3" presStyleCnt="4" custScaleX="99907" custScaleY="92974" custLinFactNeighborY="-4089">
        <dgm:presLayoutVars>
          <dgm:chMax val="1"/>
          <dgm:bulletEnabled val="1"/>
        </dgm:presLayoutVars>
      </dgm:prSet>
      <dgm:spPr>
        <a:xfrm rot="16200000">
          <a:off x="514212" y="372993"/>
          <a:ext cx="304893" cy="327629"/>
        </a:xfrm>
        <a:prstGeom prst="pieWedge">
          <a:avLst/>
        </a:prstGeom>
        <a:gradFill flip="none" rotWithShape="0">
          <a:gsLst>
            <a:gs pos="0">
              <a:srgbClr val="006699">
                <a:tint val="66000"/>
                <a:satMod val="160000"/>
              </a:srgbClr>
            </a:gs>
            <a:gs pos="50000">
              <a:srgbClr val="006699">
                <a:tint val="44500"/>
                <a:satMod val="160000"/>
              </a:srgbClr>
            </a:gs>
            <a:gs pos="100000">
              <a:srgbClr val="006699">
                <a:tint val="23500"/>
                <a:satMod val="160000"/>
              </a:srgbClr>
            </a:gs>
          </a:gsLst>
          <a:lin ang="16200000" scaled="1"/>
          <a:tileRect/>
        </a:gradFill>
      </dgm:spPr>
    </dgm:pt>
    <dgm:pt modelId="{7FD9CA37-F81E-45AF-9358-1890D94E328E}" type="pres">
      <dgm:prSet presAssocID="{CE634E11-E830-4E37-BBE5-563CC329AB3A}" presName="quadrantPlaceholder" presStyleCnt="0"/>
      <dgm:spPr/>
    </dgm:pt>
    <dgm:pt modelId="{AE1335D1-4540-4DF4-A383-31A6B83110B2}" type="pres">
      <dgm:prSet presAssocID="{CE634E11-E830-4E37-BBE5-563CC329AB3A}" presName="center1" presStyleLbl="fgShp" presStyleIdx="0" presStyleCnt="2"/>
      <dgm:spPr>
        <a:xfrm>
          <a:off x="781587" y="310515"/>
          <a:ext cx="113224" cy="98456"/>
        </a:xfrm>
        <a:prstGeom prst="circularArrow">
          <a:avLst/>
        </a:prstGeom>
      </dgm:spPr>
    </dgm:pt>
    <dgm:pt modelId="{60187ADF-0A22-4F1D-9EC1-216EA4FCAACA}" type="pres">
      <dgm:prSet presAssocID="{CE634E11-E830-4E37-BBE5-563CC329AB3A}" presName="center2" presStyleLbl="fgShp" presStyleIdx="1" presStyleCnt="2"/>
      <dgm:spPr>
        <a:xfrm rot="10800000">
          <a:off x="781587" y="348382"/>
          <a:ext cx="113224" cy="98456"/>
        </a:xfrm>
        <a:prstGeom prst="circularArrow">
          <a:avLst/>
        </a:prstGeom>
      </dgm:spPr>
    </dgm:pt>
  </dgm:ptLst>
  <dgm:cxnLst>
    <dgm:cxn modelId="{62A9E010-14C1-4A41-B8AE-608E31FA7C8E}" srcId="{CE634E11-E830-4E37-BBE5-563CC329AB3A}" destId="{6B325160-AC61-4DC7-8489-D4B6B4BC02BA}" srcOrd="0" destOrd="0" parTransId="{AA680C14-8AE9-4029-872D-131227C2DD35}" sibTransId="{DF22775F-C920-40C3-A751-3BB8BE50E513}"/>
    <dgm:cxn modelId="{864CB17B-1EBD-9446-9870-8391E63569B2}" type="presOf" srcId="{6B325160-AC61-4DC7-8489-D4B6B4BC02BA}" destId="{A76C2274-B8C4-485F-A4CB-415635EBAFBE}" srcOrd="0" destOrd="0" presId="urn:microsoft.com/office/officeart/2005/8/layout/cycle4#3"/>
    <dgm:cxn modelId="{CF33DF9D-EA12-194C-B7B3-1891B4D017CF}" type="presOf" srcId="{CE634E11-E830-4E37-BBE5-563CC329AB3A}" destId="{E1A5F39C-F649-4424-A03A-006C7C65B9C3}" srcOrd="0" destOrd="0" presId="urn:microsoft.com/office/officeart/2005/8/layout/cycle4#3"/>
    <dgm:cxn modelId="{89D9BB83-AA9D-4447-A9F7-9F417456AC78}" srcId="{CE634E11-E830-4E37-BBE5-563CC329AB3A}" destId="{4451323A-55FA-43C2-8196-8E55899A3240}" srcOrd="1" destOrd="0" parTransId="{323A5C14-55D6-43C3-B8D3-C1A66E8172AC}" sibTransId="{A758F3BE-7C5F-421D-BFE4-CB23FBE4502A}"/>
    <dgm:cxn modelId="{F47D4E25-D4AD-0A42-A452-F35AC753E406}" type="presOf" srcId="{4451323A-55FA-43C2-8196-8E55899A3240}" destId="{DCE236BE-C4D8-4C96-8CF8-B0852156D372}" srcOrd="0" destOrd="0" presId="urn:microsoft.com/office/officeart/2005/8/layout/cycle4#3"/>
    <dgm:cxn modelId="{2A476F81-5E5F-DE44-88F8-DC947637F57C}" type="presParOf" srcId="{E1A5F39C-F649-4424-A03A-006C7C65B9C3}" destId="{710B18CB-FA03-4014-9D66-737D47AB20D0}" srcOrd="0" destOrd="0" presId="urn:microsoft.com/office/officeart/2005/8/layout/cycle4#3"/>
    <dgm:cxn modelId="{647123EE-351C-3942-90E9-582F98B1B9BA}" type="presParOf" srcId="{710B18CB-FA03-4014-9D66-737D47AB20D0}" destId="{1A4481E1-DC07-4A33-8E3D-14C7C84907FD}" srcOrd="0" destOrd="0" presId="urn:microsoft.com/office/officeart/2005/8/layout/cycle4#3"/>
    <dgm:cxn modelId="{B17FA114-CDD3-DE40-8521-3191D7DE8C8B}" type="presParOf" srcId="{E1A5F39C-F649-4424-A03A-006C7C65B9C3}" destId="{BB3ADB9C-802A-4C8A-B206-F73B8097C2C4}" srcOrd="1" destOrd="0" presId="urn:microsoft.com/office/officeart/2005/8/layout/cycle4#3"/>
    <dgm:cxn modelId="{2489088A-A23C-7D4C-9420-F0776442F7B6}" type="presParOf" srcId="{BB3ADB9C-802A-4C8A-B206-F73B8097C2C4}" destId="{A76C2274-B8C4-485F-A4CB-415635EBAFBE}" srcOrd="0" destOrd="0" presId="urn:microsoft.com/office/officeart/2005/8/layout/cycle4#3"/>
    <dgm:cxn modelId="{CB5A1872-9FFC-AF43-A0C1-6BB0C5800AAE}" type="presParOf" srcId="{BB3ADB9C-802A-4C8A-B206-F73B8097C2C4}" destId="{DCE236BE-C4D8-4C96-8CF8-B0852156D372}" srcOrd="1" destOrd="0" presId="urn:microsoft.com/office/officeart/2005/8/layout/cycle4#3"/>
    <dgm:cxn modelId="{264A8902-422A-A043-965C-EC5D2ABAE709}" type="presParOf" srcId="{BB3ADB9C-802A-4C8A-B206-F73B8097C2C4}" destId="{38D96EF0-58CB-4314-8E72-20E545086519}" srcOrd="2" destOrd="0" presId="urn:microsoft.com/office/officeart/2005/8/layout/cycle4#3"/>
    <dgm:cxn modelId="{EDE4BE65-ABE9-9444-9F93-AA3178F345E3}" type="presParOf" srcId="{BB3ADB9C-802A-4C8A-B206-F73B8097C2C4}" destId="{D940FF43-5060-4CC1-8247-9FE9D2A1C9BC}" srcOrd="3" destOrd="0" presId="urn:microsoft.com/office/officeart/2005/8/layout/cycle4#3"/>
    <dgm:cxn modelId="{70EB681F-7AC3-0B45-8170-1C4B269CB7FB}" type="presParOf" srcId="{BB3ADB9C-802A-4C8A-B206-F73B8097C2C4}" destId="{7FD9CA37-F81E-45AF-9358-1890D94E328E}" srcOrd="4" destOrd="0" presId="urn:microsoft.com/office/officeart/2005/8/layout/cycle4#3"/>
    <dgm:cxn modelId="{D734171E-3AB4-3948-88A0-45280EF6E40A}" type="presParOf" srcId="{E1A5F39C-F649-4424-A03A-006C7C65B9C3}" destId="{AE1335D1-4540-4DF4-A383-31A6B83110B2}" srcOrd="2" destOrd="0" presId="urn:microsoft.com/office/officeart/2005/8/layout/cycle4#3"/>
    <dgm:cxn modelId="{01432E19-3F94-AA4E-BD66-7FBD8F1839BD}" type="presParOf" srcId="{E1A5F39C-F649-4424-A03A-006C7C65B9C3}" destId="{60187ADF-0A22-4F1D-9EC1-216EA4FCAACA}" srcOrd="3" destOrd="0" presId="urn:microsoft.com/office/officeart/2005/8/layout/cycle4#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634E11-E830-4E37-BBE5-563CC329AB3A}" type="doc">
      <dgm:prSet loTypeId="urn:microsoft.com/office/officeart/2005/8/layout/cycle4#3" loCatId="cycle" qsTypeId="urn:microsoft.com/office/officeart/2005/8/quickstyle/simple1" qsCatId="simple" csTypeId="urn:microsoft.com/office/officeart/2005/8/colors/accent4_3" csCatId="accent4" phldr="1"/>
      <dgm:spPr/>
      <dgm:t>
        <a:bodyPr/>
        <a:lstStyle/>
        <a:p>
          <a:endParaRPr lang="en-US"/>
        </a:p>
      </dgm:t>
    </dgm:pt>
    <dgm:pt modelId="{6B325160-AC61-4DC7-8489-D4B6B4BC02BA}">
      <dgm:prSet phldrT="[Text]" custT="1"/>
      <dgm:spPr>
        <a:xfrm>
          <a:off x="502844" y="68098"/>
          <a:ext cx="327629" cy="304893"/>
        </a:xfrm>
        <a:solidFill>
          <a:srgbClr val="006699"/>
        </a:solidFill>
        <a:ln w="38100">
          <a:noFill/>
        </a:ln>
      </dgm:spPr>
      <dgm:t>
        <a:bodyPr/>
        <a:lstStyle/>
        <a:p>
          <a:endParaRPr lang="en-US" sz="600" b="1" dirty="0">
            <a:solidFill>
              <a:sysClr val="windowText" lastClr="000000"/>
            </a:solidFill>
            <a:latin typeface="Arial"/>
            <a:ea typeface="+mn-ea"/>
            <a:cs typeface="Arial"/>
          </a:endParaRPr>
        </a:p>
      </dgm:t>
    </dgm:pt>
    <dgm:pt modelId="{AA680C14-8AE9-4029-872D-131227C2DD35}" type="par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DF22775F-C920-40C3-A751-3BB8BE50E513}" type="sib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4451323A-55FA-43C2-8196-8E55899A3240}">
      <dgm:prSet phldrT="[Text]" custT="1"/>
      <dgm:spPr>
        <a:xfrm rot="5400000">
          <a:off x="857293" y="56730"/>
          <a:ext cx="304893" cy="327629"/>
        </a:xfrm>
        <a:gradFill rotWithShape="0">
          <a:gsLst>
            <a:gs pos="85807">
              <a:srgbClr val="9EBCD4"/>
            </a:gs>
            <a:gs pos="20000">
              <a:srgbClr val="006699"/>
            </a:gs>
            <a:gs pos="99000">
              <a:srgbClr val="006699">
                <a:tint val="44500"/>
                <a:satMod val="160000"/>
              </a:srgbClr>
            </a:gs>
            <a:gs pos="100000">
              <a:srgbClr val="006699">
                <a:tint val="23500"/>
                <a:satMod val="160000"/>
              </a:srgbClr>
            </a:gs>
          </a:gsLst>
          <a:lin ang="2700000" scaled="1"/>
        </a:gradFill>
        <a:ln w="28575">
          <a:solidFill>
            <a:schemeClr val="accent3">
              <a:lumMod val="50000"/>
            </a:schemeClr>
          </a:solidFill>
        </a:ln>
      </dgm:spPr>
      <dgm:t>
        <a:bodyPr/>
        <a:lstStyle/>
        <a:p>
          <a:endParaRPr lang="en-US" sz="600" b="1" dirty="0">
            <a:solidFill>
              <a:sysClr val="windowText" lastClr="000000"/>
            </a:solidFill>
            <a:latin typeface="Arial"/>
            <a:ea typeface="+mn-ea"/>
            <a:cs typeface="Arial"/>
          </a:endParaRPr>
        </a:p>
      </dgm:t>
    </dgm:pt>
    <dgm:pt modelId="{323A5C14-55D6-43C3-B8D3-C1A66E8172AC}" type="par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A758F3BE-7C5F-421D-BFE4-CB23FBE4502A}" type="sib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E1A5F39C-F649-4424-A03A-006C7C65B9C3}" type="pres">
      <dgm:prSet presAssocID="{CE634E11-E830-4E37-BBE5-563CC329AB3A}" presName="cycleMatrixDiagram" presStyleCnt="0">
        <dgm:presLayoutVars>
          <dgm:chMax val="1"/>
          <dgm:dir/>
          <dgm:animLvl val="lvl"/>
          <dgm:resizeHandles val="exact"/>
        </dgm:presLayoutVars>
      </dgm:prSet>
      <dgm:spPr/>
      <dgm:t>
        <a:bodyPr/>
        <a:lstStyle/>
        <a:p>
          <a:endParaRPr lang="en-US"/>
        </a:p>
      </dgm:t>
    </dgm:pt>
    <dgm:pt modelId="{710B18CB-FA03-4014-9D66-737D47AB20D0}" type="pres">
      <dgm:prSet presAssocID="{CE634E11-E830-4E37-BBE5-563CC329AB3A}" presName="children" presStyleCnt="0"/>
      <dgm:spPr/>
    </dgm:pt>
    <dgm:pt modelId="{1A4481E1-DC07-4A33-8E3D-14C7C84907FD}" type="pres">
      <dgm:prSet presAssocID="{CE634E11-E830-4E37-BBE5-563CC329AB3A}" presName="childPlaceholder" presStyleCnt="0"/>
      <dgm:spPr/>
    </dgm:pt>
    <dgm:pt modelId="{BB3ADB9C-802A-4C8A-B206-F73B8097C2C4}" type="pres">
      <dgm:prSet presAssocID="{CE634E11-E830-4E37-BBE5-563CC329AB3A}" presName="circle" presStyleCnt="0"/>
      <dgm:spPr/>
    </dgm:pt>
    <dgm:pt modelId="{A76C2274-B8C4-485F-A4CB-415635EBAFBE}" type="pres">
      <dgm:prSet presAssocID="{CE634E11-E830-4E37-BBE5-563CC329AB3A}" presName="quadrant1" presStyleLbl="node1" presStyleIdx="0" presStyleCnt="4" custScaleX="99907" custScaleY="92974" custLinFactNeighborY="4089">
        <dgm:presLayoutVars>
          <dgm:chMax val="1"/>
          <dgm:bulletEnabled val="1"/>
        </dgm:presLayoutVars>
      </dgm:prSet>
      <dgm:spPr>
        <a:prstGeom prst="pieWedge">
          <a:avLst/>
        </a:prstGeom>
      </dgm:spPr>
      <dgm:t>
        <a:bodyPr/>
        <a:lstStyle/>
        <a:p>
          <a:endParaRPr lang="en-US"/>
        </a:p>
      </dgm:t>
    </dgm:pt>
    <dgm:pt modelId="{DCE236BE-C4D8-4C96-8CF8-B0852156D372}" type="pres">
      <dgm:prSet presAssocID="{CE634E11-E830-4E37-BBE5-563CC329AB3A}" presName="quadrant2" presStyleLbl="node1" presStyleIdx="1" presStyleCnt="4" custScaleX="99907" custScaleY="92974" custLinFactNeighborY="4089">
        <dgm:presLayoutVars>
          <dgm:chMax val="1"/>
          <dgm:bulletEnabled val="1"/>
        </dgm:presLayoutVars>
      </dgm:prSet>
      <dgm:spPr>
        <a:prstGeom prst="pieWedge">
          <a:avLst/>
        </a:prstGeom>
      </dgm:spPr>
      <dgm:t>
        <a:bodyPr/>
        <a:lstStyle/>
        <a:p>
          <a:endParaRPr lang="en-US"/>
        </a:p>
      </dgm:t>
    </dgm:pt>
    <dgm:pt modelId="{38D96EF0-58CB-4314-8E72-20E545086519}" type="pres">
      <dgm:prSet presAssocID="{CE634E11-E830-4E37-BBE5-563CC329AB3A}" presName="quadrant3" presStyleLbl="node1" presStyleIdx="2" presStyleCnt="4" custScaleX="99907" custScaleY="92974" custLinFactNeighborY="-4089">
        <dgm:presLayoutVars>
          <dgm:chMax val="1"/>
          <dgm:bulletEnabled val="1"/>
        </dgm:presLayoutVars>
      </dgm:prSet>
      <dgm:spPr>
        <a:xfrm rot="10800000">
          <a:off x="845926" y="384361"/>
          <a:ext cx="327629" cy="304893"/>
        </a:xfrm>
        <a:prstGeom prst="pieWedge">
          <a:avLst/>
        </a:prstGeom>
        <a:solidFill>
          <a:srgbClr val="006699">
            <a:tint val="66000"/>
            <a:satMod val="160000"/>
          </a:srgbClr>
        </a:solidFill>
      </dgm:spPr>
    </dgm:pt>
    <dgm:pt modelId="{D940FF43-5060-4CC1-8247-9FE9D2A1C9BC}" type="pres">
      <dgm:prSet presAssocID="{CE634E11-E830-4E37-BBE5-563CC329AB3A}" presName="quadrant4" presStyleLbl="node1" presStyleIdx="3" presStyleCnt="4" custScaleX="99907" custScaleY="92974" custLinFactNeighborY="-4089">
        <dgm:presLayoutVars>
          <dgm:chMax val="1"/>
          <dgm:bulletEnabled val="1"/>
        </dgm:presLayoutVars>
      </dgm:prSet>
      <dgm:spPr>
        <a:xfrm rot="16200000">
          <a:off x="514212" y="372993"/>
          <a:ext cx="304893" cy="327629"/>
        </a:xfrm>
        <a:prstGeom prst="pieWedge">
          <a:avLst/>
        </a:prstGeom>
        <a:gradFill flip="none" rotWithShape="0">
          <a:gsLst>
            <a:gs pos="0">
              <a:srgbClr val="006699">
                <a:tint val="66000"/>
                <a:satMod val="160000"/>
              </a:srgbClr>
            </a:gs>
            <a:gs pos="50000">
              <a:srgbClr val="006699">
                <a:tint val="44500"/>
                <a:satMod val="160000"/>
              </a:srgbClr>
            </a:gs>
            <a:gs pos="100000">
              <a:srgbClr val="006699">
                <a:tint val="23500"/>
                <a:satMod val="160000"/>
              </a:srgbClr>
            </a:gs>
          </a:gsLst>
          <a:lin ang="16200000" scaled="1"/>
          <a:tileRect/>
        </a:gradFill>
      </dgm:spPr>
    </dgm:pt>
    <dgm:pt modelId="{7FD9CA37-F81E-45AF-9358-1890D94E328E}" type="pres">
      <dgm:prSet presAssocID="{CE634E11-E830-4E37-BBE5-563CC329AB3A}" presName="quadrantPlaceholder" presStyleCnt="0"/>
      <dgm:spPr/>
    </dgm:pt>
    <dgm:pt modelId="{AE1335D1-4540-4DF4-A383-31A6B83110B2}" type="pres">
      <dgm:prSet presAssocID="{CE634E11-E830-4E37-BBE5-563CC329AB3A}" presName="center1" presStyleLbl="fgShp" presStyleIdx="0" presStyleCnt="2"/>
      <dgm:spPr>
        <a:xfrm>
          <a:off x="781587" y="310515"/>
          <a:ext cx="113224" cy="98456"/>
        </a:xfrm>
        <a:prstGeom prst="circularArrow">
          <a:avLst/>
        </a:prstGeom>
      </dgm:spPr>
    </dgm:pt>
    <dgm:pt modelId="{60187ADF-0A22-4F1D-9EC1-216EA4FCAACA}" type="pres">
      <dgm:prSet presAssocID="{CE634E11-E830-4E37-BBE5-563CC329AB3A}" presName="center2" presStyleLbl="fgShp" presStyleIdx="1" presStyleCnt="2"/>
      <dgm:spPr>
        <a:xfrm rot="10800000">
          <a:off x="781587" y="348382"/>
          <a:ext cx="113224" cy="98456"/>
        </a:xfrm>
        <a:prstGeom prst="circularArrow">
          <a:avLst/>
        </a:prstGeom>
      </dgm:spPr>
    </dgm:pt>
  </dgm:ptLst>
  <dgm:cxnLst>
    <dgm:cxn modelId="{62A9E010-14C1-4A41-B8AE-608E31FA7C8E}" srcId="{CE634E11-E830-4E37-BBE5-563CC329AB3A}" destId="{6B325160-AC61-4DC7-8489-D4B6B4BC02BA}" srcOrd="0" destOrd="0" parTransId="{AA680C14-8AE9-4029-872D-131227C2DD35}" sibTransId="{DF22775F-C920-40C3-A751-3BB8BE50E513}"/>
    <dgm:cxn modelId="{D84D048E-4C9E-604F-B7CC-87F0C1783C12}" type="presOf" srcId="{6B325160-AC61-4DC7-8489-D4B6B4BC02BA}" destId="{A76C2274-B8C4-485F-A4CB-415635EBAFBE}" srcOrd="0" destOrd="0" presId="urn:microsoft.com/office/officeart/2005/8/layout/cycle4#3"/>
    <dgm:cxn modelId="{9B09D1AF-8C05-F24A-AE8D-5A0EB9954734}" type="presOf" srcId="{4451323A-55FA-43C2-8196-8E55899A3240}" destId="{DCE236BE-C4D8-4C96-8CF8-B0852156D372}" srcOrd="0" destOrd="0" presId="urn:microsoft.com/office/officeart/2005/8/layout/cycle4#3"/>
    <dgm:cxn modelId="{6D1BCF75-4641-4A4D-B1E6-78B0E0BB7BC3}" type="presOf" srcId="{CE634E11-E830-4E37-BBE5-563CC329AB3A}" destId="{E1A5F39C-F649-4424-A03A-006C7C65B9C3}" srcOrd="0" destOrd="0" presId="urn:microsoft.com/office/officeart/2005/8/layout/cycle4#3"/>
    <dgm:cxn modelId="{89D9BB83-AA9D-4447-A9F7-9F417456AC78}" srcId="{CE634E11-E830-4E37-BBE5-563CC329AB3A}" destId="{4451323A-55FA-43C2-8196-8E55899A3240}" srcOrd="1" destOrd="0" parTransId="{323A5C14-55D6-43C3-B8D3-C1A66E8172AC}" sibTransId="{A758F3BE-7C5F-421D-BFE4-CB23FBE4502A}"/>
    <dgm:cxn modelId="{4FC93F88-3D28-EE43-8A86-D117AAF0FEBE}" type="presParOf" srcId="{E1A5F39C-F649-4424-A03A-006C7C65B9C3}" destId="{710B18CB-FA03-4014-9D66-737D47AB20D0}" srcOrd="0" destOrd="0" presId="urn:microsoft.com/office/officeart/2005/8/layout/cycle4#3"/>
    <dgm:cxn modelId="{11B73C2C-BD23-F240-8E67-5823002D101C}" type="presParOf" srcId="{710B18CB-FA03-4014-9D66-737D47AB20D0}" destId="{1A4481E1-DC07-4A33-8E3D-14C7C84907FD}" srcOrd="0" destOrd="0" presId="urn:microsoft.com/office/officeart/2005/8/layout/cycle4#3"/>
    <dgm:cxn modelId="{8C4A4813-E2A8-9245-9759-53A118D837CE}" type="presParOf" srcId="{E1A5F39C-F649-4424-A03A-006C7C65B9C3}" destId="{BB3ADB9C-802A-4C8A-B206-F73B8097C2C4}" srcOrd="1" destOrd="0" presId="urn:microsoft.com/office/officeart/2005/8/layout/cycle4#3"/>
    <dgm:cxn modelId="{5C9D7062-E9BA-5641-B0C9-B7B1AD41EF40}" type="presParOf" srcId="{BB3ADB9C-802A-4C8A-B206-F73B8097C2C4}" destId="{A76C2274-B8C4-485F-A4CB-415635EBAFBE}" srcOrd="0" destOrd="0" presId="urn:microsoft.com/office/officeart/2005/8/layout/cycle4#3"/>
    <dgm:cxn modelId="{1913FA90-E770-4F42-B55D-17967A6DF482}" type="presParOf" srcId="{BB3ADB9C-802A-4C8A-B206-F73B8097C2C4}" destId="{DCE236BE-C4D8-4C96-8CF8-B0852156D372}" srcOrd="1" destOrd="0" presId="urn:microsoft.com/office/officeart/2005/8/layout/cycle4#3"/>
    <dgm:cxn modelId="{7D57C014-7418-9B40-A9A1-9E7165E6728B}" type="presParOf" srcId="{BB3ADB9C-802A-4C8A-B206-F73B8097C2C4}" destId="{38D96EF0-58CB-4314-8E72-20E545086519}" srcOrd="2" destOrd="0" presId="urn:microsoft.com/office/officeart/2005/8/layout/cycle4#3"/>
    <dgm:cxn modelId="{DD6273ED-5746-5D4B-B0DA-DBB91A5A8002}" type="presParOf" srcId="{BB3ADB9C-802A-4C8A-B206-F73B8097C2C4}" destId="{D940FF43-5060-4CC1-8247-9FE9D2A1C9BC}" srcOrd="3" destOrd="0" presId="urn:microsoft.com/office/officeart/2005/8/layout/cycle4#3"/>
    <dgm:cxn modelId="{85D441AE-8631-6540-85E8-27E5C573C232}" type="presParOf" srcId="{BB3ADB9C-802A-4C8A-B206-F73B8097C2C4}" destId="{7FD9CA37-F81E-45AF-9358-1890D94E328E}" srcOrd="4" destOrd="0" presId="urn:microsoft.com/office/officeart/2005/8/layout/cycle4#3"/>
    <dgm:cxn modelId="{5C19552E-6206-614B-B3FA-886D3C7DA198}" type="presParOf" srcId="{E1A5F39C-F649-4424-A03A-006C7C65B9C3}" destId="{AE1335D1-4540-4DF4-A383-31A6B83110B2}" srcOrd="2" destOrd="0" presId="urn:microsoft.com/office/officeart/2005/8/layout/cycle4#3"/>
    <dgm:cxn modelId="{89B22334-BE80-F847-9677-FFC9BD6368DC}" type="presParOf" srcId="{E1A5F39C-F649-4424-A03A-006C7C65B9C3}" destId="{60187ADF-0A22-4F1D-9EC1-216EA4FCAACA}" srcOrd="3" destOrd="0" presId="urn:microsoft.com/office/officeart/2005/8/layout/cycle4#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634E11-E830-4E37-BBE5-563CC329AB3A}" type="doc">
      <dgm:prSet loTypeId="urn:microsoft.com/office/officeart/2005/8/layout/cycle4#3" loCatId="cycle" qsTypeId="urn:microsoft.com/office/officeart/2005/8/quickstyle/simple1" qsCatId="simple" csTypeId="urn:microsoft.com/office/officeart/2005/8/colors/accent4_3" csCatId="accent4" phldr="1"/>
      <dgm:spPr/>
      <dgm:t>
        <a:bodyPr/>
        <a:lstStyle/>
        <a:p>
          <a:endParaRPr lang="en-US"/>
        </a:p>
      </dgm:t>
    </dgm:pt>
    <dgm:pt modelId="{6B325160-AC61-4DC7-8489-D4B6B4BC02BA}">
      <dgm:prSet phldrT="[Text]" custT="1"/>
      <dgm:spPr>
        <a:xfrm>
          <a:off x="502844" y="68098"/>
          <a:ext cx="327629" cy="304893"/>
        </a:xfrm>
        <a:solidFill>
          <a:srgbClr val="006699"/>
        </a:solidFill>
        <a:ln w="38100">
          <a:noFill/>
        </a:ln>
      </dgm:spPr>
      <dgm:t>
        <a:bodyPr/>
        <a:lstStyle/>
        <a:p>
          <a:endParaRPr lang="en-US" sz="600" b="1" dirty="0">
            <a:solidFill>
              <a:sysClr val="windowText" lastClr="000000"/>
            </a:solidFill>
            <a:latin typeface="Arial"/>
            <a:ea typeface="+mn-ea"/>
            <a:cs typeface="Arial"/>
          </a:endParaRPr>
        </a:p>
      </dgm:t>
    </dgm:pt>
    <dgm:pt modelId="{AA680C14-8AE9-4029-872D-131227C2DD35}" type="par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DF22775F-C920-40C3-A751-3BB8BE50E513}" type="sib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4451323A-55FA-43C2-8196-8E55899A3240}">
      <dgm:prSet phldrT="[Text]" custT="1"/>
      <dgm:spPr>
        <a:xfrm rot="5400000">
          <a:off x="857293" y="56730"/>
          <a:ext cx="304893" cy="327629"/>
        </a:xfrm>
        <a:gradFill rotWithShape="0">
          <a:gsLst>
            <a:gs pos="85807">
              <a:srgbClr val="9EBCD4"/>
            </a:gs>
            <a:gs pos="20000">
              <a:srgbClr val="006699"/>
            </a:gs>
            <a:gs pos="99000">
              <a:srgbClr val="006699">
                <a:tint val="44500"/>
                <a:satMod val="160000"/>
              </a:srgbClr>
            </a:gs>
            <a:gs pos="100000">
              <a:srgbClr val="006699">
                <a:tint val="23500"/>
                <a:satMod val="160000"/>
              </a:srgbClr>
            </a:gs>
          </a:gsLst>
          <a:lin ang="2700000" scaled="1"/>
        </a:gradFill>
        <a:ln w="28575">
          <a:noFill/>
        </a:ln>
      </dgm:spPr>
      <dgm:t>
        <a:bodyPr/>
        <a:lstStyle/>
        <a:p>
          <a:endParaRPr lang="en-US" sz="600" b="1" dirty="0">
            <a:solidFill>
              <a:sysClr val="windowText" lastClr="000000"/>
            </a:solidFill>
            <a:latin typeface="Arial"/>
            <a:ea typeface="+mn-ea"/>
            <a:cs typeface="Arial"/>
          </a:endParaRPr>
        </a:p>
      </dgm:t>
    </dgm:pt>
    <dgm:pt modelId="{323A5C14-55D6-43C3-B8D3-C1A66E8172AC}" type="par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A758F3BE-7C5F-421D-BFE4-CB23FBE4502A}" type="sib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E1A5F39C-F649-4424-A03A-006C7C65B9C3}" type="pres">
      <dgm:prSet presAssocID="{CE634E11-E830-4E37-BBE5-563CC329AB3A}" presName="cycleMatrixDiagram" presStyleCnt="0">
        <dgm:presLayoutVars>
          <dgm:chMax val="1"/>
          <dgm:dir/>
          <dgm:animLvl val="lvl"/>
          <dgm:resizeHandles val="exact"/>
        </dgm:presLayoutVars>
      </dgm:prSet>
      <dgm:spPr/>
      <dgm:t>
        <a:bodyPr/>
        <a:lstStyle/>
        <a:p>
          <a:endParaRPr lang="en-US"/>
        </a:p>
      </dgm:t>
    </dgm:pt>
    <dgm:pt modelId="{710B18CB-FA03-4014-9D66-737D47AB20D0}" type="pres">
      <dgm:prSet presAssocID="{CE634E11-E830-4E37-BBE5-563CC329AB3A}" presName="children" presStyleCnt="0"/>
      <dgm:spPr/>
    </dgm:pt>
    <dgm:pt modelId="{1A4481E1-DC07-4A33-8E3D-14C7C84907FD}" type="pres">
      <dgm:prSet presAssocID="{CE634E11-E830-4E37-BBE5-563CC329AB3A}" presName="childPlaceholder" presStyleCnt="0"/>
      <dgm:spPr/>
    </dgm:pt>
    <dgm:pt modelId="{BB3ADB9C-802A-4C8A-B206-F73B8097C2C4}" type="pres">
      <dgm:prSet presAssocID="{CE634E11-E830-4E37-BBE5-563CC329AB3A}" presName="circle" presStyleCnt="0"/>
      <dgm:spPr/>
    </dgm:pt>
    <dgm:pt modelId="{A76C2274-B8C4-485F-A4CB-415635EBAFBE}" type="pres">
      <dgm:prSet presAssocID="{CE634E11-E830-4E37-BBE5-563CC329AB3A}" presName="quadrant1" presStyleLbl="node1" presStyleIdx="0" presStyleCnt="4" custScaleX="99907" custScaleY="92974" custLinFactNeighborY="4089">
        <dgm:presLayoutVars>
          <dgm:chMax val="1"/>
          <dgm:bulletEnabled val="1"/>
        </dgm:presLayoutVars>
      </dgm:prSet>
      <dgm:spPr>
        <a:prstGeom prst="pieWedge">
          <a:avLst/>
        </a:prstGeom>
      </dgm:spPr>
      <dgm:t>
        <a:bodyPr/>
        <a:lstStyle/>
        <a:p>
          <a:endParaRPr lang="en-US"/>
        </a:p>
      </dgm:t>
    </dgm:pt>
    <dgm:pt modelId="{DCE236BE-C4D8-4C96-8CF8-B0852156D372}" type="pres">
      <dgm:prSet presAssocID="{CE634E11-E830-4E37-BBE5-563CC329AB3A}" presName="quadrant2" presStyleLbl="node1" presStyleIdx="1" presStyleCnt="4" custScaleX="99907" custScaleY="92974" custLinFactNeighborY="4089">
        <dgm:presLayoutVars>
          <dgm:chMax val="1"/>
          <dgm:bulletEnabled val="1"/>
        </dgm:presLayoutVars>
      </dgm:prSet>
      <dgm:spPr>
        <a:prstGeom prst="pieWedge">
          <a:avLst/>
        </a:prstGeom>
      </dgm:spPr>
      <dgm:t>
        <a:bodyPr/>
        <a:lstStyle/>
        <a:p>
          <a:endParaRPr lang="en-US"/>
        </a:p>
      </dgm:t>
    </dgm:pt>
    <dgm:pt modelId="{38D96EF0-58CB-4314-8E72-20E545086519}" type="pres">
      <dgm:prSet presAssocID="{CE634E11-E830-4E37-BBE5-563CC329AB3A}" presName="quadrant3" presStyleLbl="node1" presStyleIdx="2" presStyleCnt="4" custScaleX="99907" custScaleY="92974" custLinFactNeighborY="-4089">
        <dgm:presLayoutVars>
          <dgm:chMax val="1"/>
          <dgm:bulletEnabled val="1"/>
        </dgm:presLayoutVars>
      </dgm:prSet>
      <dgm:spPr>
        <a:xfrm rot="10800000">
          <a:off x="845926" y="384361"/>
          <a:ext cx="327629" cy="304893"/>
        </a:xfrm>
        <a:prstGeom prst="pieWedge">
          <a:avLst/>
        </a:prstGeom>
        <a:solidFill>
          <a:srgbClr val="006699">
            <a:tint val="66000"/>
            <a:satMod val="160000"/>
          </a:srgbClr>
        </a:solidFill>
        <a:ln w="19050">
          <a:solidFill>
            <a:schemeClr val="accent5">
              <a:lumMod val="75000"/>
            </a:schemeClr>
          </a:solidFill>
        </a:ln>
      </dgm:spPr>
    </dgm:pt>
    <dgm:pt modelId="{D940FF43-5060-4CC1-8247-9FE9D2A1C9BC}" type="pres">
      <dgm:prSet presAssocID="{CE634E11-E830-4E37-BBE5-563CC329AB3A}" presName="quadrant4" presStyleLbl="node1" presStyleIdx="3" presStyleCnt="4" custScaleX="99907" custScaleY="92974" custLinFactNeighborY="-4089">
        <dgm:presLayoutVars>
          <dgm:chMax val="1"/>
          <dgm:bulletEnabled val="1"/>
        </dgm:presLayoutVars>
      </dgm:prSet>
      <dgm:spPr>
        <a:xfrm rot="16200000">
          <a:off x="514212" y="372993"/>
          <a:ext cx="304893" cy="327629"/>
        </a:xfrm>
        <a:prstGeom prst="pieWedge">
          <a:avLst/>
        </a:prstGeom>
        <a:gradFill flip="none" rotWithShape="0">
          <a:gsLst>
            <a:gs pos="0">
              <a:srgbClr val="006699">
                <a:tint val="66000"/>
                <a:satMod val="160000"/>
              </a:srgbClr>
            </a:gs>
            <a:gs pos="50000">
              <a:srgbClr val="006699">
                <a:tint val="44500"/>
                <a:satMod val="160000"/>
              </a:srgbClr>
            </a:gs>
            <a:gs pos="100000">
              <a:srgbClr val="006699">
                <a:tint val="23500"/>
                <a:satMod val="160000"/>
              </a:srgbClr>
            </a:gs>
          </a:gsLst>
          <a:lin ang="16200000" scaled="1"/>
          <a:tileRect/>
        </a:gradFill>
      </dgm:spPr>
    </dgm:pt>
    <dgm:pt modelId="{7FD9CA37-F81E-45AF-9358-1890D94E328E}" type="pres">
      <dgm:prSet presAssocID="{CE634E11-E830-4E37-BBE5-563CC329AB3A}" presName="quadrantPlaceholder" presStyleCnt="0"/>
      <dgm:spPr/>
    </dgm:pt>
    <dgm:pt modelId="{AE1335D1-4540-4DF4-A383-31A6B83110B2}" type="pres">
      <dgm:prSet presAssocID="{CE634E11-E830-4E37-BBE5-563CC329AB3A}" presName="center1" presStyleLbl="fgShp" presStyleIdx="0" presStyleCnt="2"/>
      <dgm:spPr>
        <a:xfrm>
          <a:off x="781587" y="310515"/>
          <a:ext cx="113224" cy="98456"/>
        </a:xfrm>
        <a:prstGeom prst="circularArrow">
          <a:avLst/>
        </a:prstGeom>
      </dgm:spPr>
    </dgm:pt>
    <dgm:pt modelId="{60187ADF-0A22-4F1D-9EC1-216EA4FCAACA}" type="pres">
      <dgm:prSet presAssocID="{CE634E11-E830-4E37-BBE5-563CC329AB3A}" presName="center2" presStyleLbl="fgShp" presStyleIdx="1" presStyleCnt="2"/>
      <dgm:spPr>
        <a:xfrm rot="10800000">
          <a:off x="781587" y="348382"/>
          <a:ext cx="113224" cy="98456"/>
        </a:xfrm>
        <a:prstGeom prst="circularArrow">
          <a:avLst/>
        </a:prstGeom>
      </dgm:spPr>
    </dgm:pt>
  </dgm:ptLst>
  <dgm:cxnLst>
    <dgm:cxn modelId="{62A9E010-14C1-4A41-B8AE-608E31FA7C8E}" srcId="{CE634E11-E830-4E37-BBE5-563CC329AB3A}" destId="{6B325160-AC61-4DC7-8489-D4B6B4BC02BA}" srcOrd="0" destOrd="0" parTransId="{AA680C14-8AE9-4029-872D-131227C2DD35}" sibTransId="{DF22775F-C920-40C3-A751-3BB8BE50E513}"/>
    <dgm:cxn modelId="{6D82AEF1-80E3-954D-8730-D0D726417A66}" type="presOf" srcId="{CE634E11-E830-4E37-BBE5-563CC329AB3A}" destId="{E1A5F39C-F649-4424-A03A-006C7C65B9C3}" srcOrd="0" destOrd="0" presId="urn:microsoft.com/office/officeart/2005/8/layout/cycle4#3"/>
    <dgm:cxn modelId="{89D9BB83-AA9D-4447-A9F7-9F417456AC78}" srcId="{CE634E11-E830-4E37-BBE5-563CC329AB3A}" destId="{4451323A-55FA-43C2-8196-8E55899A3240}" srcOrd="1" destOrd="0" parTransId="{323A5C14-55D6-43C3-B8D3-C1A66E8172AC}" sibTransId="{A758F3BE-7C5F-421D-BFE4-CB23FBE4502A}"/>
    <dgm:cxn modelId="{CDC9B59F-59AC-8C42-813E-F975D5E779EE}" type="presOf" srcId="{6B325160-AC61-4DC7-8489-D4B6B4BC02BA}" destId="{A76C2274-B8C4-485F-A4CB-415635EBAFBE}" srcOrd="0" destOrd="0" presId="urn:microsoft.com/office/officeart/2005/8/layout/cycle4#3"/>
    <dgm:cxn modelId="{F132CAD9-0CFF-C845-84BF-0A6C7903DD36}" type="presOf" srcId="{4451323A-55FA-43C2-8196-8E55899A3240}" destId="{DCE236BE-C4D8-4C96-8CF8-B0852156D372}" srcOrd="0" destOrd="0" presId="urn:microsoft.com/office/officeart/2005/8/layout/cycle4#3"/>
    <dgm:cxn modelId="{7845DBFB-74F3-8244-80EF-082BC19AE915}" type="presParOf" srcId="{E1A5F39C-F649-4424-A03A-006C7C65B9C3}" destId="{710B18CB-FA03-4014-9D66-737D47AB20D0}" srcOrd="0" destOrd="0" presId="urn:microsoft.com/office/officeart/2005/8/layout/cycle4#3"/>
    <dgm:cxn modelId="{5E0F28E2-CF52-3148-B45B-6485D61221D9}" type="presParOf" srcId="{710B18CB-FA03-4014-9D66-737D47AB20D0}" destId="{1A4481E1-DC07-4A33-8E3D-14C7C84907FD}" srcOrd="0" destOrd="0" presId="urn:microsoft.com/office/officeart/2005/8/layout/cycle4#3"/>
    <dgm:cxn modelId="{37641B1C-8EF0-044D-B642-0BBDDB7729FC}" type="presParOf" srcId="{E1A5F39C-F649-4424-A03A-006C7C65B9C3}" destId="{BB3ADB9C-802A-4C8A-B206-F73B8097C2C4}" srcOrd="1" destOrd="0" presId="urn:microsoft.com/office/officeart/2005/8/layout/cycle4#3"/>
    <dgm:cxn modelId="{A5B20EB1-393E-F646-AD67-3F7B3BBE26FC}" type="presParOf" srcId="{BB3ADB9C-802A-4C8A-B206-F73B8097C2C4}" destId="{A76C2274-B8C4-485F-A4CB-415635EBAFBE}" srcOrd="0" destOrd="0" presId="urn:microsoft.com/office/officeart/2005/8/layout/cycle4#3"/>
    <dgm:cxn modelId="{7C055312-6537-C14C-A306-5D05814ABE2B}" type="presParOf" srcId="{BB3ADB9C-802A-4C8A-B206-F73B8097C2C4}" destId="{DCE236BE-C4D8-4C96-8CF8-B0852156D372}" srcOrd="1" destOrd="0" presId="urn:microsoft.com/office/officeart/2005/8/layout/cycle4#3"/>
    <dgm:cxn modelId="{79D3C8E1-4A4C-504C-A21F-C6AB35BED193}" type="presParOf" srcId="{BB3ADB9C-802A-4C8A-B206-F73B8097C2C4}" destId="{38D96EF0-58CB-4314-8E72-20E545086519}" srcOrd="2" destOrd="0" presId="urn:microsoft.com/office/officeart/2005/8/layout/cycle4#3"/>
    <dgm:cxn modelId="{A9D9B140-C9FB-6841-BF01-40C02D085BC7}" type="presParOf" srcId="{BB3ADB9C-802A-4C8A-B206-F73B8097C2C4}" destId="{D940FF43-5060-4CC1-8247-9FE9D2A1C9BC}" srcOrd="3" destOrd="0" presId="urn:microsoft.com/office/officeart/2005/8/layout/cycle4#3"/>
    <dgm:cxn modelId="{0FD7B3B0-04EC-E14C-A0A7-53F2FD365A3F}" type="presParOf" srcId="{BB3ADB9C-802A-4C8A-B206-F73B8097C2C4}" destId="{7FD9CA37-F81E-45AF-9358-1890D94E328E}" srcOrd="4" destOrd="0" presId="urn:microsoft.com/office/officeart/2005/8/layout/cycle4#3"/>
    <dgm:cxn modelId="{1AE3F241-7017-EC4E-9A6E-8169DDC4A689}" type="presParOf" srcId="{E1A5F39C-F649-4424-A03A-006C7C65B9C3}" destId="{AE1335D1-4540-4DF4-A383-31A6B83110B2}" srcOrd="2" destOrd="0" presId="urn:microsoft.com/office/officeart/2005/8/layout/cycle4#3"/>
    <dgm:cxn modelId="{8A669BF3-4109-3D41-B785-5EC706EB8399}" type="presParOf" srcId="{E1A5F39C-F649-4424-A03A-006C7C65B9C3}" destId="{60187ADF-0A22-4F1D-9EC1-216EA4FCAACA}" srcOrd="3" destOrd="0" presId="urn:microsoft.com/office/officeart/2005/8/layout/cycle4#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634E11-E830-4E37-BBE5-563CC329AB3A}" type="doc">
      <dgm:prSet loTypeId="urn:microsoft.com/office/officeart/2005/8/layout/cycle4#3" loCatId="cycle" qsTypeId="urn:microsoft.com/office/officeart/2005/8/quickstyle/simple1" qsCatId="simple" csTypeId="urn:microsoft.com/office/officeart/2005/8/colors/accent4_3" csCatId="accent4" phldr="1"/>
      <dgm:spPr/>
      <dgm:t>
        <a:bodyPr/>
        <a:lstStyle/>
        <a:p>
          <a:endParaRPr lang="en-US"/>
        </a:p>
      </dgm:t>
    </dgm:pt>
    <dgm:pt modelId="{6B325160-AC61-4DC7-8489-D4B6B4BC02BA}">
      <dgm:prSet phldrT="[Text]" custT="1"/>
      <dgm:spPr>
        <a:xfrm>
          <a:off x="502844" y="68098"/>
          <a:ext cx="327629" cy="304893"/>
        </a:xfrm>
        <a:solidFill>
          <a:srgbClr val="006699"/>
        </a:solidFill>
        <a:ln w="38100">
          <a:noFill/>
        </a:ln>
      </dgm:spPr>
      <dgm:t>
        <a:bodyPr/>
        <a:lstStyle/>
        <a:p>
          <a:r>
            <a:rPr lang="en-US" sz="500" b="1" dirty="0">
              <a:solidFill>
                <a:schemeClr val="bg1"/>
              </a:solidFill>
              <a:latin typeface="Arial"/>
              <a:ea typeface="+mn-ea"/>
              <a:cs typeface="Arial"/>
            </a:rPr>
            <a:t>Plan</a:t>
          </a:r>
        </a:p>
      </dgm:t>
    </dgm:pt>
    <dgm:pt modelId="{AA680C14-8AE9-4029-872D-131227C2DD35}" type="par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DF22775F-C920-40C3-A751-3BB8BE50E513}" type="sibTrans" cxnId="{62A9E010-14C1-4A41-B8AE-608E31FA7C8E}">
      <dgm:prSet/>
      <dgm:spPr/>
      <dgm:t>
        <a:bodyPr/>
        <a:lstStyle/>
        <a:p>
          <a:endParaRPr lang="en-US" sz="1300">
            <a:latin typeface="Arial" panose="020B0604020202020204" pitchFamily="34" charset="0"/>
            <a:cs typeface="Arial" panose="020B0604020202020204" pitchFamily="34" charset="0"/>
          </a:endParaRPr>
        </a:p>
      </dgm:t>
    </dgm:pt>
    <dgm:pt modelId="{4451323A-55FA-43C2-8196-8E55899A3240}">
      <dgm:prSet phldrT="[Text]" custT="1"/>
      <dgm:spPr>
        <a:xfrm rot="5400000">
          <a:off x="857293" y="56730"/>
          <a:ext cx="304893" cy="327629"/>
        </a:xfrm>
        <a:gradFill rotWithShape="0">
          <a:gsLst>
            <a:gs pos="85807">
              <a:srgbClr val="9EBCD4"/>
            </a:gs>
            <a:gs pos="20000">
              <a:srgbClr val="006699"/>
            </a:gs>
            <a:gs pos="99000">
              <a:srgbClr val="006699">
                <a:tint val="44500"/>
                <a:satMod val="160000"/>
              </a:srgbClr>
            </a:gs>
            <a:gs pos="100000">
              <a:srgbClr val="006699">
                <a:tint val="23500"/>
                <a:satMod val="160000"/>
              </a:srgbClr>
            </a:gs>
          </a:gsLst>
          <a:lin ang="2700000" scaled="1"/>
        </a:gradFill>
        <a:ln w="28575">
          <a:noFill/>
        </a:ln>
      </dgm:spPr>
      <dgm:t>
        <a:bodyPr/>
        <a:lstStyle/>
        <a:p>
          <a:r>
            <a:rPr lang="en-US" sz="500" b="1" dirty="0">
              <a:solidFill>
                <a:schemeClr val="bg1"/>
              </a:solidFill>
              <a:latin typeface="Arial"/>
              <a:ea typeface="+mn-ea"/>
              <a:cs typeface="Arial"/>
            </a:rPr>
            <a:t>Pol</a:t>
          </a:r>
        </a:p>
      </dgm:t>
    </dgm:pt>
    <dgm:pt modelId="{323A5C14-55D6-43C3-B8D3-C1A66E8172AC}" type="par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A758F3BE-7C5F-421D-BFE4-CB23FBE4502A}" type="sibTrans" cxnId="{89D9BB83-AA9D-4447-A9F7-9F417456AC78}">
      <dgm:prSet/>
      <dgm:spPr/>
      <dgm:t>
        <a:bodyPr/>
        <a:lstStyle/>
        <a:p>
          <a:endParaRPr lang="en-US" sz="1300">
            <a:latin typeface="Arial" panose="020B0604020202020204" pitchFamily="34" charset="0"/>
            <a:cs typeface="Arial" panose="020B0604020202020204" pitchFamily="34" charset="0"/>
          </a:endParaRPr>
        </a:p>
      </dgm:t>
    </dgm:pt>
    <dgm:pt modelId="{05384B8D-6E32-4EBB-95AF-39F2772FA0F8}">
      <dgm:prSet custT="1"/>
      <dgm:spPr>
        <a:solidFill>
          <a:srgbClr val="006699">
            <a:tint val="66000"/>
            <a:satMod val="160000"/>
          </a:srgbClr>
        </a:solidFill>
        <a:ln w="19050">
          <a:noFill/>
        </a:ln>
      </dgm:spPr>
      <dgm:t>
        <a:bodyPr/>
        <a:lstStyle/>
        <a:p>
          <a:r>
            <a:rPr lang="en-US" sz="500" b="1" dirty="0">
              <a:solidFill>
                <a:schemeClr val="bg1"/>
              </a:solidFill>
            </a:rPr>
            <a:t>Proc</a:t>
          </a:r>
        </a:p>
      </dgm:t>
    </dgm:pt>
    <dgm:pt modelId="{D2E8214E-0D9E-4971-8C92-E442E0600B09}" type="parTrans" cxnId="{49D7529D-8BB0-4AED-AF73-1BA617117027}">
      <dgm:prSet/>
      <dgm:spPr/>
      <dgm:t>
        <a:bodyPr/>
        <a:lstStyle/>
        <a:p>
          <a:endParaRPr lang="en-US"/>
        </a:p>
      </dgm:t>
    </dgm:pt>
    <dgm:pt modelId="{E50696BC-156B-42AE-9358-E8A80973B9B3}" type="sibTrans" cxnId="{49D7529D-8BB0-4AED-AF73-1BA617117027}">
      <dgm:prSet/>
      <dgm:spPr/>
      <dgm:t>
        <a:bodyPr/>
        <a:lstStyle/>
        <a:p>
          <a:endParaRPr lang="en-US"/>
        </a:p>
      </dgm:t>
    </dgm:pt>
    <dgm:pt modelId="{62438FA2-73A3-4B1E-B217-1EB2D05165FB}">
      <dgm:prSet custT="1"/>
      <dgm:spPr>
        <a:gradFill flip="none" rotWithShape="0">
          <a:gsLst>
            <a:gs pos="0">
              <a:srgbClr val="006699">
                <a:tint val="66000"/>
                <a:satMod val="160000"/>
              </a:srgbClr>
            </a:gs>
            <a:gs pos="50000">
              <a:srgbClr val="006699">
                <a:tint val="44500"/>
                <a:satMod val="160000"/>
              </a:srgbClr>
            </a:gs>
            <a:gs pos="100000">
              <a:srgbClr val="006699">
                <a:tint val="23500"/>
                <a:satMod val="160000"/>
              </a:srgbClr>
            </a:gs>
          </a:gsLst>
          <a:lin ang="16200000" scaled="1"/>
          <a:tileRect/>
        </a:gradFill>
      </dgm:spPr>
      <dgm:t>
        <a:bodyPr/>
        <a:lstStyle/>
        <a:p>
          <a:r>
            <a:rPr lang="en-US" sz="500" b="1" dirty="0">
              <a:solidFill>
                <a:schemeClr val="bg1"/>
              </a:solidFill>
            </a:rPr>
            <a:t>Prog</a:t>
          </a:r>
        </a:p>
      </dgm:t>
    </dgm:pt>
    <dgm:pt modelId="{90E53242-7D27-4D02-B0F6-2B98B12B509A}" type="parTrans" cxnId="{AE5F62C6-6A46-4FCC-AC12-6EE3828D24AB}">
      <dgm:prSet/>
      <dgm:spPr/>
      <dgm:t>
        <a:bodyPr/>
        <a:lstStyle/>
        <a:p>
          <a:endParaRPr lang="en-US"/>
        </a:p>
      </dgm:t>
    </dgm:pt>
    <dgm:pt modelId="{A7B9F528-CAE0-474D-8357-670DF3674C8A}" type="sibTrans" cxnId="{AE5F62C6-6A46-4FCC-AC12-6EE3828D24AB}">
      <dgm:prSet/>
      <dgm:spPr/>
      <dgm:t>
        <a:bodyPr/>
        <a:lstStyle/>
        <a:p>
          <a:endParaRPr lang="en-US"/>
        </a:p>
      </dgm:t>
    </dgm:pt>
    <dgm:pt modelId="{E1A5F39C-F649-4424-A03A-006C7C65B9C3}" type="pres">
      <dgm:prSet presAssocID="{CE634E11-E830-4E37-BBE5-563CC329AB3A}" presName="cycleMatrixDiagram" presStyleCnt="0">
        <dgm:presLayoutVars>
          <dgm:chMax val="1"/>
          <dgm:dir/>
          <dgm:animLvl val="lvl"/>
          <dgm:resizeHandles val="exact"/>
        </dgm:presLayoutVars>
      </dgm:prSet>
      <dgm:spPr/>
      <dgm:t>
        <a:bodyPr/>
        <a:lstStyle/>
        <a:p>
          <a:endParaRPr lang="en-US"/>
        </a:p>
      </dgm:t>
    </dgm:pt>
    <dgm:pt modelId="{710B18CB-FA03-4014-9D66-737D47AB20D0}" type="pres">
      <dgm:prSet presAssocID="{CE634E11-E830-4E37-BBE5-563CC329AB3A}" presName="children" presStyleCnt="0"/>
      <dgm:spPr/>
    </dgm:pt>
    <dgm:pt modelId="{1A4481E1-DC07-4A33-8E3D-14C7C84907FD}" type="pres">
      <dgm:prSet presAssocID="{CE634E11-E830-4E37-BBE5-563CC329AB3A}" presName="childPlaceholder" presStyleCnt="0"/>
      <dgm:spPr/>
    </dgm:pt>
    <dgm:pt modelId="{BB3ADB9C-802A-4C8A-B206-F73B8097C2C4}" type="pres">
      <dgm:prSet presAssocID="{CE634E11-E830-4E37-BBE5-563CC329AB3A}" presName="circle" presStyleCnt="0"/>
      <dgm:spPr/>
    </dgm:pt>
    <dgm:pt modelId="{A76C2274-B8C4-485F-A4CB-415635EBAFBE}" type="pres">
      <dgm:prSet presAssocID="{CE634E11-E830-4E37-BBE5-563CC329AB3A}" presName="quadrant1" presStyleLbl="node1" presStyleIdx="0" presStyleCnt="4" custScaleX="99907" custScaleY="92974" custLinFactNeighborY="4089">
        <dgm:presLayoutVars>
          <dgm:chMax val="1"/>
          <dgm:bulletEnabled val="1"/>
        </dgm:presLayoutVars>
      </dgm:prSet>
      <dgm:spPr>
        <a:prstGeom prst="pieWedge">
          <a:avLst/>
        </a:prstGeom>
      </dgm:spPr>
      <dgm:t>
        <a:bodyPr/>
        <a:lstStyle/>
        <a:p>
          <a:endParaRPr lang="en-US"/>
        </a:p>
      </dgm:t>
    </dgm:pt>
    <dgm:pt modelId="{DCE236BE-C4D8-4C96-8CF8-B0852156D372}" type="pres">
      <dgm:prSet presAssocID="{CE634E11-E830-4E37-BBE5-563CC329AB3A}" presName="quadrant2" presStyleLbl="node1" presStyleIdx="1" presStyleCnt="4" custScaleX="99907" custScaleY="92974" custLinFactNeighborY="4089">
        <dgm:presLayoutVars>
          <dgm:chMax val="1"/>
          <dgm:bulletEnabled val="1"/>
        </dgm:presLayoutVars>
      </dgm:prSet>
      <dgm:spPr>
        <a:prstGeom prst="pieWedge">
          <a:avLst/>
        </a:prstGeom>
      </dgm:spPr>
      <dgm:t>
        <a:bodyPr/>
        <a:lstStyle/>
        <a:p>
          <a:endParaRPr lang="en-US"/>
        </a:p>
      </dgm:t>
    </dgm:pt>
    <dgm:pt modelId="{38D96EF0-58CB-4314-8E72-20E545086519}" type="pres">
      <dgm:prSet presAssocID="{CE634E11-E830-4E37-BBE5-563CC329AB3A}" presName="quadrant3" presStyleLbl="node1" presStyleIdx="2" presStyleCnt="4" custScaleX="99907" custScaleY="92974" custLinFactNeighborY="-4089">
        <dgm:presLayoutVars>
          <dgm:chMax val="1"/>
          <dgm:bulletEnabled val="1"/>
        </dgm:presLayoutVars>
      </dgm:prSet>
      <dgm:spPr>
        <a:xfrm rot="10800000">
          <a:off x="845926" y="384361"/>
          <a:ext cx="327629" cy="304893"/>
        </a:xfrm>
        <a:prstGeom prst="pieWedge">
          <a:avLst/>
        </a:prstGeom>
      </dgm:spPr>
      <dgm:t>
        <a:bodyPr/>
        <a:lstStyle/>
        <a:p>
          <a:endParaRPr lang="en-US"/>
        </a:p>
      </dgm:t>
    </dgm:pt>
    <dgm:pt modelId="{D940FF43-5060-4CC1-8247-9FE9D2A1C9BC}" type="pres">
      <dgm:prSet presAssocID="{CE634E11-E830-4E37-BBE5-563CC329AB3A}" presName="quadrant4" presStyleLbl="node1" presStyleIdx="3" presStyleCnt="4" custScaleX="99907" custScaleY="92974" custLinFactNeighborY="-4089">
        <dgm:presLayoutVars>
          <dgm:chMax val="1"/>
          <dgm:bulletEnabled val="1"/>
        </dgm:presLayoutVars>
      </dgm:prSet>
      <dgm:spPr>
        <a:xfrm rot="16200000">
          <a:off x="514212" y="372993"/>
          <a:ext cx="304893" cy="327629"/>
        </a:xfrm>
        <a:prstGeom prst="pieWedge">
          <a:avLst/>
        </a:prstGeom>
      </dgm:spPr>
      <dgm:t>
        <a:bodyPr/>
        <a:lstStyle/>
        <a:p>
          <a:endParaRPr lang="en-US"/>
        </a:p>
      </dgm:t>
    </dgm:pt>
    <dgm:pt modelId="{7FD9CA37-F81E-45AF-9358-1890D94E328E}" type="pres">
      <dgm:prSet presAssocID="{CE634E11-E830-4E37-BBE5-563CC329AB3A}" presName="quadrantPlaceholder" presStyleCnt="0"/>
      <dgm:spPr/>
    </dgm:pt>
    <dgm:pt modelId="{AE1335D1-4540-4DF4-A383-31A6B83110B2}" type="pres">
      <dgm:prSet presAssocID="{CE634E11-E830-4E37-BBE5-563CC329AB3A}" presName="center1" presStyleLbl="fgShp" presStyleIdx="0" presStyleCnt="2"/>
      <dgm:spPr>
        <a:xfrm>
          <a:off x="781587" y="310515"/>
          <a:ext cx="113224" cy="98456"/>
        </a:xfrm>
        <a:prstGeom prst="circularArrow">
          <a:avLst/>
        </a:prstGeom>
      </dgm:spPr>
    </dgm:pt>
    <dgm:pt modelId="{60187ADF-0A22-4F1D-9EC1-216EA4FCAACA}" type="pres">
      <dgm:prSet presAssocID="{CE634E11-E830-4E37-BBE5-563CC329AB3A}" presName="center2" presStyleLbl="fgShp" presStyleIdx="1" presStyleCnt="2"/>
      <dgm:spPr>
        <a:xfrm rot="10800000">
          <a:off x="781587" y="348382"/>
          <a:ext cx="113224" cy="98456"/>
        </a:xfrm>
        <a:prstGeom prst="circularArrow">
          <a:avLst/>
        </a:prstGeom>
      </dgm:spPr>
    </dgm:pt>
  </dgm:ptLst>
  <dgm:cxnLst>
    <dgm:cxn modelId="{62A9E010-14C1-4A41-B8AE-608E31FA7C8E}" srcId="{CE634E11-E830-4E37-BBE5-563CC329AB3A}" destId="{6B325160-AC61-4DC7-8489-D4B6B4BC02BA}" srcOrd="0" destOrd="0" parTransId="{AA680C14-8AE9-4029-872D-131227C2DD35}" sibTransId="{DF22775F-C920-40C3-A751-3BB8BE50E513}"/>
    <dgm:cxn modelId="{6D82AEF1-80E3-954D-8730-D0D726417A66}" type="presOf" srcId="{CE634E11-E830-4E37-BBE5-563CC329AB3A}" destId="{E1A5F39C-F649-4424-A03A-006C7C65B9C3}" srcOrd="0" destOrd="0" presId="urn:microsoft.com/office/officeart/2005/8/layout/cycle4#3"/>
    <dgm:cxn modelId="{89D9BB83-AA9D-4447-A9F7-9F417456AC78}" srcId="{CE634E11-E830-4E37-BBE5-563CC329AB3A}" destId="{4451323A-55FA-43C2-8196-8E55899A3240}" srcOrd="1" destOrd="0" parTransId="{323A5C14-55D6-43C3-B8D3-C1A66E8172AC}" sibTransId="{A758F3BE-7C5F-421D-BFE4-CB23FBE4502A}"/>
    <dgm:cxn modelId="{AE5F62C6-6A46-4FCC-AC12-6EE3828D24AB}" srcId="{CE634E11-E830-4E37-BBE5-563CC329AB3A}" destId="{62438FA2-73A3-4B1E-B217-1EB2D05165FB}" srcOrd="3" destOrd="0" parTransId="{90E53242-7D27-4D02-B0F6-2B98B12B509A}" sibTransId="{A7B9F528-CAE0-474D-8357-670DF3674C8A}"/>
    <dgm:cxn modelId="{5C5C8C25-870B-43EE-8977-79E9DCCAD5B6}" type="presOf" srcId="{62438FA2-73A3-4B1E-B217-1EB2D05165FB}" destId="{D940FF43-5060-4CC1-8247-9FE9D2A1C9BC}" srcOrd="0" destOrd="0" presId="urn:microsoft.com/office/officeart/2005/8/layout/cycle4#3"/>
    <dgm:cxn modelId="{CDC9B59F-59AC-8C42-813E-F975D5E779EE}" type="presOf" srcId="{6B325160-AC61-4DC7-8489-D4B6B4BC02BA}" destId="{A76C2274-B8C4-485F-A4CB-415635EBAFBE}" srcOrd="0" destOrd="0" presId="urn:microsoft.com/office/officeart/2005/8/layout/cycle4#3"/>
    <dgm:cxn modelId="{5AA0D9B8-BD6D-4E66-852F-27C1FA963818}" type="presOf" srcId="{05384B8D-6E32-4EBB-95AF-39F2772FA0F8}" destId="{38D96EF0-58CB-4314-8E72-20E545086519}" srcOrd="0" destOrd="0" presId="urn:microsoft.com/office/officeart/2005/8/layout/cycle4#3"/>
    <dgm:cxn modelId="{F132CAD9-0CFF-C845-84BF-0A6C7903DD36}" type="presOf" srcId="{4451323A-55FA-43C2-8196-8E55899A3240}" destId="{DCE236BE-C4D8-4C96-8CF8-B0852156D372}" srcOrd="0" destOrd="0" presId="urn:microsoft.com/office/officeart/2005/8/layout/cycle4#3"/>
    <dgm:cxn modelId="{49D7529D-8BB0-4AED-AF73-1BA617117027}" srcId="{CE634E11-E830-4E37-BBE5-563CC329AB3A}" destId="{05384B8D-6E32-4EBB-95AF-39F2772FA0F8}" srcOrd="2" destOrd="0" parTransId="{D2E8214E-0D9E-4971-8C92-E442E0600B09}" sibTransId="{E50696BC-156B-42AE-9358-E8A80973B9B3}"/>
    <dgm:cxn modelId="{7845DBFB-74F3-8244-80EF-082BC19AE915}" type="presParOf" srcId="{E1A5F39C-F649-4424-A03A-006C7C65B9C3}" destId="{710B18CB-FA03-4014-9D66-737D47AB20D0}" srcOrd="0" destOrd="0" presId="urn:microsoft.com/office/officeart/2005/8/layout/cycle4#3"/>
    <dgm:cxn modelId="{5E0F28E2-CF52-3148-B45B-6485D61221D9}" type="presParOf" srcId="{710B18CB-FA03-4014-9D66-737D47AB20D0}" destId="{1A4481E1-DC07-4A33-8E3D-14C7C84907FD}" srcOrd="0" destOrd="0" presId="urn:microsoft.com/office/officeart/2005/8/layout/cycle4#3"/>
    <dgm:cxn modelId="{37641B1C-8EF0-044D-B642-0BBDDB7729FC}" type="presParOf" srcId="{E1A5F39C-F649-4424-A03A-006C7C65B9C3}" destId="{BB3ADB9C-802A-4C8A-B206-F73B8097C2C4}" srcOrd="1" destOrd="0" presId="urn:microsoft.com/office/officeart/2005/8/layout/cycle4#3"/>
    <dgm:cxn modelId="{A5B20EB1-393E-F646-AD67-3F7B3BBE26FC}" type="presParOf" srcId="{BB3ADB9C-802A-4C8A-B206-F73B8097C2C4}" destId="{A76C2274-B8C4-485F-A4CB-415635EBAFBE}" srcOrd="0" destOrd="0" presId="urn:microsoft.com/office/officeart/2005/8/layout/cycle4#3"/>
    <dgm:cxn modelId="{7C055312-6537-C14C-A306-5D05814ABE2B}" type="presParOf" srcId="{BB3ADB9C-802A-4C8A-B206-F73B8097C2C4}" destId="{DCE236BE-C4D8-4C96-8CF8-B0852156D372}" srcOrd="1" destOrd="0" presId="urn:microsoft.com/office/officeart/2005/8/layout/cycle4#3"/>
    <dgm:cxn modelId="{79D3C8E1-4A4C-504C-A21F-C6AB35BED193}" type="presParOf" srcId="{BB3ADB9C-802A-4C8A-B206-F73B8097C2C4}" destId="{38D96EF0-58CB-4314-8E72-20E545086519}" srcOrd="2" destOrd="0" presId="urn:microsoft.com/office/officeart/2005/8/layout/cycle4#3"/>
    <dgm:cxn modelId="{A9D9B140-C9FB-6841-BF01-40C02D085BC7}" type="presParOf" srcId="{BB3ADB9C-802A-4C8A-B206-F73B8097C2C4}" destId="{D940FF43-5060-4CC1-8247-9FE9D2A1C9BC}" srcOrd="3" destOrd="0" presId="urn:microsoft.com/office/officeart/2005/8/layout/cycle4#3"/>
    <dgm:cxn modelId="{0FD7B3B0-04EC-E14C-A0A7-53F2FD365A3F}" type="presParOf" srcId="{BB3ADB9C-802A-4C8A-B206-F73B8097C2C4}" destId="{7FD9CA37-F81E-45AF-9358-1890D94E328E}" srcOrd="4" destOrd="0" presId="urn:microsoft.com/office/officeart/2005/8/layout/cycle4#3"/>
    <dgm:cxn modelId="{1AE3F241-7017-EC4E-9A6E-8169DDC4A689}" type="presParOf" srcId="{E1A5F39C-F649-4424-A03A-006C7C65B9C3}" destId="{AE1335D1-4540-4DF4-A383-31A6B83110B2}" srcOrd="2" destOrd="0" presId="urn:microsoft.com/office/officeart/2005/8/layout/cycle4#3"/>
    <dgm:cxn modelId="{8A669BF3-4109-3D41-B785-5EC706EB8399}" type="presParOf" srcId="{E1A5F39C-F649-4424-A03A-006C7C65B9C3}" destId="{60187ADF-0A22-4F1D-9EC1-216EA4FCAACA}" srcOrd="3" destOrd="0" presId="urn:microsoft.com/office/officeart/2005/8/layout/cycle4#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E436C-1F8A-4E1D-8974-58655E278321}">
      <dsp:nvSpPr>
        <dsp:cNvPr id="0" name=""/>
        <dsp:cNvSpPr/>
      </dsp:nvSpPr>
      <dsp:spPr>
        <a:xfrm>
          <a:off x="5486408" y="3200399"/>
          <a:ext cx="2984917" cy="1201035"/>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355646"/>
              <a:satOff val="-33855"/>
              <a:lumOff val="25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b" anchorCtr="0">
          <a:noAutofit/>
        </a:bodyPr>
        <a:lstStyle/>
        <a:p>
          <a:pPr marL="174625" lvl="1" indent="-115888" algn="l" defTabSz="577850">
            <a:lnSpc>
              <a:spcPct val="90000"/>
            </a:lnSpc>
            <a:spcBef>
              <a:spcPct val="0"/>
            </a:spcBef>
            <a:spcAft>
              <a:spcPts val="600"/>
            </a:spcAft>
            <a:buChar char="••"/>
          </a:pPr>
          <a:r>
            <a:rPr lang="en-US" sz="1300" b="0" kern="1200" dirty="0">
              <a:latin typeface="Times New Roman" panose="02020603050405020304" pitchFamily="18" charset="0"/>
              <a:cs typeface="Times New Roman" panose="02020603050405020304" pitchFamily="18" charset="0"/>
            </a:rPr>
            <a:t>Manager / Financial Intermediary Selection</a:t>
          </a:r>
        </a:p>
        <a:p>
          <a:pPr marL="174625" lvl="1" indent="-115888" algn="l" defTabSz="577850">
            <a:lnSpc>
              <a:spcPct val="90000"/>
            </a:lnSpc>
            <a:spcBef>
              <a:spcPct val="0"/>
            </a:spcBef>
            <a:spcAft>
              <a:spcPts val="600"/>
            </a:spcAft>
            <a:buChar char="••"/>
          </a:pPr>
          <a:r>
            <a:rPr lang="en-US" sz="1300" b="0" kern="1200" dirty="0">
              <a:latin typeface="Times New Roman" panose="02020603050405020304" pitchFamily="18" charset="0"/>
              <a:cs typeface="Times New Roman" panose="02020603050405020304" pitchFamily="18" charset="0"/>
            </a:rPr>
            <a:t>Staff / Consultant Roles</a:t>
          </a:r>
        </a:p>
        <a:p>
          <a:pPr marL="174625" lvl="1" indent="-115888" algn="l" defTabSz="577850">
            <a:lnSpc>
              <a:spcPct val="90000"/>
            </a:lnSpc>
            <a:spcBef>
              <a:spcPct val="0"/>
            </a:spcBef>
            <a:spcAft>
              <a:spcPts val="600"/>
            </a:spcAft>
            <a:buChar char="••"/>
          </a:pPr>
          <a:r>
            <a:rPr lang="en-US" sz="1300" b="0" kern="1200" dirty="0">
              <a:latin typeface="Times New Roman" panose="02020603050405020304" pitchFamily="18" charset="0"/>
              <a:cs typeface="Times New Roman" panose="02020603050405020304" pitchFamily="18" charset="0"/>
            </a:rPr>
            <a:t>Transaction Execution</a:t>
          </a:r>
        </a:p>
        <a:p>
          <a:pPr marL="174625" lvl="1" indent="-115888" algn="l" defTabSz="577850">
            <a:lnSpc>
              <a:spcPct val="90000"/>
            </a:lnSpc>
            <a:spcBef>
              <a:spcPct val="0"/>
            </a:spcBef>
            <a:spcAft>
              <a:spcPct val="15000"/>
            </a:spcAft>
            <a:buChar char="••"/>
          </a:pPr>
          <a:r>
            <a:rPr lang="en-US" sz="1300" b="0" kern="1200" dirty="0">
              <a:latin typeface="Times New Roman" panose="02020603050405020304" pitchFamily="18" charset="0"/>
              <a:cs typeface="Times New Roman" panose="02020603050405020304" pitchFamily="18" charset="0"/>
            </a:rPr>
            <a:t>Monitoring &amp; Reporting</a:t>
          </a:r>
        </a:p>
      </dsp:txBody>
      <dsp:txXfrm>
        <a:off x="6408266" y="3527041"/>
        <a:ext cx="2036676" cy="848010"/>
      </dsp:txXfrm>
    </dsp:sp>
    <dsp:sp modelId="{18E058CB-9367-4ED6-A6DD-85485A266107}">
      <dsp:nvSpPr>
        <dsp:cNvPr id="0" name=""/>
        <dsp:cNvSpPr/>
      </dsp:nvSpPr>
      <dsp:spPr>
        <a:xfrm>
          <a:off x="304797" y="3124202"/>
          <a:ext cx="2984917" cy="1201035"/>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533469"/>
              <a:satOff val="-50782"/>
              <a:lumOff val="377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b" anchorCtr="0">
          <a:noAutofit/>
        </a:bodyPr>
        <a:lstStyle/>
        <a:p>
          <a:pPr marL="117475" lvl="1" indent="-117475" algn="l" defTabSz="577850">
            <a:lnSpc>
              <a:spcPct val="90000"/>
            </a:lnSpc>
            <a:spcBef>
              <a:spcPct val="0"/>
            </a:spcBef>
            <a:spcAft>
              <a:spcPts val="600"/>
            </a:spcAft>
            <a:buChar char="••"/>
          </a:pPr>
          <a:endParaRPr lang="en-US" sz="1300" b="0" kern="1200" dirty="0">
            <a:solidFill>
              <a:schemeClr val="bg2">
                <a:lumMod val="50000"/>
              </a:schemeClr>
            </a:solidFill>
            <a:latin typeface="Times New Roman" panose="02020603050405020304" pitchFamily="18" charset="0"/>
            <a:cs typeface="Times New Roman" panose="02020603050405020304" pitchFamily="18" charset="0"/>
          </a:endParaRPr>
        </a:p>
        <a:p>
          <a:pPr marL="117475" lvl="1" indent="-117475" algn="l" defTabSz="577850">
            <a:lnSpc>
              <a:spcPct val="90000"/>
            </a:lnSpc>
            <a:spcBef>
              <a:spcPct val="0"/>
            </a:spcBef>
            <a:spcAft>
              <a:spcPts val="600"/>
            </a:spcAft>
            <a:buChar char="••"/>
          </a:pPr>
          <a:endParaRPr lang="en-US" sz="1300" b="0" kern="1200" dirty="0">
            <a:solidFill>
              <a:schemeClr val="bg2">
                <a:lumMod val="50000"/>
              </a:schemeClr>
            </a:solidFill>
            <a:latin typeface="Times New Roman" panose="02020603050405020304" pitchFamily="18" charset="0"/>
            <a:cs typeface="Times New Roman" panose="02020603050405020304" pitchFamily="18" charset="0"/>
          </a:endParaRPr>
        </a:p>
        <a:p>
          <a:pPr marL="117475" lvl="1" indent="-117475" algn="l" defTabSz="577850">
            <a:lnSpc>
              <a:spcPct val="90000"/>
            </a:lnSpc>
            <a:spcBef>
              <a:spcPct val="0"/>
            </a:spcBef>
            <a:spcAft>
              <a:spcPts val="600"/>
            </a:spcAft>
            <a:buChar char="••"/>
          </a:pPr>
          <a:r>
            <a:rPr lang="en-US" sz="1300" b="0" kern="1200" dirty="0">
              <a:latin typeface="Times New Roman" panose="02020603050405020304" pitchFamily="18" charset="0"/>
              <a:cs typeface="Times New Roman" panose="02020603050405020304" pitchFamily="18" charset="0"/>
            </a:rPr>
            <a:t>Portfolio Execution</a:t>
          </a:r>
        </a:p>
        <a:p>
          <a:pPr marL="117475" lvl="1" indent="-117475" algn="l" defTabSz="577850">
            <a:lnSpc>
              <a:spcPct val="90000"/>
            </a:lnSpc>
            <a:spcBef>
              <a:spcPct val="0"/>
            </a:spcBef>
            <a:spcAft>
              <a:spcPts val="600"/>
            </a:spcAft>
            <a:buChar char="••"/>
          </a:pPr>
          <a:r>
            <a:rPr lang="en-US" sz="1300" b="0" kern="1200" dirty="0">
              <a:latin typeface="Times New Roman" panose="02020603050405020304" pitchFamily="18" charset="0"/>
              <a:cs typeface="Times New Roman" panose="02020603050405020304" pitchFamily="18" charset="0"/>
            </a:rPr>
            <a:t>Program Integration</a:t>
          </a:r>
        </a:p>
        <a:p>
          <a:pPr marL="117475" lvl="1" indent="-117475" algn="l" defTabSz="577850">
            <a:lnSpc>
              <a:spcPct val="90000"/>
            </a:lnSpc>
            <a:spcBef>
              <a:spcPct val="0"/>
            </a:spcBef>
            <a:spcAft>
              <a:spcPts val="600"/>
            </a:spcAft>
            <a:buChar char="••"/>
          </a:pPr>
          <a:r>
            <a:rPr lang="en-US" sz="1300" b="0" kern="1200" dirty="0">
              <a:latin typeface="Times New Roman" panose="02020603050405020304" pitchFamily="18" charset="0"/>
              <a:cs typeface="Times New Roman" panose="02020603050405020304" pitchFamily="18" charset="0"/>
            </a:rPr>
            <a:t>Evaluation &amp; Learning</a:t>
          </a:r>
        </a:p>
        <a:p>
          <a:pPr marL="117475" lvl="1" indent="-117475" algn="l" defTabSz="577850">
            <a:lnSpc>
              <a:spcPct val="90000"/>
            </a:lnSpc>
            <a:spcBef>
              <a:spcPct val="0"/>
            </a:spcBef>
            <a:spcAft>
              <a:spcPts val="600"/>
            </a:spcAft>
            <a:buChar char="••"/>
          </a:pPr>
          <a:r>
            <a:rPr lang="en-US" sz="1300" b="0" kern="1200" dirty="0">
              <a:latin typeface="Times New Roman" panose="02020603050405020304" pitchFamily="18" charset="0"/>
              <a:cs typeface="Times New Roman" panose="02020603050405020304" pitchFamily="18" charset="0"/>
            </a:rPr>
            <a:t>Communications</a:t>
          </a:r>
        </a:p>
      </dsp:txBody>
      <dsp:txXfrm>
        <a:off x="331180" y="3450844"/>
        <a:ext cx="2036676" cy="848010"/>
      </dsp:txXfrm>
    </dsp:sp>
    <dsp:sp modelId="{DFD69012-409B-4C2A-996A-E3727FA621FF}">
      <dsp:nvSpPr>
        <dsp:cNvPr id="0" name=""/>
        <dsp:cNvSpPr/>
      </dsp:nvSpPr>
      <dsp:spPr>
        <a:xfrm>
          <a:off x="5486408" y="685798"/>
          <a:ext cx="2984917" cy="1195186"/>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177823"/>
              <a:satOff val="-16927"/>
              <a:lumOff val="125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74625" lvl="1" indent="-117475" algn="l" defTabSz="577850">
            <a:lnSpc>
              <a:spcPct val="90000"/>
            </a:lnSpc>
            <a:spcBef>
              <a:spcPct val="0"/>
            </a:spcBef>
            <a:spcAft>
              <a:spcPts val="600"/>
            </a:spcAft>
            <a:buChar char="••"/>
          </a:pPr>
          <a:r>
            <a:rPr lang="en-US" sz="1300" b="0" kern="1200" dirty="0">
              <a:latin typeface="Times New Roman" panose="02020603050405020304" pitchFamily="18" charset="0"/>
              <a:cs typeface="Times New Roman" panose="02020603050405020304" pitchFamily="18" charset="0"/>
            </a:rPr>
            <a:t>Scope &amp; Purpose</a:t>
          </a:r>
        </a:p>
        <a:p>
          <a:pPr marL="174625" lvl="1" indent="-117475" algn="l" defTabSz="577850">
            <a:lnSpc>
              <a:spcPct val="90000"/>
            </a:lnSpc>
            <a:spcBef>
              <a:spcPct val="0"/>
            </a:spcBef>
            <a:spcAft>
              <a:spcPts val="600"/>
            </a:spcAft>
            <a:buChar char="••"/>
          </a:pPr>
          <a:r>
            <a:rPr lang="en-US" sz="1300" b="0" kern="1200" dirty="0">
              <a:latin typeface="Times New Roman" panose="02020603050405020304" pitchFamily="18" charset="0"/>
              <a:cs typeface="Times New Roman" panose="02020603050405020304" pitchFamily="18" charset="0"/>
            </a:rPr>
            <a:t>Governance</a:t>
          </a:r>
        </a:p>
        <a:p>
          <a:pPr marL="174625" lvl="1" indent="-117475" algn="l" defTabSz="577850">
            <a:lnSpc>
              <a:spcPct val="90000"/>
            </a:lnSpc>
            <a:spcBef>
              <a:spcPct val="0"/>
            </a:spcBef>
            <a:spcAft>
              <a:spcPts val="600"/>
            </a:spcAft>
            <a:buChar char="••"/>
          </a:pPr>
          <a:r>
            <a:rPr lang="en-US" sz="1300" b="0" kern="1200" dirty="0">
              <a:latin typeface="Times New Roman" panose="02020603050405020304" pitchFamily="18" charset="0"/>
              <a:cs typeface="Times New Roman" panose="02020603050405020304" pitchFamily="18" charset="0"/>
            </a:rPr>
            <a:t>Risk &amp; Return Objectives</a:t>
          </a:r>
        </a:p>
        <a:p>
          <a:pPr marL="174625" lvl="1" indent="-117475" algn="l" defTabSz="577850">
            <a:lnSpc>
              <a:spcPct val="90000"/>
            </a:lnSpc>
            <a:spcBef>
              <a:spcPct val="0"/>
            </a:spcBef>
            <a:spcAft>
              <a:spcPct val="15000"/>
            </a:spcAft>
            <a:buChar char="••"/>
          </a:pPr>
          <a:r>
            <a:rPr lang="en-US" sz="1300" b="0" kern="1200" dirty="0">
              <a:latin typeface="Times New Roman" panose="02020603050405020304" pitchFamily="18" charset="0"/>
              <a:cs typeface="Times New Roman" panose="02020603050405020304" pitchFamily="18" charset="0"/>
            </a:rPr>
            <a:t>Risk Management</a:t>
          </a:r>
        </a:p>
      </dsp:txBody>
      <dsp:txXfrm>
        <a:off x="6408137" y="712052"/>
        <a:ext cx="2036934" cy="843881"/>
      </dsp:txXfrm>
    </dsp:sp>
    <dsp:sp modelId="{37ED2572-B9D1-453A-AE56-8424554237E4}">
      <dsp:nvSpPr>
        <dsp:cNvPr id="0" name=""/>
        <dsp:cNvSpPr/>
      </dsp:nvSpPr>
      <dsp:spPr>
        <a:xfrm>
          <a:off x="304797" y="602265"/>
          <a:ext cx="2984917" cy="1195186"/>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7475" lvl="1" indent="-117475" algn="l" defTabSz="577850">
            <a:lnSpc>
              <a:spcPct val="90000"/>
            </a:lnSpc>
            <a:spcBef>
              <a:spcPct val="0"/>
            </a:spcBef>
            <a:spcAft>
              <a:spcPts val="600"/>
            </a:spcAft>
            <a:buChar char="••"/>
          </a:pPr>
          <a:r>
            <a:rPr lang="en-US" sz="1300" b="0" kern="1200" dirty="0">
              <a:latin typeface="Times New Roman" panose="02020603050405020304" pitchFamily="18" charset="0"/>
              <a:cs typeface="Times New Roman" panose="02020603050405020304" pitchFamily="18" charset="0"/>
            </a:rPr>
            <a:t>Goals &amp; Metrics</a:t>
          </a:r>
        </a:p>
        <a:p>
          <a:pPr marL="117475" lvl="1" indent="-117475" algn="l" defTabSz="577850">
            <a:lnSpc>
              <a:spcPct val="90000"/>
            </a:lnSpc>
            <a:spcBef>
              <a:spcPct val="0"/>
            </a:spcBef>
            <a:spcAft>
              <a:spcPts val="600"/>
            </a:spcAft>
            <a:buChar char="••"/>
          </a:pPr>
          <a:r>
            <a:rPr lang="en-US" sz="1300" b="0" kern="1200" dirty="0">
              <a:latin typeface="Times New Roman" panose="02020603050405020304" pitchFamily="18" charset="0"/>
              <a:cs typeface="Times New Roman" panose="02020603050405020304" pitchFamily="18" charset="0"/>
            </a:rPr>
            <a:t>Landscape Analysis</a:t>
          </a:r>
        </a:p>
        <a:p>
          <a:pPr marL="117475" lvl="1" indent="-117475" algn="l" defTabSz="577850">
            <a:lnSpc>
              <a:spcPct val="90000"/>
            </a:lnSpc>
            <a:spcBef>
              <a:spcPct val="0"/>
            </a:spcBef>
            <a:spcAft>
              <a:spcPts val="600"/>
            </a:spcAft>
            <a:buChar char="••"/>
          </a:pPr>
          <a:r>
            <a:rPr lang="en-US" sz="1300" b="0" kern="1200" dirty="0">
              <a:latin typeface="Times New Roman" panose="02020603050405020304" pitchFamily="18" charset="0"/>
              <a:cs typeface="Times New Roman" panose="02020603050405020304" pitchFamily="18" charset="0"/>
            </a:rPr>
            <a:t>Leverage - Donor &amp; Partner Engagement</a:t>
          </a:r>
        </a:p>
        <a:p>
          <a:pPr marL="117475" lvl="1" indent="-117475" algn="l" defTabSz="577850">
            <a:lnSpc>
              <a:spcPct val="90000"/>
            </a:lnSpc>
            <a:spcBef>
              <a:spcPct val="0"/>
            </a:spcBef>
            <a:spcAft>
              <a:spcPct val="15000"/>
            </a:spcAft>
            <a:buChar char="••"/>
          </a:pPr>
          <a:r>
            <a:rPr lang="en-US" sz="1300" b="0" kern="1200" dirty="0">
              <a:latin typeface="Times New Roman" panose="02020603050405020304" pitchFamily="18" charset="0"/>
              <a:cs typeface="Times New Roman" panose="02020603050405020304" pitchFamily="18" charset="0"/>
            </a:rPr>
            <a:t>Organizational Design</a:t>
          </a:r>
        </a:p>
        <a:p>
          <a:pPr marL="117475" lvl="1" indent="-117475" algn="l" defTabSz="577850">
            <a:lnSpc>
              <a:spcPct val="90000"/>
            </a:lnSpc>
            <a:spcBef>
              <a:spcPct val="0"/>
            </a:spcBef>
            <a:spcAft>
              <a:spcPct val="15000"/>
            </a:spcAft>
            <a:buChar char="••"/>
          </a:pPr>
          <a:endParaRPr lang="en-US" sz="1300" b="0" kern="12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57150" lvl="1" indent="0" algn="l" defTabSz="577850">
            <a:lnSpc>
              <a:spcPct val="90000"/>
            </a:lnSpc>
            <a:spcBef>
              <a:spcPct val="0"/>
            </a:spcBef>
            <a:spcAft>
              <a:spcPct val="15000"/>
            </a:spcAft>
            <a:buChar char="••"/>
          </a:pPr>
          <a:endParaRPr lang="en-US" sz="1300" b="1" kern="1200" dirty="0">
            <a:solidFill>
              <a:schemeClr val="bg2">
                <a:lumMod val="50000"/>
              </a:schemeClr>
            </a:solidFill>
            <a:latin typeface="Times New Roman" panose="02020603050405020304" pitchFamily="18" charset="0"/>
            <a:cs typeface="Times New Roman" panose="02020603050405020304" pitchFamily="18" charset="0"/>
          </a:endParaRPr>
        </a:p>
        <a:p>
          <a:pPr marL="57150" lvl="1" indent="0" algn="l" defTabSz="577850">
            <a:lnSpc>
              <a:spcPct val="90000"/>
            </a:lnSpc>
            <a:spcBef>
              <a:spcPct val="0"/>
            </a:spcBef>
            <a:spcAft>
              <a:spcPct val="15000"/>
            </a:spcAft>
            <a:buChar char="••"/>
          </a:pPr>
          <a:endParaRPr lang="en-US" sz="1300" kern="1200" dirty="0">
            <a:latin typeface="Times New Roman" panose="02020603050405020304" pitchFamily="18" charset="0"/>
            <a:cs typeface="Times New Roman" panose="02020603050405020304" pitchFamily="18" charset="0"/>
          </a:endParaRPr>
        </a:p>
        <a:p>
          <a:pPr marL="57150" lvl="1" indent="0" algn="l" defTabSz="577850">
            <a:lnSpc>
              <a:spcPct val="90000"/>
            </a:lnSpc>
            <a:spcBef>
              <a:spcPct val="0"/>
            </a:spcBef>
            <a:spcAft>
              <a:spcPct val="15000"/>
            </a:spcAft>
            <a:buChar char="••"/>
          </a:pPr>
          <a:endParaRPr lang="en-US" sz="1300" kern="1200" dirty="0">
            <a:latin typeface="Times New Roman" panose="02020603050405020304" pitchFamily="18" charset="0"/>
            <a:cs typeface="Times New Roman" panose="02020603050405020304" pitchFamily="18" charset="0"/>
          </a:endParaRPr>
        </a:p>
      </dsp:txBody>
      <dsp:txXfrm>
        <a:off x="331051" y="628519"/>
        <a:ext cx="2036934" cy="843881"/>
      </dsp:txXfrm>
    </dsp:sp>
    <dsp:sp modelId="{A76C2274-B8C4-485F-A4CB-415635EBAFBE}">
      <dsp:nvSpPr>
        <dsp:cNvPr id="0" name=""/>
        <dsp:cNvSpPr/>
      </dsp:nvSpPr>
      <dsp:spPr>
        <a:xfrm>
          <a:off x="2044635" y="459060"/>
          <a:ext cx="2208582" cy="2055318"/>
        </a:xfrm>
        <a:prstGeom prst="pieWedg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latin typeface="Times New Roman" panose="02020603050405020304" pitchFamily="18" charset="0"/>
              <a:cs typeface="Times New Roman" panose="02020603050405020304" pitchFamily="18" charset="0"/>
            </a:rPr>
            <a:t>Planning</a:t>
          </a:r>
        </a:p>
      </dsp:txBody>
      <dsp:txXfrm>
        <a:off x="2691514" y="1061049"/>
        <a:ext cx="1561703" cy="1453329"/>
      </dsp:txXfrm>
    </dsp:sp>
    <dsp:sp modelId="{DCE236BE-C4D8-4C96-8CF8-B0852156D372}">
      <dsp:nvSpPr>
        <dsp:cNvPr id="0" name=""/>
        <dsp:cNvSpPr/>
      </dsp:nvSpPr>
      <dsp:spPr>
        <a:xfrm rot="5400000">
          <a:off x="4434013" y="382428"/>
          <a:ext cx="2055318" cy="2208582"/>
        </a:xfrm>
        <a:prstGeom prst="pieWedge">
          <a:avLst/>
        </a:prstGeom>
        <a:solidFill>
          <a:srgbClr val="336B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latin typeface="Times New Roman" panose="02020603050405020304" pitchFamily="18" charset="0"/>
              <a:cs typeface="Times New Roman" panose="02020603050405020304" pitchFamily="18" charset="0"/>
            </a:rPr>
            <a:t>Policy</a:t>
          </a:r>
        </a:p>
      </dsp:txBody>
      <dsp:txXfrm rot="-5400000">
        <a:off x="4357381" y="1061049"/>
        <a:ext cx="1561703" cy="1453329"/>
      </dsp:txXfrm>
    </dsp:sp>
    <dsp:sp modelId="{38D96EF0-58CB-4314-8E72-20E545086519}">
      <dsp:nvSpPr>
        <dsp:cNvPr id="0" name=""/>
        <dsp:cNvSpPr/>
      </dsp:nvSpPr>
      <dsp:spPr>
        <a:xfrm rot="10800000">
          <a:off x="4357381" y="2591020"/>
          <a:ext cx="2208582" cy="2055318"/>
        </a:xfrm>
        <a:prstGeom prst="pieWedge">
          <a:avLst/>
        </a:prstGeom>
        <a:solidFill>
          <a:schemeClr val="accent2">
            <a:shade val="80000"/>
            <a:hueOff val="355646"/>
            <a:satOff val="-33855"/>
            <a:lumOff val="25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latin typeface="Times New Roman" panose="02020603050405020304" pitchFamily="18" charset="0"/>
              <a:cs typeface="Times New Roman" panose="02020603050405020304" pitchFamily="18" charset="0"/>
            </a:rPr>
            <a:t>Process &amp; Procedures</a:t>
          </a:r>
        </a:p>
      </dsp:txBody>
      <dsp:txXfrm rot="10800000">
        <a:off x="4357381" y="2591020"/>
        <a:ext cx="1561703" cy="1453329"/>
      </dsp:txXfrm>
    </dsp:sp>
    <dsp:sp modelId="{D940FF43-5060-4CC1-8247-9FE9D2A1C9BC}">
      <dsp:nvSpPr>
        <dsp:cNvPr id="0" name=""/>
        <dsp:cNvSpPr/>
      </dsp:nvSpPr>
      <dsp:spPr>
        <a:xfrm rot="16200000">
          <a:off x="2121267" y="2514388"/>
          <a:ext cx="2055318" cy="2208582"/>
        </a:xfrm>
        <a:prstGeom prst="pieWedge">
          <a:avLst/>
        </a:prstGeom>
        <a:solidFill>
          <a:schemeClr val="accent2">
            <a:shade val="80000"/>
            <a:hueOff val="533469"/>
            <a:satOff val="-50782"/>
            <a:lumOff val="377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latin typeface="Times New Roman" panose="02020603050405020304" pitchFamily="18" charset="0"/>
              <a:cs typeface="Times New Roman" panose="02020603050405020304" pitchFamily="18" charset="0"/>
            </a:rPr>
            <a:t>Portfolio Management</a:t>
          </a:r>
        </a:p>
      </dsp:txBody>
      <dsp:txXfrm rot="5400000">
        <a:off x="2691514" y="2591020"/>
        <a:ext cx="1561703" cy="1453329"/>
      </dsp:txXfrm>
    </dsp:sp>
    <dsp:sp modelId="{AE1335D1-4540-4DF4-A383-31A6B83110B2}">
      <dsp:nvSpPr>
        <dsp:cNvPr id="0" name=""/>
        <dsp:cNvSpPr/>
      </dsp:nvSpPr>
      <dsp:spPr>
        <a:xfrm>
          <a:off x="3923671" y="2093214"/>
          <a:ext cx="763257" cy="663702"/>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187ADF-0A22-4F1D-9EC1-216EA4FCAACA}">
      <dsp:nvSpPr>
        <dsp:cNvPr id="0" name=""/>
        <dsp:cNvSpPr/>
      </dsp:nvSpPr>
      <dsp:spPr>
        <a:xfrm rot="10800000">
          <a:off x="3923671" y="2348483"/>
          <a:ext cx="763257" cy="663702"/>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C2274-B8C4-485F-A4CB-415635EBAFBE}">
      <dsp:nvSpPr>
        <dsp:cNvPr id="0" name=""/>
        <dsp:cNvSpPr/>
      </dsp:nvSpPr>
      <dsp:spPr>
        <a:xfrm>
          <a:off x="502844" y="68098"/>
          <a:ext cx="327629" cy="304893"/>
        </a:xfrm>
        <a:prstGeom prst="pieWedge">
          <a:avLst/>
        </a:prstGeom>
        <a:solidFill>
          <a:srgbClr val="006699"/>
        </a:solidFill>
        <a:ln w="38100" cap="flat" cmpd="sng" algn="ctr">
          <a:solidFill>
            <a:srgbClr val="2038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endParaRPr lang="en-US" sz="600" b="1" kern="1200" dirty="0">
            <a:solidFill>
              <a:sysClr val="windowText" lastClr="000000"/>
            </a:solidFill>
            <a:latin typeface="Arial"/>
            <a:ea typeface="+mn-ea"/>
            <a:cs typeface="Arial"/>
          </a:endParaRPr>
        </a:p>
      </dsp:txBody>
      <dsp:txXfrm>
        <a:off x="598804" y="157399"/>
        <a:ext cx="231669" cy="215592"/>
      </dsp:txXfrm>
    </dsp:sp>
    <dsp:sp modelId="{DCE236BE-C4D8-4C96-8CF8-B0852156D372}">
      <dsp:nvSpPr>
        <dsp:cNvPr id="0" name=""/>
        <dsp:cNvSpPr/>
      </dsp:nvSpPr>
      <dsp:spPr>
        <a:xfrm rot="5400000">
          <a:off x="857293" y="56730"/>
          <a:ext cx="304893" cy="327629"/>
        </a:xfrm>
        <a:prstGeom prst="pieWedge">
          <a:avLst/>
        </a:prstGeom>
        <a:gradFill rotWithShape="0">
          <a:gsLst>
            <a:gs pos="85807">
              <a:srgbClr val="9EBCD4"/>
            </a:gs>
            <a:gs pos="20000">
              <a:srgbClr val="006699"/>
            </a:gs>
            <a:gs pos="99000">
              <a:srgbClr val="006699">
                <a:tint val="44500"/>
                <a:satMod val="160000"/>
              </a:srgbClr>
            </a:gs>
            <a:gs pos="100000">
              <a:srgbClr val="006699">
                <a:tint val="23500"/>
                <a:satMod val="160000"/>
              </a:srgbClr>
            </a:gs>
          </a:gsLst>
          <a:lin ang="2700000" scaled="1"/>
        </a:gra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endParaRPr lang="en-US" sz="600" b="1" kern="1200" dirty="0">
            <a:solidFill>
              <a:sysClr val="windowText" lastClr="000000"/>
            </a:solidFill>
            <a:latin typeface="Arial"/>
            <a:ea typeface="+mn-ea"/>
            <a:cs typeface="Arial"/>
          </a:endParaRPr>
        </a:p>
      </dsp:txBody>
      <dsp:txXfrm rot="-5400000">
        <a:off x="845926" y="157399"/>
        <a:ext cx="231669" cy="215592"/>
      </dsp:txXfrm>
    </dsp:sp>
    <dsp:sp modelId="{38D96EF0-58CB-4314-8E72-20E545086519}">
      <dsp:nvSpPr>
        <dsp:cNvPr id="0" name=""/>
        <dsp:cNvSpPr/>
      </dsp:nvSpPr>
      <dsp:spPr>
        <a:xfrm rot="10800000">
          <a:off x="845926" y="384361"/>
          <a:ext cx="327629" cy="304893"/>
        </a:xfrm>
        <a:prstGeom prst="pieWedge">
          <a:avLst/>
        </a:prstGeom>
        <a:solidFill>
          <a:srgbClr val="006699">
            <a:tint val="66000"/>
            <a:satMod val="1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40FF43-5060-4CC1-8247-9FE9D2A1C9BC}">
      <dsp:nvSpPr>
        <dsp:cNvPr id="0" name=""/>
        <dsp:cNvSpPr/>
      </dsp:nvSpPr>
      <dsp:spPr>
        <a:xfrm rot="16200000">
          <a:off x="514212" y="372993"/>
          <a:ext cx="304893" cy="327629"/>
        </a:xfrm>
        <a:prstGeom prst="pieWedge">
          <a:avLst/>
        </a:prstGeom>
        <a:gradFill flip="none" rotWithShape="0">
          <a:gsLst>
            <a:gs pos="0">
              <a:srgbClr val="006699">
                <a:tint val="66000"/>
                <a:satMod val="160000"/>
              </a:srgbClr>
            </a:gs>
            <a:gs pos="50000">
              <a:srgbClr val="006699">
                <a:tint val="44500"/>
                <a:satMod val="160000"/>
              </a:srgbClr>
            </a:gs>
            <a:gs pos="100000">
              <a:srgbClr val="006699">
                <a:tint val="23500"/>
                <a:satMod val="160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335D1-4540-4DF4-A383-31A6B83110B2}">
      <dsp:nvSpPr>
        <dsp:cNvPr id="0" name=""/>
        <dsp:cNvSpPr/>
      </dsp:nvSpPr>
      <dsp:spPr>
        <a:xfrm>
          <a:off x="781587" y="310515"/>
          <a:ext cx="113224" cy="98456"/>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187ADF-0A22-4F1D-9EC1-216EA4FCAACA}">
      <dsp:nvSpPr>
        <dsp:cNvPr id="0" name=""/>
        <dsp:cNvSpPr/>
      </dsp:nvSpPr>
      <dsp:spPr>
        <a:xfrm rot="10800000">
          <a:off x="781587" y="348382"/>
          <a:ext cx="113224" cy="98456"/>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C2274-B8C4-485F-A4CB-415635EBAFBE}">
      <dsp:nvSpPr>
        <dsp:cNvPr id="0" name=""/>
        <dsp:cNvSpPr/>
      </dsp:nvSpPr>
      <dsp:spPr>
        <a:xfrm>
          <a:off x="502844" y="68098"/>
          <a:ext cx="327629" cy="304893"/>
        </a:xfrm>
        <a:prstGeom prst="pieWedge">
          <a:avLst/>
        </a:prstGeom>
        <a:solidFill>
          <a:srgbClr val="006699"/>
        </a:solidFill>
        <a:ln w="38100" cap="flat" cmpd="sng" algn="ctr">
          <a:solidFill>
            <a:srgbClr val="2038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endParaRPr lang="en-US" sz="600" b="1" kern="1200" dirty="0">
            <a:solidFill>
              <a:sysClr val="windowText" lastClr="000000"/>
            </a:solidFill>
            <a:latin typeface="Arial"/>
            <a:ea typeface="+mn-ea"/>
            <a:cs typeface="Arial"/>
          </a:endParaRPr>
        </a:p>
      </dsp:txBody>
      <dsp:txXfrm>
        <a:off x="598804" y="157399"/>
        <a:ext cx="231669" cy="215592"/>
      </dsp:txXfrm>
    </dsp:sp>
    <dsp:sp modelId="{DCE236BE-C4D8-4C96-8CF8-B0852156D372}">
      <dsp:nvSpPr>
        <dsp:cNvPr id="0" name=""/>
        <dsp:cNvSpPr/>
      </dsp:nvSpPr>
      <dsp:spPr>
        <a:xfrm rot="5400000">
          <a:off x="857293" y="56730"/>
          <a:ext cx="304893" cy="327629"/>
        </a:xfrm>
        <a:prstGeom prst="pieWedge">
          <a:avLst/>
        </a:prstGeom>
        <a:gradFill rotWithShape="0">
          <a:gsLst>
            <a:gs pos="85807">
              <a:srgbClr val="9EBCD4"/>
            </a:gs>
            <a:gs pos="20000">
              <a:srgbClr val="006699"/>
            </a:gs>
            <a:gs pos="99000">
              <a:srgbClr val="006699">
                <a:tint val="44500"/>
                <a:satMod val="160000"/>
              </a:srgbClr>
            </a:gs>
            <a:gs pos="100000">
              <a:srgbClr val="006699">
                <a:tint val="23500"/>
                <a:satMod val="160000"/>
              </a:srgbClr>
            </a:gs>
          </a:gsLst>
          <a:lin ang="2700000" scaled="1"/>
        </a:gra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endParaRPr lang="en-US" sz="600" b="1" kern="1200" dirty="0">
            <a:solidFill>
              <a:sysClr val="windowText" lastClr="000000"/>
            </a:solidFill>
            <a:latin typeface="Arial"/>
            <a:ea typeface="+mn-ea"/>
            <a:cs typeface="Arial"/>
          </a:endParaRPr>
        </a:p>
      </dsp:txBody>
      <dsp:txXfrm rot="-5400000">
        <a:off x="845926" y="157399"/>
        <a:ext cx="231669" cy="215592"/>
      </dsp:txXfrm>
    </dsp:sp>
    <dsp:sp modelId="{38D96EF0-58CB-4314-8E72-20E545086519}">
      <dsp:nvSpPr>
        <dsp:cNvPr id="0" name=""/>
        <dsp:cNvSpPr/>
      </dsp:nvSpPr>
      <dsp:spPr>
        <a:xfrm rot="10800000">
          <a:off x="845926" y="384361"/>
          <a:ext cx="327629" cy="304893"/>
        </a:xfrm>
        <a:prstGeom prst="pieWedge">
          <a:avLst/>
        </a:prstGeom>
        <a:solidFill>
          <a:srgbClr val="006699">
            <a:tint val="66000"/>
            <a:satMod val="1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40FF43-5060-4CC1-8247-9FE9D2A1C9BC}">
      <dsp:nvSpPr>
        <dsp:cNvPr id="0" name=""/>
        <dsp:cNvSpPr/>
      </dsp:nvSpPr>
      <dsp:spPr>
        <a:xfrm rot="16200000">
          <a:off x="514212" y="372993"/>
          <a:ext cx="304893" cy="327629"/>
        </a:xfrm>
        <a:prstGeom prst="pieWedge">
          <a:avLst/>
        </a:prstGeom>
        <a:gradFill flip="none" rotWithShape="0">
          <a:gsLst>
            <a:gs pos="0">
              <a:srgbClr val="006699">
                <a:tint val="66000"/>
                <a:satMod val="160000"/>
              </a:srgbClr>
            </a:gs>
            <a:gs pos="50000">
              <a:srgbClr val="006699">
                <a:tint val="44500"/>
                <a:satMod val="160000"/>
              </a:srgbClr>
            </a:gs>
            <a:gs pos="100000">
              <a:srgbClr val="006699">
                <a:tint val="23500"/>
                <a:satMod val="160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335D1-4540-4DF4-A383-31A6B83110B2}">
      <dsp:nvSpPr>
        <dsp:cNvPr id="0" name=""/>
        <dsp:cNvSpPr/>
      </dsp:nvSpPr>
      <dsp:spPr>
        <a:xfrm>
          <a:off x="781587" y="310515"/>
          <a:ext cx="113224" cy="98456"/>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187ADF-0A22-4F1D-9EC1-216EA4FCAACA}">
      <dsp:nvSpPr>
        <dsp:cNvPr id="0" name=""/>
        <dsp:cNvSpPr/>
      </dsp:nvSpPr>
      <dsp:spPr>
        <a:xfrm rot="10800000">
          <a:off x="781587" y="348382"/>
          <a:ext cx="113224" cy="98456"/>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C2274-B8C4-485F-A4CB-415635EBAFBE}">
      <dsp:nvSpPr>
        <dsp:cNvPr id="0" name=""/>
        <dsp:cNvSpPr/>
      </dsp:nvSpPr>
      <dsp:spPr>
        <a:xfrm>
          <a:off x="502844" y="68098"/>
          <a:ext cx="327629" cy="304893"/>
        </a:xfrm>
        <a:prstGeom prst="pieWedge">
          <a:avLst/>
        </a:prstGeom>
        <a:solidFill>
          <a:srgbClr val="006699"/>
        </a:solidFill>
        <a:ln w="38100" cap="flat" cmpd="sng" algn="ctr">
          <a:solidFill>
            <a:srgbClr val="2038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endParaRPr lang="en-US" sz="600" b="1" kern="1200" dirty="0">
            <a:solidFill>
              <a:sysClr val="windowText" lastClr="000000"/>
            </a:solidFill>
            <a:latin typeface="Arial"/>
            <a:ea typeface="+mn-ea"/>
            <a:cs typeface="Arial"/>
          </a:endParaRPr>
        </a:p>
      </dsp:txBody>
      <dsp:txXfrm>
        <a:off x="598804" y="157399"/>
        <a:ext cx="231669" cy="215592"/>
      </dsp:txXfrm>
    </dsp:sp>
    <dsp:sp modelId="{DCE236BE-C4D8-4C96-8CF8-B0852156D372}">
      <dsp:nvSpPr>
        <dsp:cNvPr id="0" name=""/>
        <dsp:cNvSpPr/>
      </dsp:nvSpPr>
      <dsp:spPr>
        <a:xfrm rot="5400000">
          <a:off x="857293" y="56730"/>
          <a:ext cx="304893" cy="327629"/>
        </a:xfrm>
        <a:prstGeom prst="pieWedge">
          <a:avLst/>
        </a:prstGeom>
        <a:gradFill rotWithShape="0">
          <a:gsLst>
            <a:gs pos="85807">
              <a:srgbClr val="9EBCD4"/>
            </a:gs>
            <a:gs pos="20000">
              <a:srgbClr val="006699"/>
            </a:gs>
            <a:gs pos="99000">
              <a:srgbClr val="006699">
                <a:tint val="44500"/>
                <a:satMod val="160000"/>
              </a:srgbClr>
            </a:gs>
            <a:gs pos="100000">
              <a:srgbClr val="006699">
                <a:tint val="23500"/>
                <a:satMod val="160000"/>
              </a:srgbClr>
            </a:gs>
          </a:gsLst>
          <a:lin ang="2700000" scaled="1"/>
        </a:gra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endParaRPr lang="en-US" sz="600" b="1" kern="1200" dirty="0">
            <a:solidFill>
              <a:sysClr val="windowText" lastClr="000000"/>
            </a:solidFill>
            <a:latin typeface="Arial"/>
            <a:ea typeface="+mn-ea"/>
            <a:cs typeface="Arial"/>
          </a:endParaRPr>
        </a:p>
      </dsp:txBody>
      <dsp:txXfrm rot="-5400000">
        <a:off x="845926" y="157399"/>
        <a:ext cx="231669" cy="215592"/>
      </dsp:txXfrm>
    </dsp:sp>
    <dsp:sp modelId="{38D96EF0-58CB-4314-8E72-20E545086519}">
      <dsp:nvSpPr>
        <dsp:cNvPr id="0" name=""/>
        <dsp:cNvSpPr/>
      </dsp:nvSpPr>
      <dsp:spPr>
        <a:xfrm rot="10800000">
          <a:off x="845926" y="384361"/>
          <a:ext cx="327629" cy="304893"/>
        </a:xfrm>
        <a:prstGeom prst="pieWedge">
          <a:avLst/>
        </a:prstGeom>
        <a:solidFill>
          <a:srgbClr val="006699">
            <a:tint val="66000"/>
            <a:satMod val="1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40FF43-5060-4CC1-8247-9FE9D2A1C9BC}">
      <dsp:nvSpPr>
        <dsp:cNvPr id="0" name=""/>
        <dsp:cNvSpPr/>
      </dsp:nvSpPr>
      <dsp:spPr>
        <a:xfrm rot="16200000">
          <a:off x="514212" y="372993"/>
          <a:ext cx="304893" cy="327629"/>
        </a:xfrm>
        <a:prstGeom prst="pieWedge">
          <a:avLst/>
        </a:prstGeom>
        <a:gradFill flip="none" rotWithShape="0">
          <a:gsLst>
            <a:gs pos="0">
              <a:srgbClr val="006699">
                <a:tint val="66000"/>
                <a:satMod val="160000"/>
              </a:srgbClr>
            </a:gs>
            <a:gs pos="50000">
              <a:srgbClr val="006699">
                <a:tint val="44500"/>
                <a:satMod val="160000"/>
              </a:srgbClr>
            </a:gs>
            <a:gs pos="100000">
              <a:srgbClr val="006699">
                <a:tint val="23500"/>
                <a:satMod val="160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335D1-4540-4DF4-A383-31A6B83110B2}">
      <dsp:nvSpPr>
        <dsp:cNvPr id="0" name=""/>
        <dsp:cNvSpPr/>
      </dsp:nvSpPr>
      <dsp:spPr>
        <a:xfrm>
          <a:off x="781587" y="310515"/>
          <a:ext cx="113224" cy="98456"/>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187ADF-0A22-4F1D-9EC1-216EA4FCAACA}">
      <dsp:nvSpPr>
        <dsp:cNvPr id="0" name=""/>
        <dsp:cNvSpPr/>
      </dsp:nvSpPr>
      <dsp:spPr>
        <a:xfrm rot="10800000">
          <a:off x="781587" y="348382"/>
          <a:ext cx="113224" cy="98456"/>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C2274-B8C4-485F-A4CB-415635EBAFBE}">
      <dsp:nvSpPr>
        <dsp:cNvPr id="0" name=""/>
        <dsp:cNvSpPr/>
      </dsp:nvSpPr>
      <dsp:spPr>
        <a:xfrm>
          <a:off x="502844" y="68098"/>
          <a:ext cx="327629" cy="304893"/>
        </a:xfrm>
        <a:prstGeom prst="pieWedge">
          <a:avLst/>
        </a:prstGeom>
        <a:solidFill>
          <a:srgbClr val="006699"/>
        </a:solidFill>
        <a:ln w="38100" cap="flat" cmpd="sng" algn="ctr">
          <a:solidFill>
            <a:srgbClr val="2038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endParaRPr lang="en-US" sz="600" b="1" kern="1200" dirty="0">
            <a:solidFill>
              <a:sysClr val="windowText" lastClr="000000"/>
            </a:solidFill>
            <a:latin typeface="Arial"/>
            <a:ea typeface="+mn-ea"/>
            <a:cs typeface="Arial"/>
          </a:endParaRPr>
        </a:p>
      </dsp:txBody>
      <dsp:txXfrm>
        <a:off x="598804" y="157399"/>
        <a:ext cx="231669" cy="215592"/>
      </dsp:txXfrm>
    </dsp:sp>
    <dsp:sp modelId="{DCE236BE-C4D8-4C96-8CF8-B0852156D372}">
      <dsp:nvSpPr>
        <dsp:cNvPr id="0" name=""/>
        <dsp:cNvSpPr/>
      </dsp:nvSpPr>
      <dsp:spPr>
        <a:xfrm rot="5400000">
          <a:off x="857293" y="56730"/>
          <a:ext cx="304893" cy="327629"/>
        </a:xfrm>
        <a:prstGeom prst="pieWedge">
          <a:avLst/>
        </a:prstGeom>
        <a:gradFill rotWithShape="0">
          <a:gsLst>
            <a:gs pos="85807">
              <a:srgbClr val="9EBCD4"/>
            </a:gs>
            <a:gs pos="20000">
              <a:srgbClr val="006699"/>
            </a:gs>
            <a:gs pos="99000">
              <a:srgbClr val="006699">
                <a:tint val="44500"/>
                <a:satMod val="160000"/>
              </a:srgbClr>
            </a:gs>
            <a:gs pos="100000">
              <a:srgbClr val="006699">
                <a:tint val="23500"/>
                <a:satMod val="160000"/>
              </a:srgbClr>
            </a:gs>
          </a:gsLst>
          <a:lin ang="2700000" scaled="1"/>
        </a:gra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endParaRPr lang="en-US" sz="600" b="1" kern="1200" dirty="0">
            <a:solidFill>
              <a:sysClr val="windowText" lastClr="000000"/>
            </a:solidFill>
            <a:latin typeface="Arial"/>
            <a:ea typeface="+mn-ea"/>
            <a:cs typeface="Arial"/>
          </a:endParaRPr>
        </a:p>
      </dsp:txBody>
      <dsp:txXfrm rot="-5400000">
        <a:off x="845926" y="157399"/>
        <a:ext cx="231669" cy="215592"/>
      </dsp:txXfrm>
    </dsp:sp>
    <dsp:sp modelId="{38D96EF0-58CB-4314-8E72-20E545086519}">
      <dsp:nvSpPr>
        <dsp:cNvPr id="0" name=""/>
        <dsp:cNvSpPr/>
      </dsp:nvSpPr>
      <dsp:spPr>
        <a:xfrm rot="10800000">
          <a:off x="845926" y="384361"/>
          <a:ext cx="327629" cy="304893"/>
        </a:xfrm>
        <a:prstGeom prst="pieWedge">
          <a:avLst/>
        </a:prstGeom>
        <a:solidFill>
          <a:srgbClr val="006699">
            <a:tint val="66000"/>
            <a:satMod val="1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40FF43-5060-4CC1-8247-9FE9D2A1C9BC}">
      <dsp:nvSpPr>
        <dsp:cNvPr id="0" name=""/>
        <dsp:cNvSpPr/>
      </dsp:nvSpPr>
      <dsp:spPr>
        <a:xfrm rot="16200000">
          <a:off x="514212" y="372993"/>
          <a:ext cx="304893" cy="327629"/>
        </a:xfrm>
        <a:prstGeom prst="pieWedge">
          <a:avLst/>
        </a:prstGeom>
        <a:gradFill flip="none" rotWithShape="0">
          <a:gsLst>
            <a:gs pos="0">
              <a:srgbClr val="006699">
                <a:tint val="66000"/>
                <a:satMod val="160000"/>
              </a:srgbClr>
            </a:gs>
            <a:gs pos="50000">
              <a:srgbClr val="006699">
                <a:tint val="44500"/>
                <a:satMod val="160000"/>
              </a:srgbClr>
            </a:gs>
            <a:gs pos="100000">
              <a:srgbClr val="006699">
                <a:tint val="23500"/>
                <a:satMod val="160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335D1-4540-4DF4-A383-31A6B83110B2}">
      <dsp:nvSpPr>
        <dsp:cNvPr id="0" name=""/>
        <dsp:cNvSpPr/>
      </dsp:nvSpPr>
      <dsp:spPr>
        <a:xfrm>
          <a:off x="781587" y="310515"/>
          <a:ext cx="113224" cy="98456"/>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187ADF-0A22-4F1D-9EC1-216EA4FCAACA}">
      <dsp:nvSpPr>
        <dsp:cNvPr id="0" name=""/>
        <dsp:cNvSpPr/>
      </dsp:nvSpPr>
      <dsp:spPr>
        <a:xfrm rot="10800000">
          <a:off x="781587" y="348382"/>
          <a:ext cx="113224" cy="98456"/>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C2274-B8C4-485F-A4CB-415635EBAFBE}">
      <dsp:nvSpPr>
        <dsp:cNvPr id="0" name=""/>
        <dsp:cNvSpPr/>
      </dsp:nvSpPr>
      <dsp:spPr>
        <a:xfrm>
          <a:off x="502844" y="68098"/>
          <a:ext cx="327629" cy="304893"/>
        </a:xfrm>
        <a:prstGeom prst="pieWedge">
          <a:avLst/>
        </a:prstGeom>
        <a:solidFill>
          <a:srgbClr val="006699"/>
        </a:solidFill>
        <a:ln w="38100" cap="flat" cmpd="sng" algn="ctr">
          <a:solidFill>
            <a:srgbClr val="2038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endParaRPr lang="en-US" sz="600" b="1" kern="1200" dirty="0">
            <a:solidFill>
              <a:sysClr val="windowText" lastClr="000000"/>
            </a:solidFill>
            <a:latin typeface="Arial"/>
            <a:ea typeface="+mn-ea"/>
            <a:cs typeface="Arial"/>
          </a:endParaRPr>
        </a:p>
      </dsp:txBody>
      <dsp:txXfrm>
        <a:off x="598804" y="157399"/>
        <a:ext cx="231669" cy="215592"/>
      </dsp:txXfrm>
    </dsp:sp>
    <dsp:sp modelId="{DCE236BE-C4D8-4C96-8CF8-B0852156D372}">
      <dsp:nvSpPr>
        <dsp:cNvPr id="0" name=""/>
        <dsp:cNvSpPr/>
      </dsp:nvSpPr>
      <dsp:spPr>
        <a:xfrm rot="5400000">
          <a:off x="857293" y="56730"/>
          <a:ext cx="304893" cy="327629"/>
        </a:xfrm>
        <a:prstGeom prst="pieWedge">
          <a:avLst/>
        </a:prstGeom>
        <a:gradFill rotWithShape="0">
          <a:gsLst>
            <a:gs pos="85807">
              <a:srgbClr val="9EBCD4"/>
            </a:gs>
            <a:gs pos="20000">
              <a:srgbClr val="006699"/>
            </a:gs>
            <a:gs pos="99000">
              <a:srgbClr val="006699">
                <a:tint val="44500"/>
                <a:satMod val="160000"/>
              </a:srgbClr>
            </a:gs>
            <a:gs pos="100000">
              <a:srgbClr val="006699">
                <a:tint val="23500"/>
                <a:satMod val="160000"/>
              </a:srgbClr>
            </a:gs>
          </a:gsLst>
          <a:lin ang="2700000" scaled="1"/>
        </a:gra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endParaRPr lang="en-US" sz="600" b="1" kern="1200" dirty="0">
            <a:solidFill>
              <a:sysClr val="windowText" lastClr="000000"/>
            </a:solidFill>
            <a:latin typeface="Arial"/>
            <a:ea typeface="+mn-ea"/>
            <a:cs typeface="Arial"/>
          </a:endParaRPr>
        </a:p>
      </dsp:txBody>
      <dsp:txXfrm rot="-5400000">
        <a:off x="845926" y="157399"/>
        <a:ext cx="231669" cy="215592"/>
      </dsp:txXfrm>
    </dsp:sp>
    <dsp:sp modelId="{38D96EF0-58CB-4314-8E72-20E545086519}">
      <dsp:nvSpPr>
        <dsp:cNvPr id="0" name=""/>
        <dsp:cNvSpPr/>
      </dsp:nvSpPr>
      <dsp:spPr>
        <a:xfrm rot="10800000">
          <a:off x="845926" y="384361"/>
          <a:ext cx="327629" cy="304893"/>
        </a:xfrm>
        <a:prstGeom prst="pieWedge">
          <a:avLst/>
        </a:prstGeom>
        <a:solidFill>
          <a:srgbClr val="006699">
            <a:tint val="66000"/>
            <a:satMod val="1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40FF43-5060-4CC1-8247-9FE9D2A1C9BC}">
      <dsp:nvSpPr>
        <dsp:cNvPr id="0" name=""/>
        <dsp:cNvSpPr/>
      </dsp:nvSpPr>
      <dsp:spPr>
        <a:xfrm rot="16200000">
          <a:off x="514212" y="372993"/>
          <a:ext cx="304893" cy="327629"/>
        </a:xfrm>
        <a:prstGeom prst="pieWedge">
          <a:avLst/>
        </a:prstGeom>
        <a:gradFill flip="none" rotWithShape="0">
          <a:gsLst>
            <a:gs pos="0">
              <a:srgbClr val="006699">
                <a:tint val="66000"/>
                <a:satMod val="160000"/>
              </a:srgbClr>
            </a:gs>
            <a:gs pos="50000">
              <a:srgbClr val="006699">
                <a:tint val="44500"/>
                <a:satMod val="160000"/>
              </a:srgbClr>
            </a:gs>
            <a:gs pos="100000">
              <a:srgbClr val="006699">
                <a:tint val="23500"/>
                <a:satMod val="160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335D1-4540-4DF4-A383-31A6B83110B2}">
      <dsp:nvSpPr>
        <dsp:cNvPr id="0" name=""/>
        <dsp:cNvSpPr/>
      </dsp:nvSpPr>
      <dsp:spPr>
        <a:xfrm>
          <a:off x="781587" y="310515"/>
          <a:ext cx="113224" cy="98456"/>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187ADF-0A22-4F1D-9EC1-216EA4FCAACA}">
      <dsp:nvSpPr>
        <dsp:cNvPr id="0" name=""/>
        <dsp:cNvSpPr/>
      </dsp:nvSpPr>
      <dsp:spPr>
        <a:xfrm rot="10800000">
          <a:off x="781587" y="348382"/>
          <a:ext cx="113224" cy="98456"/>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C2274-B8C4-485F-A4CB-415635EBAFBE}">
      <dsp:nvSpPr>
        <dsp:cNvPr id="0" name=""/>
        <dsp:cNvSpPr/>
      </dsp:nvSpPr>
      <dsp:spPr>
        <a:xfrm>
          <a:off x="502844" y="68098"/>
          <a:ext cx="327629" cy="304893"/>
        </a:xfrm>
        <a:prstGeom prst="pieWedge">
          <a:avLst/>
        </a:prstGeom>
        <a:solidFill>
          <a:srgbClr val="006699"/>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endParaRPr lang="en-US" sz="600" b="1" kern="1200" dirty="0">
            <a:solidFill>
              <a:sysClr val="windowText" lastClr="000000"/>
            </a:solidFill>
            <a:latin typeface="Arial"/>
            <a:ea typeface="+mn-ea"/>
            <a:cs typeface="Arial"/>
          </a:endParaRPr>
        </a:p>
      </dsp:txBody>
      <dsp:txXfrm>
        <a:off x="598804" y="157399"/>
        <a:ext cx="231669" cy="215592"/>
      </dsp:txXfrm>
    </dsp:sp>
    <dsp:sp modelId="{DCE236BE-C4D8-4C96-8CF8-B0852156D372}">
      <dsp:nvSpPr>
        <dsp:cNvPr id="0" name=""/>
        <dsp:cNvSpPr/>
      </dsp:nvSpPr>
      <dsp:spPr>
        <a:xfrm rot="5400000">
          <a:off x="857293" y="56730"/>
          <a:ext cx="304893" cy="327629"/>
        </a:xfrm>
        <a:prstGeom prst="pieWedge">
          <a:avLst/>
        </a:prstGeom>
        <a:gradFill rotWithShape="0">
          <a:gsLst>
            <a:gs pos="85807">
              <a:srgbClr val="9EBCD4"/>
            </a:gs>
            <a:gs pos="20000">
              <a:srgbClr val="006699"/>
            </a:gs>
            <a:gs pos="99000">
              <a:srgbClr val="006699">
                <a:tint val="44500"/>
                <a:satMod val="160000"/>
              </a:srgbClr>
            </a:gs>
            <a:gs pos="100000">
              <a:srgbClr val="006699">
                <a:tint val="23500"/>
                <a:satMod val="160000"/>
              </a:srgbClr>
            </a:gs>
          </a:gsLst>
          <a:lin ang="2700000" scaled="1"/>
        </a:gradFill>
        <a:ln w="28575"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endParaRPr lang="en-US" sz="600" b="1" kern="1200" dirty="0">
            <a:solidFill>
              <a:sysClr val="windowText" lastClr="000000"/>
            </a:solidFill>
            <a:latin typeface="Arial"/>
            <a:ea typeface="+mn-ea"/>
            <a:cs typeface="Arial"/>
          </a:endParaRPr>
        </a:p>
      </dsp:txBody>
      <dsp:txXfrm rot="-5400000">
        <a:off x="845926" y="157399"/>
        <a:ext cx="231669" cy="215592"/>
      </dsp:txXfrm>
    </dsp:sp>
    <dsp:sp modelId="{38D96EF0-58CB-4314-8E72-20E545086519}">
      <dsp:nvSpPr>
        <dsp:cNvPr id="0" name=""/>
        <dsp:cNvSpPr/>
      </dsp:nvSpPr>
      <dsp:spPr>
        <a:xfrm rot="10800000">
          <a:off x="845926" y="384361"/>
          <a:ext cx="327629" cy="304893"/>
        </a:xfrm>
        <a:prstGeom prst="pieWedge">
          <a:avLst/>
        </a:prstGeom>
        <a:solidFill>
          <a:srgbClr val="006699">
            <a:tint val="66000"/>
            <a:satMod val="1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40FF43-5060-4CC1-8247-9FE9D2A1C9BC}">
      <dsp:nvSpPr>
        <dsp:cNvPr id="0" name=""/>
        <dsp:cNvSpPr/>
      </dsp:nvSpPr>
      <dsp:spPr>
        <a:xfrm rot="16200000">
          <a:off x="514212" y="372993"/>
          <a:ext cx="304893" cy="327629"/>
        </a:xfrm>
        <a:prstGeom prst="pieWedge">
          <a:avLst/>
        </a:prstGeom>
        <a:gradFill flip="none" rotWithShape="0">
          <a:gsLst>
            <a:gs pos="0">
              <a:srgbClr val="006699">
                <a:tint val="66000"/>
                <a:satMod val="160000"/>
              </a:srgbClr>
            </a:gs>
            <a:gs pos="50000">
              <a:srgbClr val="006699">
                <a:tint val="44500"/>
                <a:satMod val="160000"/>
              </a:srgbClr>
            </a:gs>
            <a:gs pos="100000">
              <a:srgbClr val="006699">
                <a:tint val="23500"/>
                <a:satMod val="160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335D1-4540-4DF4-A383-31A6B83110B2}">
      <dsp:nvSpPr>
        <dsp:cNvPr id="0" name=""/>
        <dsp:cNvSpPr/>
      </dsp:nvSpPr>
      <dsp:spPr>
        <a:xfrm>
          <a:off x="781587" y="310515"/>
          <a:ext cx="113224" cy="98456"/>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187ADF-0A22-4F1D-9EC1-216EA4FCAACA}">
      <dsp:nvSpPr>
        <dsp:cNvPr id="0" name=""/>
        <dsp:cNvSpPr/>
      </dsp:nvSpPr>
      <dsp:spPr>
        <a:xfrm rot="10800000">
          <a:off x="781587" y="348382"/>
          <a:ext cx="113224" cy="98456"/>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C2274-B8C4-485F-A4CB-415635EBAFBE}">
      <dsp:nvSpPr>
        <dsp:cNvPr id="0" name=""/>
        <dsp:cNvSpPr/>
      </dsp:nvSpPr>
      <dsp:spPr>
        <a:xfrm>
          <a:off x="502844" y="68098"/>
          <a:ext cx="327629" cy="304893"/>
        </a:xfrm>
        <a:prstGeom prst="pieWedge">
          <a:avLst/>
        </a:prstGeom>
        <a:solidFill>
          <a:srgbClr val="006699"/>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endParaRPr lang="en-US" sz="600" b="1" kern="1200" dirty="0">
            <a:solidFill>
              <a:sysClr val="windowText" lastClr="000000"/>
            </a:solidFill>
            <a:latin typeface="Arial"/>
            <a:ea typeface="+mn-ea"/>
            <a:cs typeface="Arial"/>
          </a:endParaRPr>
        </a:p>
      </dsp:txBody>
      <dsp:txXfrm>
        <a:off x="598804" y="157399"/>
        <a:ext cx="231669" cy="215592"/>
      </dsp:txXfrm>
    </dsp:sp>
    <dsp:sp modelId="{DCE236BE-C4D8-4C96-8CF8-B0852156D372}">
      <dsp:nvSpPr>
        <dsp:cNvPr id="0" name=""/>
        <dsp:cNvSpPr/>
      </dsp:nvSpPr>
      <dsp:spPr>
        <a:xfrm rot="5400000">
          <a:off x="857293" y="56730"/>
          <a:ext cx="304893" cy="327629"/>
        </a:xfrm>
        <a:prstGeom prst="pieWedge">
          <a:avLst/>
        </a:prstGeom>
        <a:gradFill rotWithShape="0">
          <a:gsLst>
            <a:gs pos="85807">
              <a:srgbClr val="9EBCD4"/>
            </a:gs>
            <a:gs pos="20000">
              <a:srgbClr val="006699"/>
            </a:gs>
            <a:gs pos="99000">
              <a:srgbClr val="006699">
                <a:tint val="44500"/>
                <a:satMod val="160000"/>
              </a:srgbClr>
            </a:gs>
            <a:gs pos="100000">
              <a:srgbClr val="006699">
                <a:tint val="23500"/>
                <a:satMod val="160000"/>
              </a:srgbClr>
            </a:gs>
          </a:gsLst>
          <a:lin ang="2700000" scaled="1"/>
        </a:gra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endParaRPr lang="en-US" sz="600" b="1" kern="1200" dirty="0">
            <a:solidFill>
              <a:sysClr val="windowText" lastClr="000000"/>
            </a:solidFill>
            <a:latin typeface="Arial"/>
            <a:ea typeface="+mn-ea"/>
            <a:cs typeface="Arial"/>
          </a:endParaRPr>
        </a:p>
      </dsp:txBody>
      <dsp:txXfrm rot="-5400000">
        <a:off x="845926" y="157399"/>
        <a:ext cx="231669" cy="215592"/>
      </dsp:txXfrm>
    </dsp:sp>
    <dsp:sp modelId="{38D96EF0-58CB-4314-8E72-20E545086519}">
      <dsp:nvSpPr>
        <dsp:cNvPr id="0" name=""/>
        <dsp:cNvSpPr/>
      </dsp:nvSpPr>
      <dsp:spPr>
        <a:xfrm rot="10800000">
          <a:off x="845926" y="384361"/>
          <a:ext cx="327629" cy="304893"/>
        </a:xfrm>
        <a:prstGeom prst="pieWedge">
          <a:avLst/>
        </a:prstGeom>
        <a:solidFill>
          <a:srgbClr val="006699">
            <a:tint val="66000"/>
            <a:satMod val="160000"/>
          </a:srgbClr>
        </a:solidFill>
        <a:ln w="1905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40FF43-5060-4CC1-8247-9FE9D2A1C9BC}">
      <dsp:nvSpPr>
        <dsp:cNvPr id="0" name=""/>
        <dsp:cNvSpPr/>
      </dsp:nvSpPr>
      <dsp:spPr>
        <a:xfrm rot="16200000">
          <a:off x="514212" y="372993"/>
          <a:ext cx="304893" cy="327629"/>
        </a:xfrm>
        <a:prstGeom prst="pieWedge">
          <a:avLst/>
        </a:prstGeom>
        <a:gradFill flip="none" rotWithShape="0">
          <a:gsLst>
            <a:gs pos="0">
              <a:srgbClr val="006699">
                <a:tint val="66000"/>
                <a:satMod val="160000"/>
              </a:srgbClr>
            </a:gs>
            <a:gs pos="50000">
              <a:srgbClr val="006699">
                <a:tint val="44500"/>
                <a:satMod val="160000"/>
              </a:srgbClr>
            </a:gs>
            <a:gs pos="100000">
              <a:srgbClr val="006699">
                <a:tint val="23500"/>
                <a:satMod val="160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335D1-4540-4DF4-A383-31A6B83110B2}">
      <dsp:nvSpPr>
        <dsp:cNvPr id="0" name=""/>
        <dsp:cNvSpPr/>
      </dsp:nvSpPr>
      <dsp:spPr>
        <a:xfrm>
          <a:off x="781587" y="310515"/>
          <a:ext cx="113224" cy="98456"/>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187ADF-0A22-4F1D-9EC1-216EA4FCAACA}">
      <dsp:nvSpPr>
        <dsp:cNvPr id="0" name=""/>
        <dsp:cNvSpPr/>
      </dsp:nvSpPr>
      <dsp:spPr>
        <a:xfrm rot="10800000">
          <a:off x="781587" y="348382"/>
          <a:ext cx="113224" cy="98456"/>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C2274-B8C4-485F-A4CB-415635EBAFBE}">
      <dsp:nvSpPr>
        <dsp:cNvPr id="0" name=""/>
        <dsp:cNvSpPr/>
      </dsp:nvSpPr>
      <dsp:spPr>
        <a:xfrm>
          <a:off x="502844" y="68098"/>
          <a:ext cx="327629" cy="304893"/>
        </a:xfrm>
        <a:prstGeom prst="pieWedge">
          <a:avLst/>
        </a:prstGeom>
        <a:solidFill>
          <a:srgbClr val="006699"/>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r>
            <a:rPr lang="en-US" sz="500" b="1" kern="1200" dirty="0">
              <a:solidFill>
                <a:schemeClr val="bg1"/>
              </a:solidFill>
              <a:latin typeface="Arial"/>
              <a:ea typeface="+mn-ea"/>
              <a:cs typeface="Arial"/>
            </a:rPr>
            <a:t>Plan</a:t>
          </a:r>
        </a:p>
      </dsp:txBody>
      <dsp:txXfrm>
        <a:off x="598804" y="157399"/>
        <a:ext cx="231669" cy="215592"/>
      </dsp:txXfrm>
    </dsp:sp>
    <dsp:sp modelId="{DCE236BE-C4D8-4C96-8CF8-B0852156D372}">
      <dsp:nvSpPr>
        <dsp:cNvPr id="0" name=""/>
        <dsp:cNvSpPr/>
      </dsp:nvSpPr>
      <dsp:spPr>
        <a:xfrm rot="5400000">
          <a:off x="857293" y="56730"/>
          <a:ext cx="304893" cy="327629"/>
        </a:xfrm>
        <a:prstGeom prst="pieWedge">
          <a:avLst/>
        </a:prstGeom>
        <a:gradFill rotWithShape="0">
          <a:gsLst>
            <a:gs pos="85807">
              <a:srgbClr val="9EBCD4"/>
            </a:gs>
            <a:gs pos="20000">
              <a:srgbClr val="006699"/>
            </a:gs>
            <a:gs pos="99000">
              <a:srgbClr val="006699">
                <a:tint val="44500"/>
                <a:satMod val="160000"/>
              </a:srgbClr>
            </a:gs>
            <a:gs pos="100000">
              <a:srgbClr val="006699">
                <a:tint val="23500"/>
                <a:satMod val="160000"/>
              </a:srgbClr>
            </a:gs>
          </a:gsLst>
          <a:lin ang="2700000" scaled="1"/>
        </a:gra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r>
            <a:rPr lang="en-US" sz="500" b="1" kern="1200" dirty="0">
              <a:solidFill>
                <a:schemeClr val="bg1"/>
              </a:solidFill>
              <a:latin typeface="Arial"/>
              <a:ea typeface="+mn-ea"/>
              <a:cs typeface="Arial"/>
            </a:rPr>
            <a:t>Pol</a:t>
          </a:r>
        </a:p>
      </dsp:txBody>
      <dsp:txXfrm rot="-5400000">
        <a:off x="845926" y="157399"/>
        <a:ext cx="231669" cy="215592"/>
      </dsp:txXfrm>
    </dsp:sp>
    <dsp:sp modelId="{38D96EF0-58CB-4314-8E72-20E545086519}">
      <dsp:nvSpPr>
        <dsp:cNvPr id="0" name=""/>
        <dsp:cNvSpPr/>
      </dsp:nvSpPr>
      <dsp:spPr>
        <a:xfrm rot="10800000">
          <a:off x="845926" y="384361"/>
          <a:ext cx="327629" cy="304893"/>
        </a:xfrm>
        <a:prstGeom prst="pieWedge">
          <a:avLst/>
        </a:prstGeom>
        <a:solidFill>
          <a:srgbClr val="006699">
            <a:tint val="66000"/>
            <a:satMod val="16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r>
            <a:rPr lang="en-US" sz="500" b="1" kern="1200" dirty="0">
              <a:solidFill>
                <a:schemeClr val="bg1"/>
              </a:solidFill>
            </a:rPr>
            <a:t>Proc</a:t>
          </a:r>
        </a:p>
      </dsp:txBody>
      <dsp:txXfrm rot="10800000">
        <a:off x="845926" y="384361"/>
        <a:ext cx="231669" cy="215592"/>
      </dsp:txXfrm>
    </dsp:sp>
    <dsp:sp modelId="{D940FF43-5060-4CC1-8247-9FE9D2A1C9BC}">
      <dsp:nvSpPr>
        <dsp:cNvPr id="0" name=""/>
        <dsp:cNvSpPr/>
      </dsp:nvSpPr>
      <dsp:spPr>
        <a:xfrm rot="16200000">
          <a:off x="514212" y="372993"/>
          <a:ext cx="304893" cy="327629"/>
        </a:xfrm>
        <a:prstGeom prst="pieWedge">
          <a:avLst/>
        </a:prstGeom>
        <a:gradFill flip="none" rotWithShape="0">
          <a:gsLst>
            <a:gs pos="0">
              <a:srgbClr val="006699">
                <a:tint val="66000"/>
                <a:satMod val="160000"/>
              </a:srgbClr>
            </a:gs>
            <a:gs pos="50000">
              <a:srgbClr val="006699">
                <a:tint val="44500"/>
                <a:satMod val="160000"/>
              </a:srgbClr>
            </a:gs>
            <a:gs pos="100000">
              <a:srgbClr val="006699">
                <a:tint val="23500"/>
                <a:satMod val="160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r>
            <a:rPr lang="en-US" sz="500" b="1" kern="1200" dirty="0">
              <a:solidFill>
                <a:schemeClr val="bg1"/>
              </a:solidFill>
            </a:rPr>
            <a:t>Prog</a:t>
          </a:r>
        </a:p>
      </dsp:txBody>
      <dsp:txXfrm rot="5400000">
        <a:off x="598805" y="384361"/>
        <a:ext cx="231669" cy="215592"/>
      </dsp:txXfrm>
    </dsp:sp>
    <dsp:sp modelId="{AE1335D1-4540-4DF4-A383-31A6B83110B2}">
      <dsp:nvSpPr>
        <dsp:cNvPr id="0" name=""/>
        <dsp:cNvSpPr/>
      </dsp:nvSpPr>
      <dsp:spPr>
        <a:xfrm>
          <a:off x="781587" y="310515"/>
          <a:ext cx="113224" cy="98456"/>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187ADF-0A22-4F1D-9EC1-216EA4FCAACA}">
      <dsp:nvSpPr>
        <dsp:cNvPr id="0" name=""/>
        <dsp:cNvSpPr/>
      </dsp:nvSpPr>
      <dsp:spPr>
        <a:xfrm rot="10800000">
          <a:off x="781587" y="348382"/>
          <a:ext cx="113224" cy="98456"/>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50887-1603-483F-8E51-AFC6A3396DF2}" type="datetimeFigureOut">
              <a:rPr lang="en-US" smtClean="0"/>
              <a:t>9/15/2017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95F9C-71E9-4DC5-93DF-9E4C314DADC5}" type="slidenum">
              <a:rPr lang="en-US" smtClean="0"/>
              <a:t>‹#›</a:t>
            </a:fld>
            <a:endParaRPr lang="en-US" dirty="0"/>
          </a:p>
        </p:txBody>
      </p:sp>
    </p:spTree>
    <p:extLst>
      <p:ext uri="{BB962C8B-B14F-4D97-AF65-F5344CB8AC3E}">
        <p14:creationId xmlns:p14="http://schemas.microsoft.com/office/powerpoint/2010/main" val="351604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latin typeface="Times New Roman"/>
              <a:cs typeface="Times New Roman"/>
            </a:endParaRPr>
          </a:p>
        </p:txBody>
      </p:sp>
      <p:sp>
        <p:nvSpPr>
          <p:cNvPr id="4" name="Slide Number Placeholder 3"/>
          <p:cNvSpPr>
            <a:spLocks noGrp="1"/>
          </p:cNvSpPr>
          <p:nvPr>
            <p:ph type="sldNum" sz="quarter" idx="10"/>
          </p:nvPr>
        </p:nvSpPr>
        <p:spPr/>
        <p:txBody>
          <a:bodyPr/>
          <a:lstStyle/>
          <a:p>
            <a:fld id="{5DC95F9C-71E9-4DC5-93DF-9E4C314DADC5}" type="slidenum">
              <a:rPr lang="en-US" smtClean="0"/>
              <a:t>1</a:t>
            </a:fld>
            <a:endParaRPr lang="en-US" dirty="0"/>
          </a:p>
        </p:txBody>
      </p:sp>
    </p:spTree>
    <p:extLst>
      <p:ext uri="{BB962C8B-B14F-4D97-AF65-F5344CB8AC3E}">
        <p14:creationId xmlns:p14="http://schemas.microsoft.com/office/powerpoint/2010/main" val="3659081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Here we</a:t>
            </a:r>
            <a:r>
              <a:rPr lang="en-US" baseline="0" dirty="0"/>
              <a:t> see that impact investing is investing proactively in companies, organizations or funds to generate measurable social and/or environmental benefits (impact) alongside a financial return.  </a:t>
            </a:r>
          </a:p>
          <a:p>
            <a:pPr marL="0" indent="0">
              <a:buFont typeface="+mj-lt"/>
              <a:buNone/>
            </a:pPr>
            <a:endParaRPr lang="en-US" baseline="0" dirty="0"/>
          </a:p>
          <a:p>
            <a:pPr marL="0" indent="0">
              <a:buFont typeface="+mj-lt"/>
              <a:buNone/>
            </a:pPr>
            <a:r>
              <a:rPr lang="en-US" baseline="0" dirty="0"/>
              <a:t>Can be any asset class</a:t>
            </a:r>
          </a:p>
          <a:p>
            <a:pPr marL="0" indent="0">
              <a:buFont typeface="+mj-lt"/>
              <a:buNone/>
            </a:pPr>
            <a:r>
              <a:rPr lang="en-US" baseline="0" dirty="0"/>
              <a:t>Any expected financial return</a:t>
            </a:r>
          </a:p>
          <a:p>
            <a:pPr marL="0" indent="0">
              <a:buFont typeface="+mj-lt"/>
              <a:buNone/>
            </a:pPr>
            <a:r>
              <a:rPr lang="en-US" dirty="0"/>
              <a:t>Any tax structure of investee – ER required for private foundation PRIs into for-profit or other ER-triggering organizations</a:t>
            </a:r>
            <a:endParaRPr lang="en-US" baseline="0" dirty="0"/>
          </a:p>
          <a:p>
            <a:pPr marL="0" indent="0">
              <a:buFont typeface="+mj-lt"/>
              <a:buNone/>
            </a:pPr>
            <a:endParaRPr lang="en-US" baseline="0" dirty="0"/>
          </a:p>
          <a:p>
            <a:pPr marL="0" indent="0">
              <a:buFont typeface="+mj-lt"/>
              <a:buNone/>
            </a:pPr>
            <a:r>
              <a:rPr lang="en-US" baseline="0" dirty="0"/>
              <a:t>Below market-rate expected return often called program-related investments or PRI</a:t>
            </a:r>
          </a:p>
          <a:p>
            <a:pPr marL="0" indent="0">
              <a:buFont typeface="+mj-lt"/>
              <a:buNone/>
            </a:pPr>
            <a:r>
              <a:rPr lang="en-US" baseline="0" dirty="0"/>
              <a:t>Market-rate expected return often called (market-rate) mission-related investments or MRI</a:t>
            </a:r>
          </a:p>
          <a:p>
            <a:pPr marL="0" indent="0">
              <a:buFont typeface="+mj-lt"/>
              <a:buNone/>
            </a:pPr>
            <a:endParaRPr lang="en-US" baseline="0" dirty="0"/>
          </a:p>
          <a:p>
            <a:pPr marL="0" indent="0">
              <a:buFont typeface="+mj-lt"/>
              <a:buNone/>
            </a:pPr>
            <a:r>
              <a:rPr lang="en-US" baseline="0" dirty="0"/>
              <a:t>Again the theme of filtering:  While it is possible to invest across the range of expected return profiles and asset classes, most impact investors begin with a more focused strategy that they build upon over time. </a:t>
            </a:r>
            <a:endParaRPr lang="en-US" dirty="0"/>
          </a:p>
        </p:txBody>
      </p:sp>
      <p:sp>
        <p:nvSpPr>
          <p:cNvPr id="4" name="Slide Number Placeholder 3"/>
          <p:cNvSpPr>
            <a:spLocks noGrp="1"/>
          </p:cNvSpPr>
          <p:nvPr>
            <p:ph type="sldNum" sz="quarter" idx="10"/>
          </p:nvPr>
        </p:nvSpPr>
        <p:spPr/>
        <p:txBody>
          <a:bodyPr/>
          <a:lstStyle/>
          <a:p>
            <a:fld id="{152B336E-A962-4F5C-BD75-3F1A9D214803}" type="slidenum">
              <a:rPr lang="en-US" smtClean="0"/>
              <a:t>10</a:t>
            </a:fld>
            <a:endParaRPr lang="en-US" dirty="0"/>
          </a:p>
        </p:txBody>
      </p:sp>
    </p:spTree>
    <p:extLst>
      <p:ext uri="{BB962C8B-B14F-4D97-AF65-F5344CB8AC3E}">
        <p14:creationId xmlns:p14="http://schemas.microsoft.com/office/powerpoint/2010/main" val="1994509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Times New Roman"/>
              </a:rPr>
              <a:t>For any impact</a:t>
            </a:r>
            <a:r>
              <a:rPr lang="en-US" baseline="0" dirty="0">
                <a:cs typeface="Times New Roman"/>
              </a:rPr>
              <a:t> investment:</a:t>
            </a:r>
          </a:p>
          <a:p>
            <a:r>
              <a:rPr lang="en-US" baseline="0" dirty="0">
                <a:cs typeface="Times New Roman"/>
              </a:rPr>
              <a:t>Impact thesis = mission fit</a:t>
            </a:r>
          </a:p>
          <a:p>
            <a:r>
              <a:rPr lang="en-US" baseline="0" dirty="0">
                <a:cs typeface="Times New Roman"/>
              </a:rPr>
              <a:t>Investment thesis = repayment / yield capacity</a:t>
            </a:r>
          </a:p>
          <a:p>
            <a:endParaRPr lang="en-US" dirty="0">
              <a:cs typeface="Times New Roman"/>
            </a:endParaRPr>
          </a:p>
        </p:txBody>
      </p:sp>
      <p:sp>
        <p:nvSpPr>
          <p:cNvPr id="4" name="Slide Number Placeholder 3"/>
          <p:cNvSpPr>
            <a:spLocks noGrp="1"/>
          </p:cNvSpPr>
          <p:nvPr>
            <p:ph type="sldNum" sz="quarter" idx="10"/>
          </p:nvPr>
        </p:nvSpPr>
        <p:spPr/>
        <p:txBody>
          <a:bodyPr/>
          <a:lstStyle/>
          <a:p>
            <a:fld id="{152B336E-A962-4F5C-BD75-3F1A9D214803}" type="slidenum">
              <a:rPr lang="en-US" smtClean="0"/>
              <a:t>11</a:t>
            </a:fld>
            <a:endParaRPr lang="en-US" dirty="0"/>
          </a:p>
        </p:txBody>
      </p:sp>
    </p:spTree>
    <p:extLst>
      <p:ext uri="{BB962C8B-B14F-4D97-AF65-F5344CB8AC3E}">
        <p14:creationId xmlns:p14="http://schemas.microsoft.com/office/powerpoint/2010/main" val="3339014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D4BCF39-8526-438D-9BCF-79B61A8CB8A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42980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
              </a:spcAft>
            </a:pPr>
            <a:r>
              <a:rPr lang="en-US" b="1" dirty="0">
                <a:cs typeface="Times New Roman" panose="02020603050405020304" pitchFamily="18" charset="0"/>
              </a:rPr>
              <a:t>Why is impact investing needed and how can it help achieve an investor's goals?</a:t>
            </a:r>
          </a:p>
          <a:p>
            <a:pPr marL="228600" indent="-228600">
              <a:spcAft>
                <a:spcPts val="300"/>
              </a:spcAft>
              <a:buFont typeface="+mj-lt"/>
              <a:buAutoNum type="arabicPeriod"/>
            </a:pPr>
            <a:r>
              <a:rPr lang="en-US" b="1" dirty="0">
                <a:cs typeface="Times New Roman" panose="02020603050405020304" pitchFamily="18" charset="0"/>
              </a:rPr>
              <a:t>Conventional markets allocate capital to “efficient” and profit-maximizing transactions</a:t>
            </a:r>
          </a:p>
          <a:p>
            <a:pPr marL="396875" lvl="1" indent="-111125">
              <a:buFont typeface="Wingdings" charset="2"/>
              <a:buChar char="§"/>
            </a:pPr>
            <a:r>
              <a:rPr lang="en-US" dirty="0">
                <a:cs typeface="Times New Roman" panose="02020603050405020304" pitchFamily="18" charset="0"/>
              </a:rPr>
              <a:t>Typically, these can absorb and repay large amounts in standard structures over relatively short periods of time </a:t>
            </a:r>
          </a:p>
          <a:p>
            <a:pPr marL="111125" indent="-111125">
              <a:buFont typeface="Wingdings" charset="2"/>
              <a:buChar char="§"/>
            </a:pPr>
            <a:endParaRPr lang="en-US" dirty="0">
              <a:cs typeface="Times New Roman" panose="02020603050405020304" pitchFamily="18" charset="0"/>
            </a:endParaRPr>
          </a:p>
          <a:p>
            <a:pPr marL="228600" indent="-228600">
              <a:spcAft>
                <a:spcPts val="300"/>
              </a:spcAft>
              <a:buFont typeface="+mj-lt"/>
              <a:buAutoNum type="arabicPeriod" startAt="2"/>
            </a:pPr>
            <a:r>
              <a:rPr lang="en-US" b="1" dirty="0">
                <a:cs typeface="Times New Roman" panose="02020603050405020304" pitchFamily="18" charset="0"/>
              </a:rPr>
              <a:t>Investment opportunities in low-income communities including communities of color and rural communities seldom fit this “box”</a:t>
            </a:r>
            <a:r>
              <a:rPr lang="en-US" dirty="0">
                <a:cs typeface="Times New Roman" panose="02020603050405020304" pitchFamily="18" charset="0"/>
              </a:rPr>
              <a:t>  </a:t>
            </a:r>
          </a:p>
          <a:p>
            <a:pPr marL="396875" indent="-163513">
              <a:buFont typeface="Wingdings" charset="2"/>
              <a:buChar char="§"/>
            </a:pPr>
            <a:r>
              <a:rPr lang="en-US" dirty="0">
                <a:cs typeface="Times New Roman" panose="02020603050405020304" pitchFamily="18" charset="0"/>
              </a:rPr>
              <a:t>They tend to be small transactions that lack standard features and require “patient” timelines to develop repayment capacity without jeopardizing investee financial strength  </a:t>
            </a:r>
          </a:p>
          <a:p>
            <a:pPr marL="111125" indent="-111125">
              <a:buFont typeface="Wingdings" charset="2"/>
              <a:buChar char="§"/>
            </a:pPr>
            <a:endParaRPr lang="en-US" dirty="0">
              <a:cs typeface="Times New Roman" panose="02020603050405020304" pitchFamily="18" charset="0"/>
            </a:endParaRPr>
          </a:p>
          <a:p>
            <a:pPr marL="228600" indent="-228600">
              <a:spcAft>
                <a:spcPts val="300"/>
              </a:spcAft>
              <a:buFont typeface="+mj-lt"/>
              <a:buAutoNum type="arabicPeriod" startAt="3"/>
            </a:pPr>
            <a:r>
              <a:rPr lang="en-US" b="1" dirty="0">
                <a:cs typeface="Times New Roman" panose="02020603050405020304" pitchFamily="18" charset="0"/>
              </a:rPr>
              <a:t>Given the scale of capital needed to advance social equity in these areas, PRIs typically leverage the larger dollars of commercial capital markets.</a:t>
            </a:r>
            <a:endParaRPr lang="en-US" dirty="0">
              <a:cs typeface="Times New Roman" panose="02020603050405020304" pitchFamily="18" charset="0"/>
            </a:endParaRPr>
          </a:p>
          <a:p>
            <a:pPr marL="396875" indent="-163513">
              <a:buFont typeface="Wingdings" charset="2"/>
              <a:buChar char="§"/>
            </a:pPr>
            <a:r>
              <a:rPr lang="en-US" dirty="0">
                <a:cs typeface="Times New Roman" panose="02020603050405020304" pitchFamily="18" charset="0"/>
              </a:rPr>
              <a:t>PRIs typically finance the early, riskier stages of a project or strategy, and/or supply credit enhancement (loss protection) to absorb the real or perceived risk for needed conventional investors in larger transactions.</a:t>
            </a:r>
          </a:p>
          <a:p>
            <a:pPr marL="3175"/>
            <a:endParaRPr lang="en-US" dirty="0">
              <a:cs typeface="Times New Roman" panose="02020603050405020304" pitchFamily="18" charset="0"/>
            </a:endParaRPr>
          </a:p>
          <a:p>
            <a:pPr marL="3175"/>
            <a:r>
              <a:rPr lang="en-US" b="1" dirty="0">
                <a:cs typeface="Times New Roman" panose="02020603050405020304" pitchFamily="18" charset="0"/>
              </a:rPr>
              <a:t>Potential Risks &amp; Mitigation</a:t>
            </a:r>
          </a:p>
          <a:p>
            <a:pPr marL="233362"/>
            <a:endParaRPr lang="en-US" dirty="0">
              <a:cs typeface="Times New Roman" panose="02020603050405020304" pitchFamily="18" charset="0"/>
            </a:endParaRPr>
          </a:p>
          <a:p>
            <a:pPr marL="173038" indent="-173038">
              <a:buFont typeface="+mj-lt"/>
              <a:buAutoNum type="arabicPeriod"/>
            </a:pPr>
            <a:r>
              <a:rPr lang="en-US" sz="1200" b="1" dirty="0">
                <a:cs typeface="Times New Roman" panose="02020603050405020304" pitchFamily="18" charset="0"/>
              </a:rPr>
              <a:t>Targeting PRIs to inexperienced organizations such as those often serving communities of color and rural communities raises the risk of investment loss. </a:t>
            </a:r>
          </a:p>
          <a:p>
            <a:pPr lvl="1" indent="-173038">
              <a:spcAft>
                <a:spcPts val="600"/>
              </a:spcAft>
              <a:buFont typeface="Wingdings" charset="2"/>
              <a:buChar char="§"/>
            </a:pPr>
            <a:r>
              <a:rPr lang="en-US" sz="1200" dirty="0">
                <a:cs typeface="Times New Roman" panose="02020603050405020304" pitchFamily="18" charset="0"/>
              </a:rPr>
              <a:t>PRIs are premised on credible repayment capacity, and  MMT can invest through strong CDFIs with loan loss reserves and capacity building services that prepare organizations to qualify for and repay investments  </a:t>
            </a:r>
          </a:p>
          <a:p>
            <a:pPr marL="228600" indent="-228600">
              <a:buFont typeface="+mj-lt"/>
              <a:buAutoNum type="arabicPeriod" startAt="2"/>
            </a:pPr>
            <a:r>
              <a:rPr lang="en-US" sz="1200" b="1" dirty="0">
                <a:cs typeface="Times New Roman" panose="02020603050405020304" pitchFamily="18" charset="0"/>
              </a:rPr>
              <a:t>PRIs can create unintended consequences, such as triggering predatory lenders or gentrification</a:t>
            </a:r>
          </a:p>
          <a:p>
            <a:pPr lvl="1" indent="-165100">
              <a:spcAft>
                <a:spcPts val="600"/>
              </a:spcAft>
              <a:buFont typeface="Wingdings" charset="2"/>
              <a:buChar char="§"/>
            </a:pPr>
            <a:r>
              <a:rPr lang="en-US" sz="1200" dirty="0">
                <a:cs typeface="Times New Roman" panose="02020603050405020304" pitchFamily="18" charset="0"/>
              </a:rPr>
              <a:t>Parallel community organizing and policy work are needed to advance social equity goals and prevent abuse</a:t>
            </a:r>
            <a:endParaRPr lang="en-US" sz="1200" b="1" dirty="0">
              <a:cs typeface="Times New Roman" panose="02020603050405020304" pitchFamily="18" charset="0"/>
            </a:endParaRPr>
          </a:p>
          <a:p>
            <a:pPr marL="228600" indent="-228600">
              <a:buFont typeface="+mj-lt"/>
              <a:buAutoNum type="arabicPeriod" startAt="2"/>
            </a:pPr>
            <a:r>
              <a:rPr lang="en-US" sz="1200" b="1" dirty="0">
                <a:cs typeface="Times New Roman" panose="02020603050405020304" pitchFamily="18" charset="0"/>
              </a:rPr>
              <a:t>Driving a social equity goal can produce tension with a fully a responsive approach </a:t>
            </a:r>
          </a:p>
          <a:p>
            <a:pPr marL="457200" indent="-114300">
              <a:spcAft>
                <a:spcPts val="600"/>
              </a:spcAft>
              <a:buFont typeface="Arial"/>
              <a:buChar char="•"/>
            </a:pPr>
            <a:r>
              <a:rPr lang="en-US" sz="1200" dirty="0">
                <a:cs typeface="Times New Roman" panose="02020603050405020304" pitchFamily="18" charset="0"/>
              </a:rPr>
              <a:t>MMT can help to educate all stakeholders on ways in which social equity goals can enhance their agendas </a:t>
            </a:r>
          </a:p>
          <a:p>
            <a:pPr marL="228600" lvl="1" indent="-228600">
              <a:buFont typeface="+mj-lt"/>
              <a:buAutoNum type="arabicPeriod" startAt="4"/>
            </a:pPr>
            <a:r>
              <a:rPr lang="en-US" sz="1200" b="1" dirty="0">
                <a:cs typeface="Times New Roman" panose="02020603050405020304" pitchFamily="18" charset="0"/>
              </a:rPr>
              <a:t>It is difficult to measure the success of social equity strategies due to multiple inputs and long time horizons </a:t>
            </a:r>
            <a:endParaRPr lang="en-US" sz="1200" i="1" dirty="0">
              <a:cs typeface="Times New Roman" panose="02020603050405020304" pitchFamily="18" charset="0"/>
            </a:endParaRPr>
          </a:p>
          <a:p>
            <a:pPr lvl="1" indent="-173038">
              <a:spcAft>
                <a:spcPts val="600"/>
              </a:spcAft>
              <a:buFont typeface="Wingdings" charset="2"/>
              <a:buChar char="§"/>
            </a:pPr>
            <a:r>
              <a:rPr lang="en-US" sz="1200" dirty="0">
                <a:cs typeface="Times New Roman" panose="02020603050405020304" pitchFamily="18" charset="0"/>
              </a:rPr>
              <a:t>MMT’s dashboard can track proxies for social equity, as in Craft3’s dashboard (next slide). MMT can also encourage investees to prepare “stories with numbers” that convey the interplay of factors that drive change</a:t>
            </a:r>
          </a:p>
          <a:p>
            <a:pPr marL="228600" lvl="1" indent="-228600">
              <a:buFont typeface="+mj-lt"/>
              <a:buAutoNum type="arabicPeriod" startAt="5"/>
            </a:pPr>
            <a:r>
              <a:rPr lang="en-US" sz="1200" b="1" dirty="0">
                <a:cs typeface="Times New Roman" panose="02020603050405020304" pitchFamily="18" charset="0"/>
              </a:rPr>
              <a:t>Maintaining a social metrics dashboard is labor intensive</a:t>
            </a:r>
            <a:endParaRPr lang="en-US" sz="1200" i="1" dirty="0">
              <a:cs typeface="Times New Roman" panose="02020603050405020304" pitchFamily="18" charset="0"/>
            </a:endParaRPr>
          </a:p>
          <a:p>
            <a:pPr marL="455613" indent="-171450">
              <a:buFont typeface="Wingdings" charset="2"/>
              <a:buChar char="§"/>
            </a:pPr>
            <a:r>
              <a:rPr lang="en-US" sz="1200" dirty="0">
                <a:cs typeface="Times New Roman" panose="02020603050405020304" pitchFamily="18" charset="0"/>
              </a:rPr>
              <a:t>MMT can partner with an intermediary and/or universities for this function, potentially sharing costs with co-investors.</a:t>
            </a:r>
            <a:endParaRPr lang="en-US" sz="1200" b="1" dirty="0">
              <a:cs typeface="Times New Roman" panose="02020603050405020304" pitchFamily="18" charset="0"/>
            </a:endParaRPr>
          </a:p>
          <a:p>
            <a:endParaRPr lang="en-US" sz="1200" dirty="0">
              <a:cs typeface="Times New Roman" panose="02020603050405020304" pitchFamily="18" charset="0"/>
            </a:endParaRPr>
          </a:p>
          <a:p>
            <a:pPr marL="396875" indent="-163513">
              <a:buFont typeface="Wingdings" charset="2"/>
              <a:buChar char="§"/>
            </a:pPr>
            <a:endParaRPr lang="en-US" dirty="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52B336E-A962-4F5C-BD75-3F1A9D214803}" type="slidenum">
              <a:rPr lang="en-US" smtClean="0"/>
              <a:t>13</a:t>
            </a:fld>
            <a:endParaRPr lang="en-US" dirty="0"/>
          </a:p>
        </p:txBody>
      </p:sp>
    </p:spTree>
    <p:extLst>
      <p:ext uri="{BB962C8B-B14F-4D97-AF65-F5344CB8AC3E}">
        <p14:creationId xmlns:p14="http://schemas.microsoft.com/office/powerpoint/2010/main" val="3586292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investments are not a sliver bullet.  Often they work best in tandem with grants.</a:t>
            </a:r>
          </a:p>
          <a:p>
            <a:endParaRPr lang="en-US" dirty="0"/>
          </a:p>
        </p:txBody>
      </p:sp>
      <p:sp>
        <p:nvSpPr>
          <p:cNvPr id="4" name="Slide Number Placeholder 3"/>
          <p:cNvSpPr>
            <a:spLocks noGrp="1"/>
          </p:cNvSpPr>
          <p:nvPr>
            <p:ph type="sldNum" sz="quarter" idx="10"/>
          </p:nvPr>
        </p:nvSpPr>
        <p:spPr/>
        <p:txBody>
          <a:bodyPr/>
          <a:lstStyle/>
          <a:p>
            <a:fld id="{152B336E-A962-4F5C-BD75-3F1A9D214803}" type="slidenum">
              <a:rPr lang="en-US" smtClean="0"/>
              <a:t>14</a:t>
            </a:fld>
            <a:endParaRPr lang="en-US" dirty="0"/>
          </a:p>
        </p:txBody>
      </p:sp>
    </p:spTree>
    <p:extLst>
      <p:ext uri="{BB962C8B-B14F-4D97-AF65-F5344CB8AC3E}">
        <p14:creationId xmlns:p14="http://schemas.microsoft.com/office/powerpoint/2010/main" val="611886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cs typeface="Times New Roman"/>
              </a:rPr>
              <a:t>The</a:t>
            </a:r>
            <a:r>
              <a:rPr lang="en-US" baseline="0" dirty="0">
                <a:cs typeface="Times New Roman"/>
              </a:rPr>
              <a:t> reasons for continued growth include but are not limited to:</a:t>
            </a:r>
          </a:p>
          <a:p>
            <a:pPr marL="0" indent="0">
              <a:buFont typeface="+mj-lt"/>
              <a:buNone/>
            </a:pPr>
            <a:endParaRPr lang="en-US" baseline="0" dirty="0">
              <a:cs typeface="Times New Roman"/>
            </a:endParaRPr>
          </a:p>
          <a:p>
            <a:pPr marL="0" indent="0">
              <a:buFont typeface="+mj-lt"/>
              <a:buNone/>
            </a:pPr>
            <a:r>
              <a:rPr lang="en-US" baseline="0" dirty="0">
                <a:cs typeface="Times New Roman"/>
              </a:rPr>
              <a:t>Programmatic/mission benefits for investors (see slide)</a:t>
            </a:r>
          </a:p>
          <a:p>
            <a:pPr marL="0" indent="0">
              <a:buFont typeface="+mj-lt"/>
              <a:buNone/>
            </a:pPr>
            <a:r>
              <a:rPr lang="en-US" baseline="0" dirty="0">
                <a:cs typeface="Times New Roman"/>
              </a:rPr>
              <a:t>Organizational benefits for investees (see slide)</a:t>
            </a:r>
          </a:p>
          <a:p>
            <a:pPr marL="0" indent="0">
              <a:buFont typeface="+mj-lt"/>
              <a:buNone/>
            </a:pPr>
            <a:endParaRPr lang="en-US" baseline="0" dirty="0">
              <a:cs typeface="Times New Roman"/>
            </a:endParaRPr>
          </a:p>
          <a:p>
            <a:pPr marL="0" indent="0">
              <a:buFont typeface="+mj-lt"/>
              <a:buNone/>
            </a:pPr>
            <a:r>
              <a:rPr lang="en-US" baseline="0" dirty="0">
                <a:cs typeface="Times New Roman"/>
              </a:rPr>
              <a:t>An interest by an increasing group of investors in using impact investing to drive systems change in the capital markets.</a:t>
            </a:r>
          </a:p>
          <a:p>
            <a:pPr marL="0" indent="0">
              <a:buFont typeface="+mj-lt"/>
              <a:buNone/>
            </a:pPr>
            <a:endParaRPr lang="en-US" baseline="0" dirty="0">
              <a:cs typeface="Times New Roman"/>
            </a:endParaRPr>
          </a:p>
          <a:p>
            <a:pPr marL="0" indent="0">
              <a:buFont typeface="+mj-lt"/>
              <a:buNone/>
            </a:pPr>
            <a:r>
              <a:rPr lang="en-US" baseline="0" dirty="0">
                <a:cs typeface="Times New Roman"/>
              </a:rPr>
              <a:t>While current impact investing levels are very small, impact investments can be structured to leverage government support and policy change, as well as the much larger amounts of capital the capital markets.  </a:t>
            </a:r>
          </a:p>
          <a:p>
            <a:pPr marL="0" indent="0">
              <a:buFont typeface="+mj-lt"/>
              <a:buNone/>
            </a:pPr>
            <a:endParaRPr lang="en-US" baseline="0" dirty="0">
              <a:cs typeface="Times New Roman"/>
            </a:endParaRPr>
          </a:p>
          <a:p>
            <a:pPr marL="0" indent="0">
              <a:buFont typeface="+mj-lt"/>
              <a:buNone/>
            </a:pPr>
            <a:r>
              <a:rPr lang="en-US" baseline="0" dirty="0">
                <a:cs typeface="Times New Roman"/>
              </a:rPr>
              <a:t>Thus impact investments are extremely useful to leverage the full range of government and capital markets resources we need to create equitable, healthy and sustainable communities for all.</a:t>
            </a:r>
          </a:p>
          <a:p>
            <a:pPr marL="0" indent="0">
              <a:buFont typeface="+mj-lt"/>
              <a:buNone/>
            </a:pPr>
            <a:endParaRPr lang="en-US" baseline="0" dirty="0">
              <a:cs typeface="Times New Roman"/>
            </a:endParaRPr>
          </a:p>
          <a:p>
            <a:pPr marL="0" indent="0">
              <a:buFont typeface="+mj-lt"/>
              <a:buNone/>
            </a:pPr>
            <a:r>
              <a:rPr lang="en-US" baseline="0" dirty="0">
                <a:cs typeface="Times New Roman"/>
              </a:rPr>
              <a:t>Momentum is another benefit; can building upon learning from grants.</a:t>
            </a:r>
            <a:endParaRPr lang="en-US" dirty="0">
              <a:cs typeface="Times New Roman"/>
            </a:endParaRPr>
          </a:p>
        </p:txBody>
      </p:sp>
      <p:sp>
        <p:nvSpPr>
          <p:cNvPr id="4" name="Slide Number Placeholder 3"/>
          <p:cNvSpPr>
            <a:spLocks noGrp="1"/>
          </p:cNvSpPr>
          <p:nvPr>
            <p:ph type="sldNum" sz="quarter" idx="10"/>
          </p:nvPr>
        </p:nvSpPr>
        <p:spPr/>
        <p:txBody>
          <a:bodyPr/>
          <a:lstStyle/>
          <a:p>
            <a:fld id="{152B336E-A962-4F5C-BD75-3F1A9D214803}" type="slidenum">
              <a:rPr lang="en-US" smtClean="0"/>
              <a:t>15</a:t>
            </a:fld>
            <a:endParaRPr lang="en-US" dirty="0"/>
          </a:p>
        </p:txBody>
      </p:sp>
    </p:spTree>
    <p:extLst>
      <p:ext uri="{BB962C8B-B14F-4D97-AF65-F5344CB8AC3E}">
        <p14:creationId xmlns:p14="http://schemas.microsoft.com/office/powerpoint/2010/main" val="1488837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B336E-A962-4F5C-BD75-3F1A9D214803}"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2047293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xfrm>
            <a:off x="1146175" y="685800"/>
            <a:ext cx="4573588" cy="34290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427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a:latin typeface="Times New Roman"/>
              <a:cs typeface="Times New Roman"/>
            </a:endParaRPr>
          </a:p>
        </p:txBody>
      </p:sp>
    </p:spTree>
    <p:extLst>
      <p:ext uri="{BB962C8B-B14F-4D97-AF65-F5344CB8AC3E}">
        <p14:creationId xmlns:p14="http://schemas.microsoft.com/office/powerpoint/2010/main" val="3630080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xfrm>
            <a:off x="1127125" y="690563"/>
            <a:ext cx="4603750" cy="345281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2" name="Rectangle 3"/>
          <p:cNvSpPr>
            <a:spLocks noGrp="1" noChangeArrowheads="1"/>
          </p:cNvSpPr>
          <p:nvPr>
            <p:ph type="body" idx="1"/>
          </p:nvPr>
        </p:nvSpPr>
        <p:spPr bwMode="auto">
          <a:xfrm>
            <a:off x="903288" y="4373563"/>
            <a:ext cx="5051425" cy="40671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a:latin typeface="Arial"/>
                <a:cs typeface="Arial"/>
              </a:rPr>
              <a:t>There are proven impact investing models that can reinforce each evidence-based health driver set out in the CHR model.</a:t>
            </a:r>
          </a:p>
          <a:p>
            <a:pPr eaLnBrk="1" hangingPunct="1">
              <a:spcBef>
                <a:spcPct val="0"/>
              </a:spcBef>
            </a:pPr>
            <a:endParaRPr lang="en-US" dirty="0">
              <a:latin typeface="Arial"/>
              <a:cs typeface="Arial"/>
            </a:endParaRPr>
          </a:p>
          <a:p>
            <a:pPr eaLnBrk="1" hangingPunct="1">
              <a:spcBef>
                <a:spcPct val="0"/>
              </a:spcBef>
            </a:pPr>
            <a:r>
              <a:rPr lang="en-US" dirty="0">
                <a:latin typeface="Arial"/>
                <a:cs typeface="Arial"/>
              </a:rPr>
              <a:t>Many of these fit well to support place-based and/or social justice</a:t>
            </a:r>
            <a:r>
              <a:rPr lang="en-US" baseline="0" dirty="0">
                <a:latin typeface="Arial"/>
                <a:cs typeface="Arial"/>
              </a:rPr>
              <a:t> investor goals</a:t>
            </a:r>
            <a:r>
              <a:rPr lang="en-US" dirty="0">
                <a:latin typeface="Arial"/>
                <a:cs typeface="Arial"/>
              </a:rPr>
              <a:t>.</a:t>
            </a:r>
          </a:p>
        </p:txBody>
      </p:sp>
    </p:spTree>
    <p:extLst>
      <p:ext uri="{BB962C8B-B14F-4D97-AF65-F5344CB8AC3E}">
        <p14:creationId xmlns:p14="http://schemas.microsoft.com/office/powerpoint/2010/main" val="72622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invest grants, subsidy and capital for the highest</a:t>
            </a:r>
            <a:r>
              <a:rPr lang="en-US" baseline="0" dirty="0"/>
              <a:t> impact within place?</a:t>
            </a:r>
          </a:p>
          <a:p>
            <a:endParaRPr lang="en-US" baseline="0" dirty="0"/>
          </a:p>
          <a:p>
            <a:r>
              <a:rPr lang="en-US" baseline="0" dirty="0"/>
              <a:t>Strategies that focus on people, place, (selected, evidence-based) sectors and time (life course, with an emphasis early in the life span and also for other high need/high cost phases). Planet refers to the environmental sustainability dimension</a:t>
            </a:r>
            <a:r>
              <a:rPr lang="en-US" dirty="0"/>
              <a:t> that directly reinforces population health, as well as the natural resource base upon which all human and economic activity depends.</a:t>
            </a:r>
          </a:p>
        </p:txBody>
      </p:sp>
      <p:sp>
        <p:nvSpPr>
          <p:cNvPr id="4" name="Slide Number Placeholder 3"/>
          <p:cNvSpPr>
            <a:spLocks noGrp="1"/>
          </p:cNvSpPr>
          <p:nvPr>
            <p:ph type="sldNum" sz="quarter" idx="10"/>
          </p:nvPr>
        </p:nvSpPr>
        <p:spPr/>
        <p:txBody>
          <a:bodyPr/>
          <a:lstStyle/>
          <a:p>
            <a:fld id="{152B336E-A962-4F5C-BD75-3F1A9D214803}" type="slidenum">
              <a:rPr lang="en-US">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64421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52B336E-A962-4F5C-BD75-3F1A9D214803}"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863174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sz="1400" b="1" dirty="0">
                <a:solidFill>
                  <a:schemeClr val="tx1"/>
                </a:solidFill>
                <a:cs typeface="Times New Roman" panose="02020603050405020304" pitchFamily="18" charset="0"/>
              </a:rPr>
              <a:t>Highlight:  Example of an organization that</a:t>
            </a:r>
            <a:r>
              <a:rPr lang="en-US" sz="1400" b="1" baseline="0" dirty="0">
                <a:solidFill>
                  <a:schemeClr val="tx1"/>
                </a:solidFill>
                <a:cs typeface="Times New Roman" panose="02020603050405020304" pitchFamily="18" charset="0"/>
              </a:rPr>
              <a:t> was in a similar place to client</a:t>
            </a:r>
          </a:p>
          <a:p>
            <a:pPr marL="171450" indent="-171450">
              <a:buFont typeface="Wingdings" panose="05000000000000000000" pitchFamily="2" charset="2"/>
              <a:buChar char="§"/>
            </a:pPr>
            <a:endParaRPr lang="en-US" sz="1400" b="1" dirty="0">
              <a:solidFill>
                <a:schemeClr val="tx1"/>
              </a:solidFill>
              <a:cs typeface="Times New Roman" panose="02020603050405020304" pitchFamily="18" charset="0"/>
            </a:endParaRPr>
          </a:p>
          <a:p>
            <a:pPr marL="171450" indent="-171450">
              <a:buFont typeface="Wingdings" panose="05000000000000000000" pitchFamily="2" charset="2"/>
              <a:buChar char="§"/>
            </a:pPr>
            <a:r>
              <a:rPr lang="en-US" sz="1400" dirty="0">
                <a:solidFill>
                  <a:schemeClr val="tx1"/>
                </a:solidFill>
                <a:cs typeface="Times New Roman" panose="02020603050405020304" pitchFamily="18" charset="0"/>
              </a:rPr>
              <a:t>Notes on Incourage’s approach supported by partnership between Avivar &amp; Colonial</a:t>
            </a:r>
          </a:p>
          <a:p>
            <a:pPr marL="628650" lvl="1" indent="-171450">
              <a:buFont typeface="Wingdings" panose="05000000000000000000" pitchFamily="2" charset="2"/>
              <a:buChar char="§"/>
            </a:pPr>
            <a:r>
              <a:rPr lang="en-US" sz="1400" dirty="0">
                <a:solidFill>
                  <a:schemeClr val="tx1"/>
                </a:solidFill>
                <a:cs typeface="Times New Roman" panose="02020603050405020304" pitchFamily="18" charset="0"/>
              </a:rPr>
              <a:t>They’ve never created their own impact investing unit but they believe that incorporating ESG criteria adds value</a:t>
            </a:r>
          </a:p>
          <a:p>
            <a:pPr marL="628650" lvl="1" indent="-171450">
              <a:buFont typeface="Wingdings" panose="05000000000000000000" pitchFamily="2" charset="2"/>
              <a:buChar char="§"/>
            </a:pPr>
            <a:r>
              <a:rPr lang="en-US" sz="1400" dirty="0">
                <a:solidFill>
                  <a:schemeClr val="tx1"/>
                </a:solidFill>
                <a:cs typeface="Times New Roman" panose="02020603050405020304" pitchFamily="18" charset="0"/>
              </a:rPr>
              <a:t>We had a client that wanted to put 100% of assets to mission</a:t>
            </a:r>
          </a:p>
          <a:p>
            <a:pPr marL="628650" lvl="1" indent="-171450">
              <a:buFont typeface="Wingdings" panose="05000000000000000000" pitchFamily="2" charset="2"/>
              <a:buChar char="§"/>
            </a:pPr>
            <a:r>
              <a:rPr lang="en-US" sz="1400" dirty="0">
                <a:solidFill>
                  <a:schemeClr val="tx1"/>
                </a:solidFill>
                <a:cs typeface="Times New Roman" panose="02020603050405020304" pitchFamily="18" charset="0"/>
              </a:rPr>
              <a:t>Neither had done this before</a:t>
            </a:r>
          </a:p>
          <a:p>
            <a:pPr marL="171450" indent="-171450">
              <a:buFont typeface="Wingdings" panose="05000000000000000000" pitchFamily="2" charset="2"/>
              <a:buChar char="§"/>
            </a:pPr>
            <a:r>
              <a:rPr lang="en-US" sz="1400" dirty="0">
                <a:solidFill>
                  <a:schemeClr val="tx1"/>
                </a:solidFill>
                <a:cs typeface="Times New Roman" panose="02020603050405020304" pitchFamily="18" charset="0"/>
              </a:rPr>
              <a:t>We took the lead role in facilitating the process</a:t>
            </a:r>
          </a:p>
          <a:p>
            <a:pPr marL="628650" lvl="1" indent="-171450">
              <a:buFont typeface="Wingdings" panose="05000000000000000000" pitchFamily="2" charset="2"/>
              <a:buChar char="§"/>
            </a:pPr>
            <a:r>
              <a:rPr lang="en-US" sz="1400" dirty="0">
                <a:solidFill>
                  <a:schemeClr val="tx1"/>
                </a:solidFill>
                <a:cs typeface="Times New Roman" panose="02020603050405020304" pitchFamily="18" charset="0"/>
              </a:rPr>
              <a:t>Prepared the IPS that was reviewed by advisor</a:t>
            </a:r>
          </a:p>
          <a:p>
            <a:pPr marL="628650" lvl="1" indent="-171450">
              <a:buFont typeface="Wingdings" panose="05000000000000000000" pitchFamily="2" charset="2"/>
              <a:buChar char="§"/>
            </a:pPr>
            <a:r>
              <a:rPr lang="en-US" sz="1400" dirty="0">
                <a:solidFill>
                  <a:schemeClr val="tx1"/>
                </a:solidFill>
                <a:cs typeface="Times New Roman" panose="02020603050405020304" pitchFamily="18" charset="0"/>
              </a:rPr>
              <a:t>Facilitated dialogues to help client articulate their social values that were then used as screens for conventional investments</a:t>
            </a:r>
          </a:p>
          <a:p>
            <a:pPr marL="628650" lvl="1" indent="-171450">
              <a:buFont typeface="Wingdings" panose="05000000000000000000" pitchFamily="2" charset="2"/>
              <a:buChar char="§"/>
            </a:pPr>
            <a:r>
              <a:rPr lang="en-US" sz="1400" dirty="0">
                <a:solidFill>
                  <a:schemeClr val="tx1"/>
                </a:solidFill>
                <a:cs typeface="Times New Roman" panose="02020603050405020304" pitchFamily="18" charset="0"/>
              </a:rPr>
              <a:t>Thought through with advisor what investments could be readily implemented</a:t>
            </a:r>
          </a:p>
          <a:p>
            <a:pPr marL="1085850" lvl="2" indent="-171450">
              <a:buFont typeface="Wingdings" panose="05000000000000000000" pitchFamily="2" charset="2"/>
              <a:buChar char="§"/>
            </a:pPr>
            <a:r>
              <a:rPr lang="en-US" sz="1400" dirty="0">
                <a:solidFill>
                  <a:schemeClr val="tx1"/>
                </a:solidFill>
                <a:cs typeface="Times New Roman" panose="02020603050405020304" pitchFamily="18" charset="0"/>
              </a:rPr>
              <a:t>Traded equities</a:t>
            </a:r>
          </a:p>
          <a:p>
            <a:pPr marL="1543050" lvl="3" indent="-171450">
              <a:buFont typeface="Wingdings" panose="05000000000000000000" pitchFamily="2" charset="2"/>
              <a:buChar char="§"/>
            </a:pPr>
            <a:r>
              <a:rPr lang="en-US" sz="1400" dirty="0">
                <a:solidFill>
                  <a:schemeClr val="tx1"/>
                </a:solidFill>
                <a:cs typeface="Times New Roman" panose="02020603050405020304" pitchFamily="18" charset="0"/>
              </a:rPr>
              <a:t>Creating a passive index of traded equities of companies headquartered in WI or heavily active there</a:t>
            </a:r>
          </a:p>
          <a:p>
            <a:pPr marL="1543050" lvl="3" indent="-171450">
              <a:buFont typeface="Wingdings" panose="05000000000000000000" pitchFamily="2" charset="2"/>
              <a:buChar char="§"/>
            </a:pPr>
            <a:r>
              <a:rPr lang="en-US" sz="1400" dirty="0">
                <a:solidFill>
                  <a:schemeClr val="tx1"/>
                </a:solidFill>
                <a:cs typeface="Times New Roman" panose="02020603050405020304" pitchFamily="18" charset="0"/>
              </a:rPr>
              <a:t>Will have geographic screen and some other screens the client cares about</a:t>
            </a:r>
          </a:p>
          <a:p>
            <a:pPr marL="1543050" lvl="3" indent="-171450">
              <a:buFont typeface="Wingdings" panose="05000000000000000000" pitchFamily="2" charset="2"/>
              <a:buChar char="§"/>
            </a:pPr>
            <a:r>
              <a:rPr lang="en-US" sz="1400" dirty="0">
                <a:solidFill>
                  <a:schemeClr val="tx1"/>
                </a:solidFill>
                <a:cs typeface="Times New Roman" panose="02020603050405020304" pitchFamily="18" charset="0"/>
              </a:rPr>
              <a:t>For those it finds objectionable, it will vote proxies and undertake shareholder activism</a:t>
            </a:r>
          </a:p>
          <a:p>
            <a:pPr marL="1543050" lvl="3" indent="-171450">
              <a:buFont typeface="Wingdings" panose="05000000000000000000" pitchFamily="2" charset="2"/>
              <a:buChar char="§"/>
            </a:pPr>
            <a:r>
              <a:rPr lang="en-US" sz="1400" dirty="0">
                <a:solidFill>
                  <a:schemeClr val="tx1"/>
                </a:solidFill>
                <a:cs typeface="Times New Roman" panose="02020603050405020304" pitchFamily="18" charset="0"/>
              </a:rPr>
              <a:t>Both new of and agreed on firm that is experienced in setting up the passive indexes</a:t>
            </a:r>
          </a:p>
          <a:p>
            <a:pPr marL="1085850" lvl="2" indent="-171450">
              <a:buFont typeface="Wingdings" panose="05000000000000000000" pitchFamily="2" charset="2"/>
              <a:buChar char="§"/>
            </a:pPr>
            <a:r>
              <a:rPr lang="en-US" sz="1400" dirty="0">
                <a:solidFill>
                  <a:schemeClr val="tx1"/>
                </a:solidFill>
                <a:cs typeface="Times New Roman" panose="02020603050405020304" pitchFamily="18" charset="0"/>
              </a:rPr>
              <a:t>Fixed Income &amp; Alternatives</a:t>
            </a:r>
          </a:p>
          <a:p>
            <a:pPr marL="1543050" lvl="3" indent="-171450">
              <a:buFont typeface="Wingdings" panose="05000000000000000000" pitchFamily="2" charset="2"/>
              <a:buChar char="§"/>
            </a:pPr>
            <a:r>
              <a:rPr lang="en-US" sz="1400" dirty="0">
                <a:solidFill>
                  <a:schemeClr val="tx1"/>
                </a:solidFill>
                <a:cs typeface="Times New Roman" panose="02020603050405020304" pitchFamily="18" charset="0"/>
              </a:rPr>
              <a:t>Both aware of fixed income managers</a:t>
            </a:r>
          </a:p>
          <a:p>
            <a:pPr marL="1543050" lvl="3" indent="-171450">
              <a:buFont typeface="Wingdings" panose="05000000000000000000" pitchFamily="2" charset="2"/>
              <a:buChar char="§"/>
            </a:pPr>
            <a:r>
              <a:rPr lang="en-US" sz="1400" dirty="0">
                <a:solidFill>
                  <a:schemeClr val="tx1"/>
                </a:solidFill>
                <a:cs typeface="Times New Roman" panose="02020603050405020304" pitchFamily="18" charset="0"/>
              </a:rPr>
              <a:t>Expect that there will be a selection of WI based fixed income securities with a screen for sustainability and social justice</a:t>
            </a:r>
          </a:p>
          <a:p>
            <a:pPr marL="1085850" lvl="2" indent="-171450">
              <a:buFont typeface="Wingdings" panose="05000000000000000000" pitchFamily="2" charset="2"/>
              <a:buChar char="§"/>
            </a:pPr>
            <a:r>
              <a:rPr lang="en-US" sz="1400" dirty="0">
                <a:solidFill>
                  <a:schemeClr val="tx1"/>
                </a:solidFill>
                <a:cs typeface="Times New Roman" panose="02020603050405020304" pitchFamily="18" charset="0"/>
              </a:rPr>
              <a:t>Alternatives</a:t>
            </a:r>
          </a:p>
          <a:p>
            <a:pPr marL="1543050" lvl="3" indent="-171450">
              <a:buFont typeface="Wingdings" panose="05000000000000000000" pitchFamily="2" charset="2"/>
              <a:buChar char="§"/>
            </a:pPr>
            <a:r>
              <a:rPr lang="en-US" sz="1400" dirty="0">
                <a:solidFill>
                  <a:schemeClr val="tx1"/>
                </a:solidFill>
                <a:cs typeface="Times New Roman" panose="02020603050405020304" pitchFamily="18" charset="0"/>
              </a:rPr>
              <a:t>Conventional advisor knows of some funds headquartered in WI</a:t>
            </a:r>
          </a:p>
          <a:p>
            <a:pPr marL="1543050" lvl="3" indent="-171450">
              <a:buFont typeface="Wingdings" panose="05000000000000000000" pitchFamily="2" charset="2"/>
              <a:buChar char="§"/>
            </a:pPr>
            <a:r>
              <a:rPr lang="en-US" sz="1400" dirty="0">
                <a:solidFill>
                  <a:schemeClr val="tx1"/>
                </a:solidFill>
                <a:cs typeface="Times New Roman" panose="02020603050405020304" pitchFamily="18" charset="0"/>
              </a:rPr>
              <a:t>Will likely generate a pipeline in each asset class and then work with client on selection</a:t>
            </a:r>
          </a:p>
          <a:p>
            <a:endParaRPr lang="en-US" sz="1200" dirty="0">
              <a:solidFill>
                <a:schemeClr val="tx1"/>
              </a:solidFill>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775C5F8D-BDCC-4742-9327-8E3317C971F7}" type="slidenum">
              <a:rPr lang="en-US" smtClean="0"/>
              <a:t>20</a:t>
            </a:fld>
            <a:endParaRPr lang="en-US" dirty="0"/>
          </a:p>
        </p:txBody>
      </p:sp>
    </p:spTree>
    <p:extLst>
      <p:ext uri="{BB962C8B-B14F-4D97-AF65-F5344CB8AC3E}">
        <p14:creationId xmlns:p14="http://schemas.microsoft.com/office/powerpoint/2010/main" val="411546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none" dirty="0">
                <a:solidFill>
                  <a:schemeClr val="tx1"/>
                </a:solidFill>
                <a:cs typeface="Times New Roman" panose="02020603050405020304" pitchFamily="18" charset="0"/>
              </a:rPr>
              <a:t>Highlight:</a:t>
            </a:r>
            <a:r>
              <a:rPr lang="en-US" sz="1400" b="1" u="none" baseline="0" dirty="0">
                <a:solidFill>
                  <a:schemeClr val="tx1"/>
                </a:solidFill>
                <a:cs typeface="Times New Roman" panose="02020603050405020304" pitchFamily="18" charset="0"/>
              </a:rPr>
              <a:t>  Blurring the distinction between grants and investments</a:t>
            </a:r>
            <a:endParaRPr lang="en-US" sz="1400" b="1" u="none" dirty="0">
              <a:solidFill>
                <a:schemeClr val="tx1"/>
              </a:solidFill>
              <a:cs typeface="Times New Roman" panose="02020603050405020304" pitchFamily="18" charset="0"/>
            </a:endParaRPr>
          </a:p>
          <a:p>
            <a:endParaRPr lang="en-US" sz="1400" b="1" u="sng" dirty="0">
              <a:solidFill>
                <a:schemeClr val="tx1"/>
              </a:solidFill>
              <a:cs typeface="Times New Roman" panose="02020603050405020304" pitchFamily="18" charset="0"/>
            </a:endParaRPr>
          </a:p>
          <a:p>
            <a:r>
              <a:rPr lang="en-US" sz="1400" b="1" u="sng" dirty="0">
                <a:solidFill>
                  <a:schemeClr val="tx1"/>
                </a:solidFill>
                <a:cs typeface="Times New Roman" panose="02020603050405020304" pitchFamily="18" charset="0"/>
              </a:rPr>
              <a:t>1. A single team works as one to deploy all forms of capital</a:t>
            </a:r>
          </a:p>
          <a:p>
            <a:r>
              <a:rPr lang="en-US" sz="1400" dirty="0">
                <a:solidFill>
                  <a:schemeClr val="tx1"/>
                </a:solidFill>
                <a:cs typeface="Times New Roman" panose="02020603050405020304" pitchFamily="18" charset="0"/>
              </a:rPr>
              <a:t>With only one investment thesis, and a market that includes all kinds of enterprises and asset types, it’s unreasonable to maintain two segregated staffs with separate missions, skill sets and world views.</a:t>
            </a:r>
            <a:r>
              <a:rPr lang="en-US" sz="1400" baseline="0" dirty="0">
                <a:solidFill>
                  <a:schemeClr val="tx1"/>
                </a:solidFill>
                <a:cs typeface="Times New Roman" panose="02020603050405020304" pitchFamily="18" charset="0"/>
              </a:rPr>
              <a:t>  </a:t>
            </a:r>
            <a:r>
              <a:rPr lang="en-US" sz="1400" dirty="0">
                <a:solidFill>
                  <a:schemeClr val="tx1"/>
                </a:solidFill>
                <a:cs typeface="Times New Roman" panose="02020603050405020304" pitchFamily="18" charset="0"/>
              </a:rPr>
              <a:t>Heron eliminated the distinction, and now has one staff dedicated to deploying the foundation’s assets for mission. This includes not only our financial capital, deployed through a wide variety of vehicles, but also social capital such as time, relationships and knowledge.</a:t>
            </a:r>
          </a:p>
          <a:p>
            <a:endParaRPr lang="en-US" sz="1400" b="1" u="sng" dirty="0">
              <a:solidFill>
                <a:schemeClr val="tx1"/>
              </a:solidFill>
              <a:cs typeface="Times New Roman" panose="02020603050405020304" pitchFamily="18" charset="0"/>
            </a:endParaRPr>
          </a:p>
          <a:p>
            <a:r>
              <a:rPr lang="en-US" sz="1400" b="1" u="sng" dirty="0">
                <a:solidFill>
                  <a:schemeClr val="tx1"/>
                </a:solidFill>
                <a:cs typeface="Times New Roman" panose="02020603050405020304" pitchFamily="18" charset="0"/>
              </a:rPr>
              <a:t>2. Knowledge of what we own</a:t>
            </a:r>
          </a:p>
          <a:p>
            <a:r>
              <a:rPr lang="en-US" sz="1400" dirty="0">
                <a:solidFill>
                  <a:schemeClr val="tx1"/>
                </a:solidFill>
                <a:cs typeface="Times New Roman" panose="02020603050405020304" pitchFamily="18" charset="0"/>
              </a:rPr>
              <a:t>As a philanthropic institution, we have a fiduciary duty to understand the impact of all our assets on society and to make decisions in light of that knowledge.</a:t>
            </a:r>
            <a:r>
              <a:rPr lang="en-US" sz="1400" baseline="0" dirty="0">
                <a:solidFill>
                  <a:schemeClr val="tx1"/>
                </a:solidFill>
                <a:cs typeface="Times New Roman" panose="02020603050405020304" pitchFamily="18" charset="0"/>
              </a:rPr>
              <a:t>  </a:t>
            </a:r>
            <a:r>
              <a:rPr lang="en-US" sz="1400" dirty="0">
                <a:solidFill>
                  <a:schemeClr val="tx1"/>
                </a:solidFill>
                <a:cs typeface="Times New Roman" panose="02020603050405020304" pitchFamily="18" charset="0"/>
              </a:rPr>
              <a:t>While this impact can be hard to ascertain given current data availability, we have examined all of the enterprises in our portfolio to discover at a high level their performance, financial and social.</a:t>
            </a:r>
          </a:p>
          <a:p>
            <a:endParaRPr lang="en-US" sz="1400" b="1" u="sng" dirty="0">
              <a:solidFill>
                <a:schemeClr val="tx1"/>
              </a:solidFill>
              <a:cs typeface="Times New Roman" panose="02020603050405020304" pitchFamily="18" charset="0"/>
            </a:endParaRPr>
          </a:p>
          <a:p>
            <a:r>
              <a:rPr lang="en-US" sz="1400" b="1" u="sng" dirty="0">
                <a:solidFill>
                  <a:schemeClr val="tx1"/>
                </a:solidFill>
                <a:cs typeface="Times New Roman" panose="02020603050405020304" pitchFamily="18" charset="0"/>
              </a:rPr>
              <a:t>3. Measurement of performance across enterprises and asset classes over time</a:t>
            </a:r>
          </a:p>
          <a:p>
            <a:r>
              <a:rPr lang="en-US" sz="1400" dirty="0">
                <a:solidFill>
                  <a:schemeClr val="tx1"/>
                </a:solidFill>
                <a:cs typeface="Times New Roman" panose="02020603050405020304" pitchFamily="18" charset="0"/>
              </a:rPr>
              <a:t>We have started tracking our financial and social performance across all legal forms of business (nonprofits, for-profits, cooperatives, partnerships, public companies, governments, and more) and benchmarking them against comparable organizations.</a:t>
            </a:r>
            <a:r>
              <a:rPr lang="en-US" sz="1400" baseline="0" dirty="0">
                <a:solidFill>
                  <a:schemeClr val="tx1"/>
                </a:solidFill>
                <a:cs typeface="Times New Roman" panose="02020603050405020304" pitchFamily="18" charset="0"/>
              </a:rPr>
              <a:t>  </a:t>
            </a:r>
            <a:r>
              <a:rPr lang="en-US" sz="1400" dirty="0">
                <a:solidFill>
                  <a:schemeClr val="tx1"/>
                </a:solidFill>
                <a:cs typeface="Times New Roman" panose="02020603050405020304" pitchFamily="18" charset="0"/>
              </a:rPr>
              <a:t>Again, this effort is impeded by data availability, but we are actively investing in enterprises that will improve data transparency and standardization.</a:t>
            </a:r>
          </a:p>
          <a:p>
            <a:endParaRPr lang="en-US" sz="1400" b="1" u="sng" dirty="0">
              <a:solidFill>
                <a:schemeClr val="tx1"/>
              </a:solidFill>
              <a:cs typeface="Times New Roman" panose="02020603050405020304" pitchFamily="18" charset="0"/>
            </a:endParaRPr>
          </a:p>
          <a:p>
            <a:r>
              <a:rPr lang="en-US" sz="1400" b="1" u="sng" dirty="0">
                <a:solidFill>
                  <a:schemeClr val="tx1"/>
                </a:solidFill>
                <a:cs typeface="Times New Roman" panose="02020603050405020304" pitchFamily="18" charset="0"/>
              </a:rPr>
              <a:t>4. Collaborative, cooperative, outward-looking routines</a:t>
            </a:r>
          </a:p>
          <a:p>
            <a:r>
              <a:rPr lang="en-US" sz="1400" dirty="0">
                <a:solidFill>
                  <a:schemeClr val="tx1"/>
                </a:solidFill>
                <a:cs typeface="Times New Roman" panose="02020603050405020304" pitchFamily="18" charset="0"/>
              </a:rPr>
              <a:t>We have a strong incentive to share underwriting and follow trusted partners into deals. Collaboration, syndication, and the use of funds and managers are not merely desirable for mission reasons but mandatory for financial reasons given our relatively small operation.</a:t>
            </a:r>
            <a:r>
              <a:rPr lang="en-US" sz="1400" baseline="0" dirty="0">
                <a:solidFill>
                  <a:schemeClr val="tx1"/>
                </a:solidFill>
                <a:cs typeface="Times New Roman" panose="02020603050405020304" pitchFamily="18" charset="0"/>
              </a:rPr>
              <a:t>  </a:t>
            </a:r>
            <a:r>
              <a:rPr lang="en-US" sz="1400" dirty="0">
                <a:solidFill>
                  <a:schemeClr val="tx1"/>
                </a:solidFill>
                <a:cs typeface="Times New Roman" panose="02020603050405020304" pitchFamily="18" charset="0"/>
              </a:rPr>
              <a:t>We therefore are developing, with others, data infrastructure, comparable performance analyses, certification protocols, investment vehicles, standard documentation, cross-mission financial vehicles, and the like, to stimulate and enable co-investment and reduce transaction costs.</a:t>
            </a:r>
            <a:endParaRPr lang="en-US" sz="1200" dirty="0">
              <a:solidFill>
                <a:schemeClr val="tx1"/>
              </a:solidFill>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75C5F8D-BDCC-4742-9327-8E3317C971F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97350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75C5F8D-BDCC-4742-9327-8E3317C971F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84245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5C5F8D-BDCC-4742-9327-8E3317C971F7}" type="slidenum">
              <a:rPr lang="en-US" smtClean="0"/>
              <a:t>23</a:t>
            </a:fld>
            <a:endParaRPr lang="en-US" dirty="0"/>
          </a:p>
        </p:txBody>
      </p:sp>
    </p:spTree>
    <p:extLst>
      <p:ext uri="{BB962C8B-B14F-4D97-AF65-F5344CB8AC3E}">
        <p14:creationId xmlns:p14="http://schemas.microsoft.com/office/powerpoint/2010/main" val="2262203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D4BCF39-8526-438D-9BCF-79B61A8CB8A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05295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Notes</a:t>
            </a:r>
            <a:endParaRPr lang="en-US" b="0" u="none" dirty="0"/>
          </a:p>
          <a:p>
            <a:pPr marL="171450" indent="-171450">
              <a:buFont typeface="Wingdings" panose="05000000000000000000" pitchFamily="2" charset="2"/>
              <a:buChar char="§"/>
            </a:pPr>
            <a:r>
              <a:rPr lang="en-US" b="0" u="none" dirty="0"/>
              <a:t>No one investor enters in the same place and/or follows an identical path</a:t>
            </a:r>
            <a:endParaRPr lang="en-US" b="1" u="sng"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52B336E-A962-4F5C-BD75-3F1A9D214803}"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82625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4849" indent="-282634" eaLnBrk="0" hangingPunct="0">
              <a:defRPr sz="2400">
                <a:solidFill>
                  <a:schemeClr val="tx1"/>
                </a:solidFill>
                <a:latin typeface="Arial" charset="0"/>
                <a:ea typeface="ＭＳ Ｐゴシック" charset="0"/>
              </a:defRPr>
            </a:lvl2pPr>
            <a:lvl3pPr marL="1130537" indent="-226107" eaLnBrk="0" hangingPunct="0">
              <a:defRPr sz="2400">
                <a:solidFill>
                  <a:schemeClr val="tx1"/>
                </a:solidFill>
                <a:latin typeface="Arial" charset="0"/>
                <a:ea typeface="ＭＳ Ｐゴシック" charset="0"/>
              </a:defRPr>
            </a:lvl3pPr>
            <a:lvl4pPr marL="1582752" indent="-226107" eaLnBrk="0" hangingPunct="0">
              <a:defRPr sz="2400">
                <a:solidFill>
                  <a:schemeClr val="tx1"/>
                </a:solidFill>
                <a:latin typeface="Arial" charset="0"/>
                <a:ea typeface="ＭＳ Ｐゴシック" charset="0"/>
              </a:defRPr>
            </a:lvl4pPr>
            <a:lvl5pPr marL="2034966" indent="-226107" eaLnBrk="0" hangingPunct="0">
              <a:defRPr sz="2400">
                <a:solidFill>
                  <a:schemeClr val="tx1"/>
                </a:solidFill>
                <a:latin typeface="Arial" charset="0"/>
                <a:ea typeface="ＭＳ Ｐゴシック" charset="0"/>
              </a:defRPr>
            </a:lvl5pPr>
            <a:lvl6pPr marL="2487181" indent="-226107" eaLnBrk="0" fontAlgn="base" hangingPunct="0">
              <a:spcBef>
                <a:spcPct val="0"/>
              </a:spcBef>
              <a:spcAft>
                <a:spcPct val="0"/>
              </a:spcAft>
              <a:defRPr sz="2400">
                <a:solidFill>
                  <a:schemeClr val="tx1"/>
                </a:solidFill>
                <a:latin typeface="Arial" charset="0"/>
                <a:ea typeface="ＭＳ Ｐゴシック" charset="0"/>
              </a:defRPr>
            </a:lvl6pPr>
            <a:lvl7pPr marL="2939396" indent="-226107" eaLnBrk="0" fontAlgn="base" hangingPunct="0">
              <a:spcBef>
                <a:spcPct val="0"/>
              </a:spcBef>
              <a:spcAft>
                <a:spcPct val="0"/>
              </a:spcAft>
              <a:defRPr sz="2400">
                <a:solidFill>
                  <a:schemeClr val="tx1"/>
                </a:solidFill>
                <a:latin typeface="Arial" charset="0"/>
                <a:ea typeface="ＭＳ Ｐゴシック" charset="0"/>
              </a:defRPr>
            </a:lvl7pPr>
            <a:lvl8pPr marL="3391610" indent="-226107" eaLnBrk="0" fontAlgn="base" hangingPunct="0">
              <a:spcBef>
                <a:spcPct val="0"/>
              </a:spcBef>
              <a:spcAft>
                <a:spcPct val="0"/>
              </a:spcAft>
              <a:defRPr sz="2400">
                <a:solidFill>
                  <a:schemeClr val="tx1"/>
                </a:solidFill>
                <a:latin typeface="Arial" charset="0"/>
                <a:ea typeface="ＭＳ Ｐゴシック" charset="0"/>
              </a:defRPr>
            </a:lvl8pPr>
            <a:lvl9pPr marL="3843825" indent="-22610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F33428-76D3-6343-B28B-4B6BB78B95DD}" type="slidenum">
              <a:rPr lang="en-US" sz="1200">
                <a:solidFill>
                  <a:prstClr val="black"/>
                </a:solidFill>
                <a:latin typeface="Calibri" charset="0"/>
              </a:rPr>
              <a:pPr eaLnBrk="1" hangingPunct="1"/>
              <a:t>26</a:t>
            </a:fld>
            <a:endParaRPr lang="en-US" sz="1200" dirty="0">
              <a:solidFill>
                <a:prstClr val="black"/>
              </a:solidFill>
              <a:latin typeface="Calibri" charset="0"/>
            </a:endParaRPr>
          </a:p>
        </p:txBody>
      </p:sp>
    </p:spTree>
    <p:extLst>
      <p:ext uri="{BB962C8B-B14F-4D97-AF65-F5344CB8AC3E}">
        <p14:creationId xmlns:p14="http://schemas.microsoft.com/office/powerpoint/2010/main" val="1362491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http://www.undp.org/content/undp/en/home/sustainable-development-goals.html</a:t>
            </a:r>
          </a:p>
          <a:p>
            <a:endParaRPr lang="en-US" dirty="0"/>
          </a:p>
          <a:p>
            <a:r>
              <a:rPr lang="en-US" dirty="0"/>
              <a:t>The UNDP Sustainable Development Goals (SDGs), otherwise known as the Global Goals, are a universal call to action to end poverty, protect the planet and ensure that all people enjoy peace and prosperity.</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52B336E-A962-4F5C-BD75-3F1A9D214803}"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854199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2994" indent="-281921">
              <a:spcBef>
                <a:spcPct val="30000"/>
              </a:spcBef>
              <a:defRPr sz="1200">
                <a:solidFill>
                  <a:schemeClr val="tx1"/>
                </a:solidFill>
                <a:latin typeface="Calibri" panose="020F0502020204030204" pitchFamily="34" charset="0"/>
                <a:ea typeface="MS PGothic" panose="020B0600070205080204" pitchFamily="34" charset="-128"/>
              </a:defRPr>
            </a:lvl2pPr>
            <a:lvl3pPr marL="1127684" indent="-225537">
              <a:spcBef>
                <a:spcPct val="30000"/>
              </a:spcBef>
              <a:defRPr sz="1200">
                <a:solidFill>
                  <a:schemeClr val="tx1"/>
                </a:solidFill>
                <a:latin typeface="Calibri" panose="020F0502020204030204" pitchFamily="34" charset="0"/>
                <a:ea typeface="MS PGothic" panose="020B0600070205080204" pitchFamily="34" charset="-128"/>
              </a:defRPr>
            </a:lvl3pPr>
            <a:lvl4pPr marL="1578757" indent="-225537">
              <a:spcBef>
                <a:spcPct val="30000"/>
              </a:spcBef>
              <a:defRPr sz="1200">
                <a:solidFill>
                  <a:schemeClr val="tx1"/>
                </a:solidFill>
                <a:latin typeface="Calibri" panose="020F0502020204030204" pitchFamily="34" charset="0"/>
                <a:ea typeface="MS PGothic" panose="020B0600070205080204" pitchFamily="34" charset="-128"/>
              </a:defRPr>
            </a:lvl4pPr>
            <a:lvl5pPr marL="2029831" indent="-225537">
              <a:spcBef>
                <a:spcPct val="30000"/>
              </a:spcBef>
              <a:defRPr sz="1200">
                <a:solidFill>
                  <a:schemeClr val="tx1"/>
                </a:solidFill>
                <a:latin typeface="Calibri" panose="020F0502020204030204" pitchFamily="34" charset="0"/>
                <a:ea typeface="MS PGothic" panose="020B0600070205080204" pitchFamily="34" charset="-128"/>
              </a:defRPr>
            </a:lvl5pPr>
            <a:lvl6pPr marL="2480904" indent="-2255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31978" indent="-2255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83051" indent="-2255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34125" indent="-22553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A92D029-ECC4-45E1-A730-1B95BAC97119}" type="slidenum">
              <a:rPr lang="en-US" altLang="en-US">
                <a:solidFill>
                  <a:srgbClr val="000000"/>
                </a:solidFill>
              </a:rPr>
              <a:pPr>
                <a:spcBef>
                  <a:spcPct val="0"/>
                </a:spcBef>
              </a:pPr>
              <a:t>28</a:t>
            </a:fld>
            <a:endParaRPr lang="en-US" altLang="en-US" dirty="0">
              <a:solidFill>
                <a:srgbClr val="000000"/>
              </a:solidFill>
            </a:endParaRPr>
          </a:p>
        </p:txBody>
      </p:sp>
    </p:spTree>
    <p:extLst>
      <p:ext uri="{BB962C8B-B14F-4D97-AF65-F5344CB8AC3E}">
        <p14:creationId xmlns:p14="http://schemas.microsoft.com/office/powerpoint/2010/main" val="819513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can further optimize impact by coordinating not only grants and investments, but also investments</a:t>
            </a:r>
            <a:r>
              <a:rPr lang="en-US" baseline="0" dirty="0">
                <a:latin typeface="Arial" panose="020B0604020202020204" pitchFamily="34" charset="0"/>
                <a:cs typeface="Arial" panose="020B0604020202020204" pitchFamily="34" charset="0"/>
              </a:rPr>
              <a:t> across sectors or themes.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Here we set out a “family of funds” grounded</a:t>
            </a:r>
            <a:r>
              <a:rPr lang="en-US" baseline="0" dirty="0">
                <a:latin typeface="Arial" panose="020B0604020202020204" pitchFamily="34" charset="0"/>
                <a:cs typeface="Arial" panose="020B0604020202020204" pitchFamily="34" charset="0"/>
              </a:rPr>
              <a:t> in the evidence-based health factors from the </a:t>
            </a:r>
            <a:r>
              <a:rPr lang="en-US" dirty="0">
                <a:latin typeface="Arial" panose="020B0604020202020204" pitchFamily="34" charset="0"/>
                <a:cs typeface="Arial" panose="020B0604020202020204" pitchFamily="34" charset="0"/>
              </a:rPr>
              <a:t>County Health Rankings—Built</a:t>
            </a:r>
            <a:r>
              <a:rPr lang="en-US" baseline="0" dirty="0">
                <a:latin typeface="Arial" panose="020B0604020202020204" pitchFamily="34" charset="0"/>
                <a:cs typeface="Arial" panose="020B0604020202020204" pitchFamily="34" charset="0"/>
              </a:rPr>
              <a:t> Environment, Socio-Economic Factors and Access to and Quality of Care.  </a:t>
            </a:r>
          </a:p>
          <a:p>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52B336E-A962-4F5C-BD75-3F1A9D214803}" type="slidenum">
              <a:rPr lang="en-US" smtClean="0"/>
              <a:t>29</a:t>
            </a:fld>
            <a:endParaRPr lang="en-US" dirty="0"/>
          </a:p>
        </p:txBody>
      </p:sp>
    </p:spTree>
    <p:extLst>
      <p:ext uri="{BB962C8B-B14F-4D97-AF65-F5344CB8AC3E}">
        <p14:creationId xmlns:p14="http://schemas.microsoft.com/office/powerpoint/2010/main" val="279557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D4BCF39-8526-438D-9BCF-79B61A8CB8A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53336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9" indent="-171419">
              <a:buFont typeface="Wingdings" panose="05000000000000000000" pitchFamily="2" charset="2"/>
              <a:buChar char="§"/>
            </a:pPr>
            <a:r>
              <a:rPr lang="en-US" baseline="0" dirty="0">
                <a:latin typeface="Arial" panose="020B0604020202020204" pitchFamily="34" charset="0"/>
                <a:cs typeface="Arial" panose="020B0604020202020204" pitchFamily="34" charset="0"/>
              </a:rPr>
              <a:t>Need to articulate the investment thesis for each of these</a:t>
            </a:r>
          </a:p>
          <a:p>
            <a:pPr marL="628534" lvl="1" indent="-171419">
              <a:buFont typeface="Wingdings" panose="05000000000000000000" pitchFamily="2" charset="2"/>
              <a:buChar char="§"/>
            </a:pPr>
            <a:r>
              <a:rPr lang="en-US" baseline="0" dirty="0">
                <a:latin typeface="Arial" panose="020B0604020202020204" pitchFamily="34" charset="0"/>
                <a:cs typeface="Arial" panose="020B0604020202020204" pitchFamily="34" charset="0"/>
              </a:rPr>
              <a:t>What are we trying to achieve from an impact perspective</a:t>
            </a:r>
          </a:p>
          <a:p>
            <a:pPr marL="628534" lvl="1" indent="-171419">
              <a:buFont typeface="Wingdings" panose="05000000000000000000" pitchFamily="2" charset="2"/>
              <a:buChar char="§"/>
            </a:pPr>
            <a:r>
              <a:rPr lang="en-US" baseline="0" dirty="0">
                <a:latin typeface="Arial" panose="020B0604020202020204" pitchFamily="34" charset="0"/>
                <a:cs typeface="Arial" panose="020B0604020202020204" pitchFamily="34" charset="0"/>
              </a:rPr>
              <a:t>What kind of capital is needed and how much</a:t>
            </a:r>
          </a:p>
          <a:p>
            <a:pPr marL="628534" lvl="1" indent="-171419">
              <a:buFont typeface="Wingdings" panose="05000000000000000000" pitchFamily="2" charset="2"/>
              <a:buChar char="§"/>
            </a:pPr>
            <a:r>
              <a:rPr lang="en-US" baseline="0" dirty="0">
                <a:latin typeface="Arial" panose="020B0604020202020204" pitchFamily="34" charset="0"/>
                <a:cs typeface="Arial" panose="020B0604020202020204" pitchFamily="34" charset="0"/>
              </a:rPr>
              <a:t>Who are the target investees</a:t>
            </a:r>
          </a:p>
          <a:p>
            <a:pPr marL="628534" lvl="1" indent="-171419">
              <a:buFont typeface="Wingdings" panose="05000000000000000000" pitchFamily="2" charset="2"/>
              <a:buChar char="§"/>
            </a:pPr>
            <a:r>
              <a:rPr lang="en-US" baseline="0" dirty="0">
                <a:latin typeface="Arial" panose="020B0604020202020204" pitchFamily="34" charset="0"/>
                <a:cs typeface="Arial" panose="020B0604020202020204" pitchFamily="34" charset="0"/>
              </a:rPr>
              <a:t>Who are the target investors and what is their risk/return profile </a:t>
            </a:r>
          </a:p>
          <a:p>
            <a:pPr marL="628534" lvl="1" indent="-171419">
              <a:buFont typeface="Wingdings" panose="05000000000000000000" pitchFamily="2" charset="2"/>
              <a:buChar char="§"/>
            </a:pPr>
            <a:r>
              <a:rPr lang="en-US" baseline="0" dirty="0">
                <a:latin typeface="Arial" panose="020B0604020202020204" pitchFamily="34" charset="0"/>
                <a:cs typeface="Arial" panose="020B0604020202020204" pitchFamily="34" charset="0"/>
              </a:rPr>
              <a:t>How does the vehicle/instrument need to be structured to build a bridge between those two</a:t>
            </a:r>
          </a:p>
          <a:p>
            <a:pPr marL="1085650" lvl="2" indent="-171419">
              <a:buFont typeface="Wingdings" panose="05000000000000000000" pitchFamily="2" charset="2"/>
              <a:buChar char="§"/>
            </a:pPr>
            <a:r>
              <a:rPr lang="en-US" baseline="0" dirty="0">
                <a:latin typeface="Arial" panose="020B0604020202020204" pitchFamily="34" charset="0"/>
                <a:cs typeface="Arial" panose="020B0604020202020204" pitchFamily="34" charset="0"/>
              </a:rPr>
              <a:t>Existing CDFI/Fund Manager already doing this work on balance sheet or through existing fund?</a:t>
            </a:r>
          </a:p>
          <a:p>
            <a:pPr marL="1085650" lvl="2" indent="-171419">
              <a:buFont typeface="Wingdings" panose="05000000000000000000" pitchFamily="2" charset="2"/>
              <a:buChar char="§"/>
            </a:pPr>
            <a:r>
              <a:rPr lang="en-US" baseline="0" dirty="0">
                <a:latin typeface="Arial" panose="020B0604020202020204" pitchFamily="34" charset="0"/>
                <a:cs typeface="Arial" panose="020B0604020202020204" pitchFamily="34" charset="0"/>
              </a:rPr>
              <a:t>Existing CDFI /Fund Manager that could create a new initiative/fund?</a:t>
            </a:r>
          </a:p>
          <a:p>
            <a:pPr marL="171419" indent="-171419">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52B336E-A962-4F5C-BD75-3F1A9D214803}" type="slidenum">
              <a:rPr lang="en-US">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19669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B336E-A962-4F5C-BD75-3F1A9D214803}" type="slidenum">
              <a:rPr lang="en-US" smtClean="0">
                <a:solidFill>
                  <a:prstClr val="black"/>
                </a:solidFill>
                <a:latin typeface="Calibri"/>
              </a:rPr>
              <a:pPr/>
              <a:t>31</a:t>
            </a:fld>
            <a:endParaRPr lang="en-US" dirty="0">
              <a:solidFill>
                <a:prstClr val="black"/>
              </a:solidFill>
              <a:latin typeface="Calibri"/>
            </a:endParaRPr>
          </a:p>
        </p:txBody>
      </p:sp>
    </p:spTree>
    <p:extLst>
      <p:ext uri="{BB962C8B-B14F-4D97-AF65-F5344CB8AC3E}">
        <p14:creationId xmlns:p14="http://schemas.microsoft.com/office/powerpoint/2010/main" val="967136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920D23E-F139-4333-BDC3-3C2ADF30BD7D}" type="slidenum">
              <a:rPr lang="en-US" altLang="en-US">
                <a:solidFill>
                  <a:srgbClr val="000000"/>
                </a:solidFill>
              </a:rPr>
              <a:pPr>
                <a:spcBef>
                  <a:spcPct val="0"/>
                </a:spcBef>
              </a:pPr>
              <a:t>32</a:t>
            </a:fld>
            <a:endParaRPr lang="en-US" altLang="en-US" dirty="0">
              <a:solidFill>
                <a:srgbClr val="000000"/>
              </a:solidFill>
            </a:endParaRPr>
          </a:p>
        </p:txBody>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773235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B336E-A962-4F5C-BD75-3F1A9D214803}" type="slidenum">
              <a:rPr lang="en-US" smtClean="0">
                <a:solidFill>
                  <a:prstClr val="black"/>
                </a:solidFill>
                <a:latin typeface="Calibri"/>
              </a:rPr>
              <a:pPr/>
              <a:t>33</a:t>
            </a:fld>
            <a:endParaRPr lang="en-US" dirty="0">
              <a:solidFill>
                <a:prstClr val="black"/>
              </a:solidFill>
              <a:latin typeface="Calibri"/>
            </a:endParaRPr>
          </a:p>
        </p:txBody>
      </p:sp>
    </p:spTree>
    <p:extLst>
      <p:ext uri="{BB962C8B-B14F-4D97-AF65-F5344CB8AC3E}">
        <p14:creationId xmlns:p14="http://schemas.microsoft.com/office/powerpoint/2010/main" val="1620843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4849" indent="-282634" eaLnBrk="0" hangingPunct="0">
              <a:defRPr sz="2400">
                <a:solidFill>
                  <a:schemeClr val="tx1"/>
                </a:solidFill>
                <a:latin typeface="Arial" charset="0"/>
                <a:ea typeface="ＭＳ Ｐゴシック" charset="0"/>
              </a:defRPr>
            </a:lvl2pPr>
            <a:lvl3pPr marL="1130537" indent="-226107" eaLnBrk="0" hangingPunct="0">
              <a:defRPr sz="2400">
                <a:solidFill>
                  <a:schemeClr val="tx1"/>
                </a:solidFill>
                <a:latin typeface="Arial" charset="0"/>
                <a:ea typeface="ＭＳ Ｐゴシック" charset="0"/>
              </a:defRPr>
            </a:lvl3pPr>
            <a:lvl4pPr marL="1582752" indent="-226107" eaLnBrk="0" hangingPunct="0">
              <a:defRPr sz="2400">
                <a:solidFill>
                  <a:schemeClr val="tx1"/>
                </a:solidFill>
                <a:latin typeface="Arial" charset="0"/>
                <a:ea typeface="ＭＳ Ｐゴシック" charset="0"/>
              </a:defRPr>
            </a:lvl4pPr>
            <a:lvl5pPr marL="2034966" indent="-226107" eaLnBrk="0" hangingPunct="0">
              <a:defRPr sz="2400">
                <a:solidFill>
                  <a:schemeClr val="tx1"/>
                </a:solidFill>
                <a:latin typeface="Arial" charset="0"/>
                <a:ea typeface="ＭＳ Ｐゴシック" charset="0"/>
              </a:defRPr>
            </a:lvl5pPr>
            <a:lvl6pPr marL="2487181" indent="-226107" eaLnBrk="0" fontAlgn="base" hangingPunct="0">
              <a:spcBef>
                <a:spcPct val="0"/>
              </a:spcBef>
              <a:spcAft>
                <a:spcPct val="0"/>
              </a:spcAft>
              <a:defRPr sz="2400">
                <a:solidFill>
                  <a:schemeClr val="tx1"/>
                </a:solidFill>
                <a:latin typeface="Arial" charset="0"/>
                <a:ea typeface="ＭＳ Ｐゴシック" charset="0"/>
              </a:defRPr>
            </a:lvl6pPr>
            <a:lvl7pPr marL="2939396" indent="-226107" eaLnBrk="0" fontAlgn="base" hangingPunct="0">
              <a:spcBef>
                <a:spcPct val="0"/>
              </a:spcBef>
              <a:spcAft>
                <a:spcPct val="0"/>
              </a:spcAft>
              <a:defRPr sz="2400">
                <a:solidFill>
                  <a:schemeClr val="tx1"/>
                </a:solidFill>
                <a:latin typeface="Arial" charset="0"/>
                <a:ea typeface="ＭＳ Ｐゴシック" charset="0"/>
              </a:defRPr>
            </a:lvl7pPr>
            <a:lvl8pPr marL="3391610" indent="-226107" eaLnBrk="0" fontAlgn="base" hangingPunct="0">
              <a:spcBef>
                <a:spcPct val="0"/>
              </a:spcBef>
              <a:spcAft>
                <a:spcPct val="0"/>
              </a:spcAft>
              <a:defRPr sz="2400">
                <a:solidFill>
                  <a:schemeClr val="tx1"/>
                </a:solidFill>
                <a:latin typeface="Arial" charset="0"/>
                <a:ea typeface="ＭＳ Ｐゴシック" charset="0"/>
              </a:defRPr>
            </a:lvl8pPr>
            <a:lvl9pPr marL="3843825" indent="-22610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F33428-76D3-6343-B28B-4B6BB78B95DD}" type="slidenum">
              <a:rPr lang="en-US" sz="1200">
                <a:solidFill>
                  <a:prstClr val="black"/>
                </a:solidFill>
                <a:latin typeface="Calibri" charset="0"/>
              </a:rPr>
              <a:pPr eaLnBrk="1" hangingPunct="1"/>
              <a:t>34</a:t>
            </a:fld>
            <a:endParaRPr lang="en-US" sz="1200" dirty="0">
              <a:solidFill>
                <a:prstClr val="black"/>
              </a:solidFill>
              <a:latin typeface="Calibri" charset="0"/>
            </a:endParaRPr>
          </a:p>
        </p:txBody>
      </p:sp>
    </p:spTree>
    <p:extLst>
      <p:ext uri="{BB962C8B-B14F-4D97-AF65-F5344CB8AC3E}">
        <p14:creationId xmlns:p14="http://schemas.microsoft.com/office/powerpoint/2010/main" val="1375310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D4BCF39-8526-438D-9BCF-79B61A8CB8A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10351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51362-319D-4C55-8396-B71B0443E190}" type="slidenum">
              <a:rPr lang="en-US" smtClean="0"/>
              <a:pPr/>
              <a:t>36</a:t>
            </a:fld>
            <a:endParaRPr lang="en-US" dirty="0"/>
          </a:p>
        </p:txBody>
      </p:sp>
    </p:spTree>
    <p:extLst>
      <p:ext uri="{BB962C8B-B14F-4D97-AF65-F5344CB8AC3E}">
        <p14:creationId xmlns:p14="http://schemas.microsoft.com/office/powerpoint/2010/main" val="2562981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BCF39-8526-438D-9BCF-79B61A8CB8A6}" type="slidenum">
              <a:rPr lang="en-US" smtClean="0"/>
              <a:t>37</a:t>
            </a:fld>
            <a:endParaRPr lang="en-US" dirty="0"/>
          </a:p>
        </p:txBody>
      </p:sp>
    </p:spTree>
    <p:extLst>
      <p:ext uri="{BB962C8B-B14F-4D97-AF65-F5344CB8AC3E}">
        <p14:creationId xmlns:p14="http://schemas.microsoft.com/office/powerpoint/2010/main" val="509960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investments are part of a larger universe of social investing.</a:t>
            </a:r>
          </a:p>
          <a:p>
            <a:endParaRPr lang="en-US" dirty="0"/>
          </a:p>
          <a:p>
            <a:r>
              <a:rPr lang="en-US" dirty="0"/>
              <a:t>All of these approaches are aim to harness or leverage the power of capital markets and actors within those markets to drive positive social and/or environmental goals.</a:t>
            </a:r>
          </a:p>
          <a:p>
            <a:endParaRPr lang="en-US" dirty="0"/>
          </a:p>
          <a:p>
            <a:r>
              <a:rPr lang="en-US" dirty="0"/>
              <a:t>Some techniques will lend themselves better to the accomplishment of an individual investor's goals than others.</a:t>
            </a:r>
          </a:p>
          <a:p>
            <a:endParaRPr lang="en-US" dirty="0"/>
          </a:p>
          <a:p>
            <a:r>
              <a:rPr lang="en-US" dirty="0"/>
              <a:t>There are many terms for the practice know broadly as social investing, yet quite standard approaches.  Term include:</a:t>
            </a:r>
          </a:p>
          <a:p>
            <a:pPr marL="228600" indent="-225425" defTabSz="342900">
              <a:spcBef>
                <a:spcPts val="600"/>
              </a:spcBef>
              <a:spcAft>
                <a:spcPts val="300"/>
              </a:spcAft>
              <a:buFont typeface="Wingdings" charset="2"/>
              <a:buChar char="§"/>
            </a:pPr>
            <a:r>
              <a:rPr lang="en-US" sz="1200" dirty="0">
                <a:solidFill>
                  <a:srgbClr val="595959"/>
                </a:solidFill>
                <a:cs typeface="Times New Roman" panose="02020603050405020304" pitchFamily="18" charset="0"/>
              </a:rPr>
              <a:t>ESG: Environmental, Social, Governance (factors in investment decisions)</a:t>
            </a:r>
          </a:p>
          <a:p>
            <a:pPr marL="228600" indent="-225425" defTabSz="342900">
              <a:spcBef>
                <a:spcPts val="600"/>
              </a:spcBef>
              <a:spcAft>
                <a:spcPts val="300"/>
              </a:spcAft>
              <a:buFont typeface="Wingdings" charset="2"/>
              <a:buChar char="§"/>
            </a:pPr>
            <a:r>
              <a:rPr lang="en-US" sz="1200" dirty="0">
                <a:solidFill>
                  <a:srgbClr val="595959"/>
                </a:solidFill>
                <a:cs typeface="Times New Roman" panose="02020603050405020304" pitchFamily="18" charset="0"/>
              </a:rPr>
              <a:t>Impact Investing</a:t>
            </a:r>
          </a:p>
          <a:p>
            <a:pPr marL="228600" indent="-225425" defTabSz="342900">
              <a:spcBef>
                <a:spcPts val="600"/>
              </a:spcBef>
              <a:spcAft>
                <a:spcPts val="300"/>
              </a:spcAft>
              <a:buFont typeface="Wingdings" charset="2"/>
              <a:buChar char="§"/>
            </a:pPr>
            <a:r>
              <a:rPr lang="en-US" sz="1200" dirty="0">
                <a:solidFill>
                  <a:srgbClr val="595959"/>
                </a:solidFill>
                <a:cs typeface="Times New Roman" panose="02020603050405020304" pitchFamily="18" charset="0"/>
              </a:rPr>
              <a:t>Local Investing, Community Investing</a:t>
            </a:r>
          </a:p>
          <a:p>
            <a:pPr marL="228600" indent="-225425" defTabSz="342900">
              <a:spcBef>
                <a:spcPts val="600"/>
              </a:spcBef>
              <a:spcAft>
                <a:spcPts val="300"/>
              </a:spcAft>
              <a:buFont typeface="Wingdings" charset="2"/>
              <a:buChar char="§"/>
            </a:pPr>
            <a:r>
              <a:rPr lang="en-US" sz="1200" dirty="0">
                <a:solidFill>
                  <a:srgbClr val="595959"/>
                </a:solidFill>
                <a:cs typeface="Times New Roman" panose="02020603050405020304" pitchFamily="18" charset="0"/>
              </a:rPr>
              <a:t>Mission Investing, Mission-Related Investing</a:t>
            </a:r>
          </a:p>
          <a:p>
            <a:pPr marL="228600" indent="-225425" defTabSz="342900">
              <a:spcBef>
                <a:spcPts val="600"/>
              </a:spcBef>
              <a:spcAft>
                <a:spcPts val="300"/>
              </a:spcAft>
              <a:buFont typeface="Wingdings" charset="2"/>
              <a:buChar char="§"/>
            </a:pPr>
            <a:r>
              <a:rPr lang="en-US" sz="1200" dirty="0">
                <a:solidFill>
                  <a:srgbClr val="595959"/>
                </a:solidFill>
                <a:cs typeface="Times New Roman" panose="02020603050405020304" pitchFamily="18" charset="0"/>
              </a:rPr>
              <a:t>Program-Related Investing</a:t>
            </a:r>
          </a:p>
          <a:p>
            <a:pPr marL="228600" indent="-225425" defTabSz="342900">
              <a:spcBef>
                <a:spcPts val="600"/>
              </a:spcBef>
              <a:spcAft>
                <a:spcPts val="300"/>
              </a:spcAft>
              <a:buFont typeface="Wingdings" charset="2"/>
              <a:buChar char="§"/>
            </a:pPr>
            <a:r>
              <a:rPr lang="en-US" sz="1200" dirty="0">
                <a:solidFill>
                  <a:srgbClr val="595959"/>
                </a:solidFill>
                <a:cs typeface="Times New Roman" panose="02020603050405020304" pitchFamily="18" charset="0"/>
              </a:rPr>
              <a:t>Responsible Investing</a:t>
            </a:r>
          </a:p>
          <a:p>
            <a:pPr marL="228600" indent="-225425" defTabSz="342900">
              <a:spcBef>
                <a:spcPts val="600"/>
              </a:spcBef>
              <a:spcAft>
                <a:spcPts val="300"/>
              </a:spcAft>
              <a:buFont typeface="Wingdings" charset="2"/>
              <a:buChar char="§"/>
            </a:pPr>
            <a:r>
              <a:rPr lang="en-US" sz="1200" dirty="0">
                <a:solidFill>
                  <a:srgbClr val="595959"/>
                </a:solidFill>
                <a:cs typeface="Times New Roman" panose="02020603050405020304" pitchFamily="18" charset="0"/>
              </a:rPr>
              <a:t>Social Investing, Social Impact Investing</a:t>
            </a:r>
          </a:p>
          <a:p>
            <a:pPr marL="228600" indent="-225425" defTabSz="342900">
              <a:spcBef>
                <a:spcPts val="600"/>
              </a:spcBef>
              <a:spcAft>
                <a:spcPts val="300"/>
              </a:spcAft>
              <a:buFont typeface="Wingdings" charset="2"/>
              <a:buChar char="§"/>
            </a:pPr>
            <a:r>
              <a:rPr lang="en-US" sz="1200" dirty="0">
                <a:solidFill>
                  <a:srgbClr val="595959"/>
                </a:solidFill>
                <a:cs typeface="Times New Roman" panose="02020603050405020304" pitchFamily="18" charset="0"/>
              </a:rPr>
              <a:t>SRI: Socially Responsible Investing</a:t>
            </a:r>
          </a:p>
          <a:p>
            <a:pPr marL="228600" indent="-225425" defTabSz="342900">
              <a:spcBef>
                <a:spcPts val="600"/>
              </a:spcBef>
              <a:spcAft>
                <a:spcPts val="300"/>
              </a:spcAft>
              <a:buFont typeface="Wingdings" charset="2"/>
              <a:buChar char="§"/>
            </a:pPr>
            <a:r>
              <a:rPr lang="en-US" sz="1200" dirty="0">
                <a:solidFill>
                  <a:srgbClr val="595959"/>
                </a:solidFill>
                <a:cs typeface="Times New Roman" panose="02020603050405020304" pitchFamily="18" charset="0"/>
              </a:rPr>
              <a:t>SRI: Sustainable and Responsible Investing</a:t>
            </a:r>
          </a:p>
          <a:p>
            <a:pPr marL="228600" indent="-225425" defTabSz="342900">
              <a:spcBef>
                <a:spcPts val="600"/>
              </a:spcBef>
              <a:spcAft>
                <a:spcPts val="300"/>
              </a:spcAft>
              <a:buFont typeface="Wingdings" charset="2"/>
              <a:buChar char="§"/>
            </a:pPr>
            <a:r>
              <a:rPr lang="en-US" sz="1200" dirty="0">
                <a:solidFill>
                  <a:srgbClr val="595959"/>
                </a:solidFill>
                <a:cs typeface="Times New Roman" panose="02020603050405020304" pitchFamily="18" charset="0"/>
              </a:rPr>
              <a:t>SRI: Sustainable, Responsible and Impact Investing (current definition, US SIF)</a:t>
            </a:r>
          </a:p>
          <a:p>
            <a:pPr marL="228600" indent="-225425" defTabSz="342900">
              <a:spcBef>
                <a:spcPts val="600"/>
              </a:spcBef>
              <a:spcAft>
                <a:spcPts val="300"/>
              </a:spcAft>
              <a:buFont typeface="Wingdings" charset="2"/>
              <a:buChar char="§"/>
            </a:pPr>
            <a:r>
              <a:rPr lang="en-US" sz="1200" dirty="0">
                <a:solidFill>
                  <a:srgbClr val="595959"/>
                </a:solidFill>
                <a:cs typeface="Times New Roman" panose="02020603050405020304" pitchFamily="18" charset="0"/>
              </a:rPr>
              <a:t>Sustainable Investing</a:t>
            </a:r>
          </a:p>
          <a:p>
            <a:pPr marL="228600" indent="-225425" defTabSz="342900">
              <a:spcBef>
                <a:spcPts val="600"/>
              </a:spcBef>
              <a:spcAft>
                <a:spcPts val="300"/>
              </a:spcAft>
              <a:buFont typeface="Wingdings" charset="2"/>
              <a:buChar char="§"/>
            </a:pPr>
            <a:r>
              <a:rPr lang="en-US" sz="1200" dirty="0">
                <a:solidFill>
                  <a:srgbClr val="595959"/>
                </a:solidFill>
                <a:cs typeface="Times New Roman" panose="02020603050405020304" pitchFamily="18" charset="0"/>
              </a:rPr>
              <a:t>Values Investing</a:t>
            </a:r>
          </a:p>
          <a:p>
            <a:pPr marL="3175" indent="0" defTabSz="342900">
              <a:spcBef>
                <a:spcPts val="600"/>
              </a:spcBef>
              <a:spcAft>
                <a:spcPts val="300"/>
              </a:spcAft>
              <a:buFont typeface="Wingdings" charset="2"/>
              <a:buNone/>
            </a:pPr>
            <a:endParaRPr lang="en-US" sz="1200" dirty="0">
              <a:solidFill>
                <a:srgbClr val="595959"/>
              </a:solidFill>
              <a:cs typeface="Times New Roman" panose="02020603050405020304" pitchFamily="18" charset="0"/>
            </a:endParaRPr>
          </a:p>
          <a:p>
            <a:pPr marL="3175" indent="0" defTabSz="342900">
              <a:spcBef>
                <a:spcPts val="600"/>
              </a:spcBef>
              <a:spcAft>
                <a:spcPts val="300"/>
              </a:spcAft>
              <a:buFont typeface="Wingdings" charset="2"/>
              <a:buNone/>
            </a:pPr>
            <a:r>
              <a:rPr lang="en-US" sz="1200" dirty="0">
                <a:solidFill>
                  <a:srgbClr val="595959"/>
                </a:solidFill>
                <a:cs typeface="Times New Roman" panose="02020603050405020304" pitchFamily="18" charset="0"/>
              </a:rPr>
              <a:t>Standard</a:t>
            </a:r>
            <a:r>
              <a:rPr lang="en-US" sz="1200" baseline="0" dirty="0">
                <a:solidFill>
                  <a:srgbClr val="595959"/>
                </a:solidFill>
                <a:cs typeface="Times New Roman" panose="02020603050405020304" pitchFamily="18" charset="0"/>
              </a:rPr>
              <a:t> Approaches include:</a:t>
            </a:r>
          </a:p>
          <a:p>
            <a:pPr marL="225425" lvl="1" indent="-225425">
              <a:spcAft>
                <a:spcPts val="600"/>
              </a:spcAft>
              <a:buFont typeface="Wingdings" charset="2"/>
              <a:buChar char="§"/>
            </a:pPr>
            <a:r>
              <a:rPr lang="en-US" sz="1400" dirty="0">
                <a:solidFill>
                  <a:srgbClr val="595959"/>
                </a:solidFill>
                <a:cs typeface="Times New Roman" panose="02020603050405020304" pitchFamily="18" charset="0"/>
              </a:rPr>
              <a:t>Negative/Exclusionary: Exclusion from a portfolio of certain sectors or companies based on specific ESG criteria </a:t>
            </a:r>
          </a:p>
          <a:p>
            <a:pPr marL="225425" lvl="1" indent="-225425">
              <a:spcAft>
                <a:spcPts val="600"/>
              </a:spcAft>
              <a:buFont typeface="Wingdings" charset="2"/>
              <a:buChar char="§"/>
            </a:pPr>
            <a:r>
              <a:rPr lang="en-US" sz="1400" dirty="0">
                <a:solidFill>
                  <a:srgbClr val="595959"/>
                </a:solidFill>
                <a:cs typeface="Times New Roman" panose="02020603050405020304" pitchFamily="18" charset="0"/>
              </a:rPr>
              <a:t>Positive/Best-in-class/Inclusionary: Investment in sectors, companies or projects for positive ESG performance relative to industry peers </a:t>
            </a:r>
          </a:p>
          <a:p>
            <a:pPr marL="225425" lvl="1" indent="-225425">
              <a:spcAft>
                <a:spcPts val="600"/>
              </a:spcAft>
              <a:buFont typeface="Wingdings" charset="2"/>
              <a:buChar char="§"/>
            </a:pPr>
            <a:r>
              <a:rPr lang="en-US" sz="1400" dirty="0">
                <a:solidFill>
                  <a:srgbClr val="595959"/>
                </a:solidFill>
                <a:cs typeface="Times New Roman" panose="02020603050405020304" pitchFamily="18" charset="0"/>
              </a:rPr>
              <a:t>ESG Integration: Systematic and explicit inclusion of ESG risks and opportunities into traditional financial analysis </a:t>
            </a:r>
          </a:p>
          <a:p>
            <a:pPr marL="225425" lvl="1" indent="-225425">
              <a:spcAft>
                <a:spcPts val="600"/>
              </a:spcAft>
              <a:buFont typeface="Wingdings" charset="2"/>
              <a:buChar char="§"/>
            </a:pPr>
            <a:r>
              <a:rPr lang="en-US" sz="1400" dirty="0">
                <a:solidFill>
                  <a:srgbClr val="595959"/>
                </a:solidFill>
                <a:cs typeface="Times New Roman" panose="02020603050405020304" pitchFamily="18" charset="0"/>
              </a:rPr>
              <a:t>Sustainability themed investing: Selection of assets specifically related to sustainability in single- or multi-themed funds or portfolios</a:t>
            </a:r>
          </a:p>
          <a:p>
            <a:pPr marL="225425" lvl="1" indent="-225425">
              <a:spcAft>
                <a:spcPts val="600"/>
              </a:spcAft>
              <a:buFont typeface="Wingdings" charset="2"/>
              <a:buChar char="§"/>
            </a:pPr>
            <a:r>
              <a:rPr lang="en-US" sz="1400" dirty="0">
                <a:solidFill>
                  <a:srgbClr val="595959"/>
                </a:solidFill>
                <a:cs typeface="Times New Roman" panose="02020603050405020304" pitchFamily="18" charset="0"/>
              </a:rPr>
              <a:t>Proactive/Impact Investing: Investment aimed at solving social or environmental problems and/or unlocking opportunity</a:t>
            </a:r>
          </a:p>
          <a:p>
            <a:pPr marL="225425" lvl="1" indent="-225425">
              <a:spcAft>
                <a:spcPts val="600"/>
              </a:spcAft>
              <a:buFont typeface="Wingdings" charset="2"/>
              <a:buChar char="§"/>
            </a:pPr>
            <a:r>
              <a:rPr lang="en-US" sz="1400" dirty="0">
                <a:solidFill>
                  <a:srgbClr val="595959"/>
                </a:solidFill>
                <a:cs typeface="Times New Roman" panose="02020603050405020304" pitchFamily="18" charset="0"/>
              </a:rPr>
              <a:t>Shareholder Activism: Voting proxies and engaging management to influence corporate products and processes</a:t>
            </a:r>
          </a:p>
          <a:p>
            <a:pPr marL="3175" indent="0" defTabSz="342900">
              <a:spcBef>
                <a:spcPts val="600"/>
              </a:spcBef>
              <a:spcAft>
                <a:spcPts val="300"/>
              </a:spcAft>
              <a:buFont typeface="Wingdings" charset="2"/>
              <a:buNone/>
            </a:pPr>
            <a:endParaRPr lang="en-US" sz="1200" dirty="0">
              <a:solidFill>
                <a:srgbClr val="595959"/>
              </a:solidFill>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52B336E-A962-4F5C-BD75-3F1A9D214803}" type="slidenum">
              <a:rPr lang="en-US" smtClean="0"/>
              <a:t>4</a:t>
            </a:fld>
            <a:endParaRPr lang="en-US" dirty="0"/>
          </a:p>
        </p:txBody>
      </p:sp>
    </p:spTree>
    <p:extLst>
      <p:ext uri="{BB962C8B-B14F-4D97-AF65-F5344CB8AC3E}">
        <p14:creationId xmlns:p14="http://schemas.microsoft.com/office/powerpoint/2010/main" val="283699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Times New Roman"/>
              </a:rPr>
              <a:t>Negative/exclusionary: the exclusion from a fund or plan of certain sectors or companies basedon specific ESG criteria </a:t>
            </a:r>
          </a:p>
          <a:p>
            <a:endParaRPr lang="en-US" sz="1200" kern="1200" dirty="0">
              <a:solidFill>
                <a:schemeClr val="tx1"/>
              </a:solidFill>
              <a:effectLst/>
              <a:ea typeface="+mn-ea"/>
              <a:cs typeface="Times New Roman"/>
            </a:endParaRPr>
          </a:p>
          <a:p>
            <a:r>
              <a:rPr lang="en-US" sz="1200" kern="1200" dirty="0">
                <a:solidFill>
                  <a:schemeClr val="tx1"/>
                </a:solidFill>
                <a:effectLst/>
                <a:ea typeface="+mn-ea"/>
                <a:cs typeface="Times New Roman"/>
              </a:rPr>
              <a:t>Positive/Best-in-class/inclusionary: Investment in sectors, companies or projects selected for positive ESG performance relative to industry peers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Times New Roman"/>
              </a:rPr>
              <a:t>ESG integration: the systematic and explicit inclusion by investment managers of ESG risks</a:t>
            </a:r>
            <a:r>
              <a:rPr lang="en-US" sz="1200" kern="1200" baseline="0" dirty="0">
                <a:solidFill>
                  <a:schemeClr val="tx1"/>
                </a:solidFill>
                <a:effectLst/>
                <a:ea typeface="+mn-ea"/>
                <a:cs typeface="Times New Roman"/>
              </a:rPr>
              <a:t> </a:t>
            </a:r>
            <a:r>
              <a:rPr lang="en-US" sz="1200" kern="1200" dirty="0">
                <a:solidFill>
                  <a:schemeClr val="tx1"/>
                </a:solidFill>
                <a:effectLst/>
                <a:ea typeface="+mn-ea"/>
                <a:cs typeface="Times New Roman"/>
              </a:rPr>
              <a:t>and opportunities into traditional financial analysis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Times New Roman"/>
              </a:rPr>
              <a:t>Sustainability themed investing: the selection of assets specifically related to sustainability in single- or multi-themed funds </a:t>
            </a:r>
          </a:p>
          <a:p>
            <a:endParaRPr lang="en-US" sz="1200" kern="1200" dirty="0">
              <a:solidFill>
                <a:schemeClr val="tx1"/>
              </a:solidFill>
              <a:effectLst/>
              <a:ea typeface="+mn-ea"/>
              <a:cs typeface="Times New Roman"/>
            </a:endParaRPr>
          </a:p>
          <a:p>
            <a:r>
              <a:rPr lang="en-US" sz="1200" kern="1200" dirty="0">
                <a:solidFill>
                  <a:schemeClr val="tx1"/>
                </a:solidFill>
                <a:effectLst/>
                <a:ea typeface="+mn-ea"/>
                <a:cs typeface="Times New Roman"/>
              </a:rPr>
              <a:t>Proactive/Impact investing: targeted investments aimed at solving social or environmental problems and/or</a:t>
            </a:r>
            <a:r>
              <a:rPr lang="en-US" sz="1200" kern="1200" baseline="0" dirty="0">
                <a:solidFill>
                  <a:schemeClr val="tx1"/>
                </a:solidFill>
                <a:effectLst/>
                <a:ea typeface="+mn-ea"/>
                <a:cs typeface="Times New Roman"/>
              </a:rPr>
              <a:t> unlocking opportunity</a:t>
            </a:r>
          </a:p>
          <a:p>
            <a:endParaRPr lang="en-US" sz="1200" kern="1200" baseline="0" dirty="0">
              <a:solidFill>
                <a:schemeClr val="tx1"/>
              </a:solidFill>
              <a:effectLst/>
              <a:ea typeface="+mn-ea"/>
              <a:cs typeface="Times New Roman"/>
            </a:endParaRPr>
          </a:p>
          <a:p>
            <a:endParaRPr lang="en-US" sz="1200" kern="1200" baseline="0" dirty="0">
              <a:solidFill>
                <a:schemeClr val="tx1"/>
              </a:solidFill>
              <a:effectLst/>
              <a:ea typeface="+mn-ea"/>
              <a:cs typeface="Times New Roman"/>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52B336E-A962-4F5C-BD75-3F1A9D21480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95166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has been tremendous growth in social investing—SRI, ESG and impact investing.</a:t>
            </a:r>
          </a:p>
          <a:p>
            <a:endParaRPr lang="en-US" baseline="0" dirty="0"/>
          </a:p>
          <a:p>
            <a:r>
              <a:rPr lang="en-US" baseline="0" dirty="0"/>
              <a:t>Morgan Stanley:</a:t>
            </a:r>
          </a:p>
          <a:p>
            <a:r>
              <a:rPr lang="en-US" baseline="0" dirty="0"/>
              <a:t>https://www.morganstanley.com/ideas/business-case-for-sustainable-investing</a:t>
            </a:r>
          </a:p>
          <a:p>
            <a:endParaRPr lang="en-US" baseline="0"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Mercer, 2014, THE EVOLUTION OF RESPONSIBLE INVESTMENT: “For most of our clients, responsible investment isn’t about changing the world; it’s about understanding how the world is changing and how companies will be affected. It’s about understanding where future growth will come from and having access to it. It’s about a company’s, an investment manager’s, or an investment committee’s role as a steward of capital to make sure all is being done to create efficient companies and capital markets — both prerequisites to delivering long-term retirement security to beneficiaries.”</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GIIN Survey, 2017</a:t>
            </a:r>
          </a:p>
          <a:p>
            <a:r>
              <a:rPr lang="en-US" sz="1200" b="0" i="0" u="none" strike="noStrike" kern="1200" baseline="0" dirty="0">
                <a:solidFill>
                  <a:schemeClr val="tx1"/>
                </a:solidFill>
                <a:latin typeface="+mn-lt"/>
                <a:ea typeface="+mn-ea"/>
                <a:cs typeface="+mn-cs"/>
              </a:rPr>
              <a:t>In aggregate, 205 respondents invested USD 22.1 billion into nearly 8,000 impact investments in 2016 and </a:t>
            </a:r>
            <a:r>
              <a:rPr lang="en-US" sz="1200" b="1" i="0" u="none" strike="noStrike" kern="1200" baseline="0" dirty="0">
                <a:solidFill>
                  <a:schemeClr val="tx1"/>
                </a:solidFill>
                <a:latin typeface="+mn-lt"/>
                <a:ea typeface="+mn-ea"/>
                <a:cs typeface="+mn-cs"/>
              </a:rPr>
              <a:t>plan to increase capital invested by 17% </a:t>
            </a:r>
            <a:r>
              <a:rPr lang="en-US" sz="1200" b="0" i="0" u="none" strike="noStrike" kern="1200" baseline="0" dirty="0">
                <a:solidFill>
                  <a:schemeClr val="tx1"/>
                </a:solidFill>
                <a:latin typeface="+mn-lt"/>
                <a:ea typeface="+mn-ea"/>
                <a:cs typeface="+mn-cs"/>
              </a:rPr>
              <a:t>to USD 25.9 billion in 2017.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total, 208 respondents currently manage </a:t>
            </a:r>
            <a:r>
              <a:rPr lang="en-US" sz="1200" b="1" i="0" u="none" strike="noStrike" kern="1200" baseline="0" dirty="0">
                <a:solidFill>
                  <a:schemeClr val="tx1"/>
                </a:solidFill>
                <a:latin typeface="+mn-lt"/>
                <a:ea typeface="+mn-ea"/>
                <a:cs typeface="+mn-cs"/>
              </a:rPr>
              <a:t>USD 114 billion in impact investing assets. </a:t>
            </a:r>
            <a:r>
              <a:rPr lang="en-US" sz="1200" b="0" i="0" u="none" strike="noStrike" kern="1200" baseline="0" dirty="0">
                <a:solidFill>
                  <a:schemeClr val="tx1"/>
                </a:solidFill>
                <a:latin typeface="+mn-lt"/>
                <a:ea typeface="+mn-ea"/>
                <a:cs typeface="+mn-cs"/>
              </a:rPr>
              <a:t>(One declined to provide this information.)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Nearly universally, respondents measure their social and/or environmental performance</a:t>
            </a:r>
            <a:r>
              <a:rPr lang="en-US" sz="1200" b="0" i="0" u="none" strike="noStrike" kern="1200" baseline="0" dirty="0">
                <a:solidFill>
                  <a:schemeClr val="tx1"/>
                </a:solidFill>
                <a:latin typeface="+mn-lt"/>
                <a:ea typeface="+mn-ea"/>
                <a:cs typeface="+mn-cs"/>
              </a:rPr>
              <a:t>, using a mix of proprietary metrics, qualitative information, and IRIS-aligned metrics.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overwhelming majority of respondents reported that their </a:t>
            </a:r>
            <a:r>
              <a:rPr lang="en-US" sz="1200" b="1" i="0" u="none" strike="noStrike" kern="1200" baseline="0" dirty="0">
                <a:solidFill>
                  <a:schemeClr val="tx1"/>
                </a:solidFill>
                <a:latin typeface="+mn-lt"/>
                <a:ea typeface="+mn-ea"/>
                <a:cs typeface="+mn-cs"/>
              </a:rPr>
              <a:t>investments have either met or exceeded their expectations </a:t>
            </a:r>
            <a:r>
              <a:rPr lang="en-US" sz="1200" b="0" i="0" u="none" strike="noStrike" kern="1200" baseline="0" dirty="0">
                <a:solidFill>
                  <a:schemeClr val="tx1"/>
                </a:solidFill>
                <a:latin typeface="+mn-lt"/>
                <a:ea typeface="+mn-ea"/>
                <a:cs typeface="+mn-cs"/>
              </a:rPr>
              <a:t>for both impact (98%) and financial performance (91%).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While two out of three respondents principally target risk-adjusted, market rates of return, there is widespread </a:t>
            </a:r>
            <a:r>
              <a:rPr lang="en-US" sz="1200" b="1" i="0" u="none" strike="noStrike" kern="1200" baseline="0" dirty="0">
                <a:solidFill>
                  <a:schemeClr val="tx1"/>
                </a:solidFill>
                <a:latin typeface="+mn-lt"/>
                <a:ea typeface="+mn-ea"/>
                <a:cs typeface="+mn-cs"/>
              </a:rPr>
              <a:t>acknowledgement of the important role played by below-market-rate-seeking capital </a:t>
            </a:r>
            <a:r>
              <a:rPr lang="en-US" sz="1200" b="0" i="0" u="none" strike="noStrike" kern="1200" baseline="0" dirty="0">
                <a:solidFill>
                  <a:schemeClr val="tx1"/>
                </a:solidFill>
                <a:latin typeface="+mn-lt"/>
                <a:ea typeface="+mn-ea"/>
                <a:cs typeface="+mn-cs"/>
              </a:rPr>
              <a:t>in the market.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majority of respondents believe the </a:t>
            </a:r>
            <a:r>
              <a:rPr lang="en-US" sz="1200" b="1" i="0" u="none" strike="noStrike" kern="1200" baseline="0" dirty="0">
                <a:solidFill>
                  <a:schemeClr val="tx1"/>
                </a:solidFill>
                <a:latin typeface="+mn-lt"/>
                <a:ea typeface="+mn-ea"/>
                <a:cs typeface="+mn-cs"/>
              </a:rPr>
              <a:t>entry of large-scale financial firms </a:t>
            </a:r>
            <a:r>
              <a:rPr lang="en-US" sz="1200" b="0" i="0" u="none" strike="noStrike" kern="1200" baseline="0" dirty="0">
                <a:solidFill>
                  <a:schemeClr val="tx1"/>
                </a:solidFill>
                <a:latin typeface="+mn-lt"/>
                <a:ea typeface="+mn-ea"/>
                <a:cs typeface="+mn-cs"/>
              </a:rPr>
              <a:t>into impact investing will professionalize the market and bring in much-needed capital, but most also believe there is a risk of mission drift or impact dilution associated with this trend. </a:t>
            </a:r>
          </a:p>
          <a:p>
            <a:endParaRPr lang="en-US" dirty="0"/>
          </a:p>
        </p:txBody>
      </p:sp>
      <p:sp>
        <p:nvSpPr>
          <p:cNvPr id="4" name="Slide Number Placeholder 3"/>
          <p:cNvSpPr>
            <a:spLocks noGrp="1"/>
          </p:cNvSpPr>
          <p:nvPr>
            <p:ph type="sldNum" sz="quarter" idx="10"/>
          </p:nvPr>
        </p:nvSpPr>
        <p:spPr/>
        <p:txBody>
          <a:bodyPr/>
          <a:lstStyle/>
          <a:p>
            <a:fld id="{152B336E-A962-4F5C-BD75-3F1A9D214803}" type="slidenum">
              <a:rPr lang="en-US" smtClean="0"/>
              <a:t>6</a:t>
            </a:fld>
            <a:endParaRPr lang="en-US" dirty="0"/>
          </a:p>
        </p:txBody>
      </p:sp>
    </p:spTree>
    <p:extLst>
      <p:ext uri="{BB962C8B-B14F-4D97-AF65-F5344CB8AC3E}">
        <p14:creationId xmlns:p14="http://schemas.microsoft.com/office/powerpoint/2010/main" val="91567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Times New Roman"/>
              </a:rPr>
              <a:t>The assets engaged in sustainable, responsible and impact investing practices at the start of 2014 represent nearly 18 percent of the $36.8 trillion in total assets under management tracked by Cerulli Associates. From 1995, when the US SIF Foundation first measured the size of the US sustainable and responsible investing market, to 2014, the SRI universe has increased tenfold, or 929 percent, a compound annual growth rate of 13.1 percent. </a:t>
            </a:r>
          </a:p>
          <a:p>
            <a:endParaRPr lang="en-US" dirty="0">
              <a:cs typeface="Times New Roman"/>
            </a:endParaRPr>
          </a:p>
          <a:p>
            <a:r>
              <a:rPr lang="en-US" dirty="0">
                <a:cs typeface="Times New Roman"/>
              </a:rPr>
              <a:t>ESG INCORPORATION STRATEGIES AND TERMS </a:t>
            </a:r>
          </a:p>
          <a:p>
            <a:r>
              <a:rPr lang="en-US" dirty="0">
                <a:cs typeface="Times New Roman"/>
              </a:rPr>
              <a:t> </a:t>
            </a:r>
          </a:p>
          <a:p>
            <a:r>
              <a:rPr lang="en-US" dirty="0">
                <a:cs typeface="Times New Roman"/>
              </a:rPr>
              <a:t>NEGATIVE/EXCLUSIONARY: the exclusion from a fund or plan of certain sectors or companies basedon specific ESG criteria </a:t>
            </a:r>
          </a:p>
          <a:p>
            <a:r>
              <a:rPr lang="en-US" dirty="0">
                <a:cs typeface="Times New Roman"/>
              </a:rPr>
              <a:t> </a:t>
            </a:r>
          </a:p>
          <a:p>
            <a:r>
              <a:rPr lang="en-US" dirty="0">
                <a:cs typeface="Times New Roman"/>
              </a:rPr>
              <a:t>ESG INTEGRATION: the systematic and explicit inclusion by investment managers of ESG risks</a:t>
            </a:r>
          </a:p>
          <a:p>
            <a:r>
              <a:rPr lang="en-US" dirty="0">
                <a:cs typeface="Times New Roman"/>
              </a:rPr>
              <a:t>and opportunities into traditional financial analysis </a:t>
            </a:r>
          </a:p>
          <a:p>
            <a:r>
              <a:rPr lang="en-US" dirty="0">
                <a:cs typeface="Times New Roman"/>
              </a:rPr>
              <a:t> </a:t>
            </a:r>
          </a:p>
          <a:p>
            <a:r>
              <a:rPr lang="en-US" dirty="0">
                <a:cs typeface="Times New Roman"/>
              </a:rPr>
              <a:t>POSITIVE/BEST-IN-CLASS:* investment in sectors, companies or projects selected for </a:t>
            </a:r>
          </a:p>
          <a:p>
            <a:r>
              <a:rPr lang="en-US" dirty="0">
                <a:cs typeface="Times New Roman"/>
              </a:rPr>
              <a:t>positive ESG performance relative to industry peers [*Also called Inclusionary]</a:t>
            </a:r>
          </a:p>
          <a:p>
            <a:r>
              <a:rPr lang="en-US" dirty="0">
                <a:cs typeface="Times New Roman"/>
              </a:rPr>
              <a:t> </a:t>
            </a:r>
          </a:p>
          <a:p>
            <a:r>
              <a:rPr lang="en-US" dirty="0">
                <a:cs typeface="Times New Roman"/>
              </a:rPr>
              <a:t>IMPACT INVESTING: targeted investments, typically made in private markets, aimed absolving social or environmental problems </a:t>
            </a:r>
          </a:p>
          <a:p>
            <a:r>
              <a:rPr lang="en-US" dirty="0">
                <a:cs typeface="Times New Roman"/>
              </a:rPr>
              <a:t> </a:t>
            </a:r>
          </a:p>
          <a:p>
            <a:r>
              <a:rPr lang="en-US" dirty="0">
                <a:cs typeface="Times New Roman"/>
              </a:rPr>
              <a:t>SUSTAINABILITY THEMED INVESTING: the selection of assets specifically related to </a:t>
            </a:r>
          </a:p>
          <a:p>
            <a:r>
              <a:rPr lang="en-US" dirty="0">
                <a:cs typeface="Times New Roman"/>
              </a:rPr>
              <a:t>sustainability in single- or multi-themed funds </a:t>
            </a:r>
          </a:p>
          <a:p>
            <a:endParaRPr lang="en-US" dirty="0">
              <a:cs typeface="Times New Roman"/>
            </a:endParaRPr>
          </a:p>
          <a:p>
            <a:r>
              <a:rPr lang="en-US" dirty="0">
                <a:cs typeface="Times New Roman"/>
              </a:rPr>
              <a:t>Source: US SIF Foundation</a:t>
            </a:r>
          </a:p>
          <a:p>
            <a:endParaRPr lang="en-US" dirty="0">
              <a:cs typeface="Times New Roman"/>
            </a:endParaRPr>
          </a:p>
          <a:p>
            <a:r>
              <a:rPr lang="en-US" dirty="0">
                <a:cs typeface="Times New Roman"/>
              </a:rPr>
              <a:t>Per Aperio:</a:t>
            </a:r>
          </a:p>
          <a:p>
            <a:r>
              <a:rPr lang="en-US" dirty="0">
                <a:cs typeface="Times New Roman"/>
              </a:rPr>
              <a:t>Exclusionary</a:t>
            </a:r>
          </a:p>
          <a:p>
            <a:pPr lvl="1"/>
            <a:r>
              <a:rPr lang="en-US" dirty="0">
                <a:cs typeface="Times New Roman"/>
              </a:rPr>
              <a:t>- Worst Offenders</a:t>
            </a:r>
          </a:p>
          <a:p>
            <a:pPr marL="628615" lvl="1" indent="-171441">
              <a:buFontTx/>
              <a:buChar char="-"/>
            </a:pPr>
            <a:r>
              <a:rPr lang="en-US" dirty="0">
                <a:cs typeface="Times New Roman"/>
              </a:rPr>
              <a:t>Entire Offending Sector</a:t>
            </a:r>
          </a:p>
          <a:p>
            <a:r>
              <a:rPr lang="en-US" dirty="0">
                <a:cs typeface="Times New Roman"/>
              </a:rPr>
              <a:t>Inclusionary </a:t>
            </a:r>
          </a:p>
          <a:p>
            <a:r>
              <a:rPr lang="en-US" dirty="0">
                <a:cs typeface="Times New Roman"/>
              </a:rPr>
              <a:t>Proactive Impact Investing</a:t>
            </a:r>
          </a:p>
          <a:p>
            <a:endParaRPr lang="en-US" dirty="0">
              <a:cs typeface="Times New Roman"/>
            </a:endParaRPr>
          </a:p>
        </p:txBody>
      </p:sp>
      <p:sp>
        <p:nvSpPr>
          <p:cNvPr id="4" name="Slide Number Placeholder 3"/>
          <p:cNvSpPr>
            <a:spLocks noGrp="1"/>
          </p:cNvSpPr>
          <p:nvPr>
            <p:ph type="sldNum" sz="quarter" idx="10"/>
          </p:nvPr>
        </p:nvSpPr>
        <p:spPr/>
        <p:txBody>
          <a:bodyPr/>
          <a:lstStyle/>
          <a:p>
            <a:fld id="{152B336E-A962-4F5C-BD75-3F1A9D214803}" type="slidenum">
              <a:rPr lang="en-US" smtClean="0"/>
              <a:t>7</a:t>
            </a:fld>
            <a:endParaRPr lang="en-US" dirty="0"/>
          </a:p>
        </p:txBody>
      </p:sp>
    </p:spTree>
    <p:extLst>
      <p:ext uri="{BB962C8B-B14F-4D97-AF65-F5344CB8AC3E}">
        <p14:creationId xmlns:p14="http://schemas.microsoft.com/office/powerpoint/2010/main" val="2984024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a:cs typeface="Times New Roman"/>
            </a:endParaRPr>
          </a:p>
        </p:txBody>
      </p:sp>
      <p:sp>
        <p:nvSpPr>
          <p:cNvPr id="4" name="Slide Number Placeholder 3"/>
          <p:cNvSpPr>
            <a:spLocks noGrp="1"/>
          </p:cNvSpPr>
          <p:nvPr>
            <p:ph type="sldNum" sz="quarter" idx="10"/>
          </p:nvPr>
        </p:nvSpPr>
        <p:spPr/>
        <p:txBody>
          <a:bodyPr/>
          <a:lstStyle/>
          <a:p>
            <a:fld id="{152B336E-A962-4F5C-BD75-3F1A9D214803}" type="slidenum">
              <a:rPr lang="en-US" smtClean="0"/>
              <a:t>8</a:t>
            </a:fld>
            <a:endParaRPr lang="en-US" dirty="0"/>
          </a:p>
        </p:txBody>
      </p:sp>
    </p:spTree>
    <p:extLst>
      <p:ext uri="{BB962C8B-B14F-4D97-AF65-F5344CB8AC3E}">
        <p14:creationId xmlns:p14="http://schemas.microsoft.com/office/powerpoint/2010/main" val="1144793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B336E-A962-4F5C-BD75-3F1A9D214803}" type="slidenum">
              <a:rPr lang="en-US" smtClean="0"/>
              <a:t>9</a:t>
            </a:fld>
            <a:endParaRPr lang="en-US" dirty="0"/>
          </a:p>
        </p:txBody>
      </p:sp>
    </p:spTree>
    <p:extLst>
      <p:ext uri="{BB962C8B-B14F-4D97-AF65-F5344CB8AC3E}">
        <p14:creationId xmlns:p14="http://schemas.microsoft.com/office/powerpoint/2010/main" val="295437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B20B89-1EAE-4CE3-AE91-1859B247E969}" type="slidenum">
              <a:rPr lang="en-US" smtClean="0"/>
              <a:pPr/>
              <a:t>‹#›</a:t>
            </a:fld>
            <a:endParaRPr lang="en-US" dirty="0"/>
          </a:p>
        </p:txBody>
      </p:sp>
    </p:spTree>
    <p:extLst>
      <p:ext uri="{BB962C8B-B14F-4D97-AF65-F5344CB8AC3E}">
        <p14:creationId xmlns:p14="http://schemas.microsoft.com/office/powerpoint/2010/main" val="180342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B20B89-1EAE-4CE3-AE91-1859B247E969}" type="slidenum">
              <a:rPr lang="en-US" smtClean="0"/>
              <a:pPr/>
              <a:t>‹#›</a:t>
            </a:fld>
            <a:endParaRPr lang="en-US" dirty="0"/>
          </a:p>
        </p:txBody>
      </p:sp>
    </p:spTree>
    <p:extLst>
      <p:ext uri="{BB962C8B-B14F-4D97-AF65-F5344CB8AC3E}">
        <p14:creationId xmlns:p14="http://schemas.microsoft.com/office/powerpoint/2010/main" val="400476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B20B89-1EAE-4CE3-AE91-1859B247E969}" type="slidenum">
              <a:rPr lang="en-US" smtClean="0"/>
              <a:pPr/>
              <a:t>‹#›</a:t>
            </a:fld>
            <a:endParaRPr lang="en-US" dirty="0"/>
          </a:p>
        </p:txBody>
      </p:sp>
    </p:spTree>
    <p:extLst>
      <p:ext uri="{BB962C8B-B14F-4D97-AF65-F5344CB8AC3E}">
        <p14:creationId xmlns:p14="http://schemas.microsoft.com/office/powerpoint/2010/main" val="1045356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p:cNvSpPr/>
          <p:nvPr userDrawn="1"/>
        </p:nvSpPr>
        <p:spPr>
          <a:xfrm>
            <a:off x="0" y="6348412"/>
            <a:ext cx="9144000" cy="50164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6" name="Slide Number Placeholder 5"/>
          <p:cNvSpPr>
            <a:spLocks noGrp="1"/>
          </p:cNvSpPr>
          <p:nvPr>
            <p:ph type="sldNum" sz="quarter" idx="12"/>
          </p:nvPr>
        </p:nvSpPr>
        <p:spPr>
          <a:xfrm>
            <a:off x="3543300" y="6503987"/>
            <a:ext cx="2057400" cy="365125"/>
          </a:xfrm>
        </p:spPr>
        <p:txBody>
          <a:bodyPr/>
          <a:lstStyle>
            <a:lvl1pPr algn="ctr">
              <a:defRPr>
                <a:solidFill>
                  <a:schemeClr val="bg1"/>
                </a:solidFill>
              </a:defRPr>
            </a:lvl1pPr>
          </a:lstStyle>
          <a:p>
            <a:fld id="{1877A5D0-2049-407F-8B40-1EAAE77C60E2}" type="slidenum">
              <a:rPr lang="en-US" smtClean="0">
                <a:solidFill>
                  <a:prstClr val="white"/>
                </a:solidFill>
                <a:latin typeface="Calibri"/>
              </a:rPr>
              <a:pPr/>
              <a:t>‹#›</a:t>
            </a:fld>
            <a:endParaRPr lang="en-US" dirty="0">
              <a:solidFill>
                <a:prstClr val="white"/>
              </a:solidFill>
              <a:latin typeface="Calibri"/>
            </a:endParaRPr>
          </a:p>
        </p:txBody>
      </p:sp>
      <p:sp>
        <p:nvSpPr>
          <p:cNvPr id="18" name="Rectangle 17"/>
          <p:cNvSpPr/>
          <p:nvPr userDrawn="1"/>
        </p:nvSpPr>
        <p:spPr>
          <a:xfrm>
            <a:off x="0" y="882568"/>
            <a:ext cx="9144000" cy="38265"/>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ln>
                <a:noFill/>
              </a:ln>
              <a:solidFill>
                <a:prstClr val="white"/>
              </a:solidFill>
              <a:latin typeface="Calibri"/>
            </a:endParaRPr>
          </a:p>
        </p:txBody>
      </p:sp>
    </p:spTree>
    <p:extLst>
      <p:ext uri="{BB962C8B-B14F-4D97-AF65-F5344CB8AC3E}">
        <p14:creationId xmlns:p14="http://schemas.microsoft.com/office/powerpoint/2010/main" val="3222529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D56B3-7A3C-4F3A-9DDA-6A79458F30AA}" type="slidenum">
              <a:rPr lang="en-US" smtClean="0"/>
              <a:t>‹#›</a:t>
            </a:fld>
            <a:endParaRPr lang="en-US" dirty="0"/>
          </a:p>
        </p:txBody>
      </p:sp>
      <p:sp>
        <p:nvSpPr>
          <p:cNvPr id="11" name="Rectangle 10"/>
          <p:cNvSpPr/>
          <p:nvPr userDrawn="1"/>
        </p:nvSpPr>
        <p:spPr>
          <a:xfrm>
            <a:off x="8878" y="6347477"/>
            <a:ext cx="9144000" cy="501648"/>
          </a:xfrm>
          <a:prstGeom prst="rect">
            <a:avLst/>
          </a:prstGeom>
          <a:solidFill>
            <a:srgbClr val="548235"/>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ectangle 17"/>
          <p:cNvSpPr/>
          <p:nvPr userDrawn="1"/>
        </p:nvSpPr>
        <p:spPr>
          <a:xfrm>
            <a:off x="0" y="847058"/>
            <a:ext cx="9144000" cy="38265"/>
          </a:xfrm>
          <a:prstGeom prst="rect">
            <a:avLst/>
          </a:prstGeom>
          <a:solidFill>
            <a:schemeClr val="accent6">
              <a:lumMod val="75000"/>
            </a:schemeClr>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10" name="Slide Number Placeholder 5"/>
          <p:cNvSpPr txBox="1">
            <a:spLocks/>
          </p:cNvSpPr>
          <p:nvPr userDrawn="1"/>
        </p:nvSpPr>
        <p:spPr>
          <a:xfrm>
            <a:off x="6334045" y="6518753"/>
            <a:ext cx="50248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77A5D0-2049-407F-8B40-1EAAE77C60E2}" type="slidenum">
              <a:rPr lang="en-US" smtClean="0">
                <a:latin typeface="Times New Roman"/>
                <a:cs typeface="Times New Roman"/>
              </a:rPr>
              <a:pPr/>
              <a:t>‹#›</a:t>
            </a:fld>
            <a:endParaRPr lang="en-US" dirty="0">
              <a:latin typeface="Times New Roman"/>
              <a:cs typeface="Times New Roman"/>
            </a:endParaRPr>
          </a:p>
        </p:txBody>
      </p:sp>
    </p:spTree>
    <p:extLst>
      <p:ext uri="{BB962C8B-B14F-4D97-AF65-F5344CB8AC3E}">
        <p14:creationId xmlns:p14="http://schemas.microsoft.com/office/powerpoint/2010/main" val="271765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D56B3-7A3C-4F3A-9DDA-6A79458F30AA}" type="slidenum">
              <a:rPr lang="en-US" smtClean="0"/>
              <a:t>‹#›</a:t>
            </a:fld>
            <a:endParaRPr lang="en-US" dirty="0"/>
          </a:p>
        </p:txBody>
      </p:sp>
      <p:sp>
        <p:nvSpPr>
          <p:cNvPr id="11" name="Rectangle 10"/>
          <p:cNvSpPr/>
          <p:nvPr userDrawn="1"/>
        </p:nvSpPr>
        <p:spPr>
          <a:xfrm>
            <a:off x="8878" y="6347477"/>
            <a:ext cx="9144000" cy="501648"/>
          </a:xfrm>
          <a:prstGeom prst="rect">
            <a:avLst/>
          </a:prstGeom>
          <a:solidFill>
            <a:srgbClr val="548235"/>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ectangle 17"/>
          <p:cNvSpPr/>
          <p:nvPr userDrawn="1"/>
        </p:nvSpPr>
        <p:spPr>
          <a:xfrm>
            <a:off x="0" y="847058"/>
            <a:ext cx="9144000" cy="38265"/>
          </a:xfrm>
          <a:prstGeom prst="rect">
            <a:avLst/>
          </a:prstGeom>
          <a:solidFill>
            <a:schemeClr val="accent6">
              <a:lumMod val="75000"/>
            </a:schemeClr>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10" name="Slide Number Placeholder 5"/>
          <p:cNvSpPr txBox="1">
            <a:spLocks/>
          </p:cNvSpPr>
          <p:nvPr userDrawn="1"/>
        </p:nvSpPr>
        <p:spPr>
          <a:xfrm>
            <a:off x="6334045" y="6518753"/>
            <a:ext cx="50248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77A5D0-2049-407F-8B40-1EAAE77C60E2}" type="slidenum">
              <a:rPr lang="en-US" smtClean="0">
                <a:latin typeface="Times New Roman"/>
                <a:cs typeface="Times New Roman"/>
              </a:rPr>
              <a:pPr/>
              <a:t>‹#›</a:t>
            </a:fld>
            <a:endParaRPr lang="en-US" dirty="0">
              <a:latin typeface="Times New Roman"/>
              <a:cs typeface="Times New Roman"/>
            </a:endParaRPr>
          </a:p>
        </p:txBody>
      </p:sp>
    </p:spTree>
    <p:extLst>
      <p:ext uri="{BB962C8B-B14F-4D97-AF65-F5344CB8AC3E}">
        <p14:creationId xmlns:p14="http://schemas.microsoft.com/office/powerpoint/2010/main" val="271765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D56B3-7A3C-4F3A-9DDA-6A79458F30AA}" type="slidenum">
              <a:rPr lang="en-US" smtClean="0"/>
              <a:t>‹#›</a:t>
            </a:fld>
            <a:endParaRPr lang="en-US" dirty="0"/>
          </a:p>
        </p:txBody>
      </p:sp>
      <p:sp>
        <p:nvSpPr>
          <p:cNvPr id="11" name="Rectangle 10"/>
          <p:cNvSpPr/>
          <p:nvPr userDrawn="1"/>
        </p:nvSpPr>
        <p:spPr>
          <a:xfrm>
            <a:off x="8878" y="6347477"/>
            <a:ext cx="9144000" cy="501648"/>
          </a:xfrm>
          <a:prstGeom prst="rect">
            <a:avLst/>
          </a:prstGeom>
          <a:solidFill>
            <a:srgbClr val="548235"/>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ectangle 17"/>
          <p:cNvSpPr/>
          <p:nvPr userDrawn="1"/>
        </p:nvSpPr>
        <p:spPr>
          <a:xfrm>
            <a:off x="0" y="847058"/>
            <a:ext cx="9144000" cy="38265"/>
          </a:xfrm>
          <a:prstGeom prst="rect">
            <a:avLst/>
          </a:prstGeom>
          <a:solidFill>
            <a:schemeClr val="accent6">
              <a:lumMod val="75000"/>
            </a:schemeClr>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10" name="Slide Number Placeholder 5"/>
          <p:cNvSpPr txBox="1">
            <a:spLocks/>
          </p:cNvSpPr>
          <p:nvPr userDrawn="1"/>
        </p:nvSpPr>
        <p:spPr>
          <a:xfrm>
            <a:off x="6334045" y="6518753"/>
            <a:ext cx="50248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77A5D0-2049-407F-8B40-1EAAE77C60E2}" type="slidenum">
              <a:rPr lang="en-US" smtClean="0">
                <a:latin typeface="Times New Roman"/>
                <a:cs typeface="Times New Roman"/>
              </a:rPr>
              <a:pPr/>
              <a:t>‹#›</a:t>
            </a:fld>
            <a:endParaRPr lang="en-US" dirty="0">
              <a:latin typeface="Times New Roman"/>
              <a:cs typeface="Times New Roman"/>
            </a:endParaRPr>
          </a:p>
        </p:txBody>
      </p:sp>
    </p:spTree>
    <p:extLst>
      <p:ext uri="{BB962C8B-B14F-4D97-AF65-F5344CB8AC3E}">
        <p14:creationId xmlns:p14="http://schemas.microsoft.com/office/powerpoint/2010/main" val="4283178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D56B3-7A3C-4F3A-9DDA-6A79458F30AA}" type="slidenum">
              <a:rPr lang="en-US" smtClean="0"/>
              <a:t>‹#›</a:t>
            </a:fld>
            <a:endParaRPr lang="en-US" dirty="0"/>
          </a:p>
        </p:txBody>
      </p:sp>
      <p:sp>
        <p:nvSpPr>
          <p:cNvPr id="11" name="Rectangle 10"/>
          <p:cNvSpPr/>
          <p:nvPr userDrawn="1"/>
        </p:nvSpPr>
        <p:spPr>
          <a:xfrm>
            <a:off x="8878" y="6347477"/>
            <a:ext cx="9144000" cy="501648"/>
          </a:xfrm>
          <a:prstGeom prst="rect">
            <a:avLst/>
          </a:prstGeom>
          <a:solidFill>
            <a:schemeClr val="accent5">
              <a:lumMod val="50000"/>
            </a:schemeClr>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ectangle 17"/>
          <p:cNvSpPr/>
          <p:nvPr userDrawn="1"/>
        </p:nvSpPr>
        <p:spPr>
          <a:xfrm>
            <a:off x="0" y="847058"/>
            <a:ext cx="9144000" cy="38265"/>
          </a:xfrm>
          <a:prstGeom prst="rect">
            <a:avLst/>
          </a:prstGeom>
          <a:solidFill>
            <a:schemeClr val="accent5">
              <a:lumMod val="50000"/>
            </a:schemeClr>
          </a:solidFill>
          <a:ln>
            <a:solidFill>
              <a:schemeClr val="accent5">
                <a:lumMod val="50000"/>
              </a:schemeClr>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10" name="Slide Number Placeholder 5"/>
          <p:cNvSpPr txBox="1">
            <a:spLocks/>
          </p:cNvSpPr>
          <p:nvPr userDrawn="1"/>
        </p:nvSpPr>
        <p:spPr>
          <a:xfrm>
            <a:off x="6334045" y="6518753"/>
            <a:ext cx="50248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77A5D0-2049-407F-8B40-1EAAE77C60E2}" type="slidenum">
              <a:rPr lang="en-US" smtClean="0">
                <a:latin typeface="Times New Roman"/>
                <a:cs typeface="Times New Roman"/>
              </a:rPr>
              <a:pPr/>
              <a:t>‹#›</a:t>
            </a:fld>
            <a:endParaRPr lang="en-US" dirty="0">
              <a:latin typeface="Times New Roman"/>
              <a:cs typeface="Times New Roman"/>
            </a:endParaRPr>
          </a:p>
        </p:txBody>
      </p:sp>
    </p:spTree>
    <p:extLst>
      <p:ext uri="{BB962C8B-B14F-4D97-AF65-F5344CB8AC3E}">
        <p14:creationId xmlns:p14="http://schemas.microsoft.com/office/powerpoint/2010/main" val="4283178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D56B3-7A3C-4F3A-9DDA-6A79458F30AA}" type="slidenum">
              <a:rPr lang="en-US" smtClean="0"/>
              <a:t>‹#›</a:t>
            </a:fld>
            <a:endParaRPr lang="en-US" dirty="0"/>
          </a:p>
        </p:txBody>
      </p:sp>
      <p:sp>
        <p:nvSpPr>
          <p:cNvPr id="11" name="Rectangle 10"/>
          <p:cNvSpPr/>
          <p:nvPr userDrawn="1"/>
        </p:nvSpPr>
        <p:spPr>
          <a:xfrm>
            <a:off x="8878" y="6347477"/>
            <a:ext cx="9144000" cy="501648"/>
          </a:xfrm>
          <a:prstGeom prst="rect">
            <a:avLst/>
          </a:prstGeom>
          <a:solidFill>
            <a:srgbClr val="548235"/>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ectangle 17"/>
          <p:cNvSpPr/>
          <p:nvPr userDrawn="1"/>
        </p:nvSpPr>
        <p:spPr>
          <a:xfrm>
            <a:off x="0" y="847058"/>
            <a:ext cx="9144000" cy="38265"/>
          </a:xfrm>
          <a:prstGeom prst="rect">
            <a:avLst/>
          </a:prstGeom>
          <a:solidFill>
            <a:schemeClr val="accent6">
              <a:lumMod val="75000"/>
            </a:schemeClr>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10" name="Slide Number Placeholder 5"/>
          <p:cNvSpPr txBox="1">
            <a:spLocks/>
          </p:cNvSpPr>
          <p:nvPr userDrawn="1"/>
        </p:nvSpPr>
        <p:spPr>
          <a:xfrm>
            <a:off x="6334045" y="6518753"/>
            <a:ext cx="50248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77A5D0-2049-407F-8B40-1EAAE77C60E2}" type="slidenum">
              <a:rPr lang="en-US" smtClean="0">
                <a:latin typeface="Times New Roman"/>
                <a:cs typeface="Times New Roman"/>
              </a:rPr>
              <a:pPr/>
              <a:t>‹#›</a:t>
            </a:fld>
            <a:endParaRPr lang="en-US" dirty="0">
              <a:latin typeface="Times New Roman"/>
              <a:cs typeface="Times New Roman"/>
            </a:endParaRPr>
          </a:p>
        </p:txBody>
      </p:sp>
    </p:spTree>
    <p:extLst>
      <p:ext uri="{BB962C8B-B14F-4D97-AF65-F5344CB8AC3E}">
        <p14:creationId xmlns:p14="http://schemas.microsoft.com/office/powerpoint/2010/main" val="4283178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11" name="Rectangle 10"/>
          <p:cNvSpPr/>
          <p:nvPr userDrawn="1"/>
        </p:nvSpPr>
        <p:spPr>
          <a:xfrm>
            <a:off x="0" y="6348412"/>
            <a:ext cx="9144000" cy="501648"/>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latin typeface="Calibri"/>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6" name="Slide Number Placeholder 5"/>
          <p:cNvSpPr>
            <a:spLocks noGrp="1"/>
          </p:cNvSpPr>
          <p:nvPr>
            <p:ph type="sldNum" sz="quarter" idx="12"/>
          </p:nvPr>
        </p:nvSpPr>
        <p:spPr>
          <a:xfrm>
            <a:off x="3543300" y="6503987"/>
            <a:ext cx="2057400" cy="365125"/>
          </a:xfrm>
        </p:spPr>
        <p:txBody>
          <a:bodyPr/>
          <a:lstStyle>
            <a:lvl1pPr algn="ctr">
              <a:defRPr>
                <a:solidFill>
                  <a:schemeClr val="bg1"/>
                </a:solidFill>
              </a:defRPr>
            </a:lvl1pPr>
          </a:lstStyle>
          <a:p>
            <a:fld id="{1877A5D0-2049-407F-8B40-1EAAE77C60E2}" type="slidenum">
              <a:rPr lang="en-US" smtClean="0">
                <a:solidFill>
                  <a:prstClr val="white"/>
                </a:solidFill>
                <a:latin typeface="Calibri"/>
              </a:rPr>
              <a:pPr/>
              <a:t>‹#›</a:t>
            </a:fld>
            <a:endParaRPr lang="en-US" dirty="0">
              <a:solidFill>
                <a:prstClr val="white"/>
              </a:solidFill>
              <a:latin typeface="Calibri"/>
            </a:endParaRPr>
          </a:p>
        </p:txBody>
      </p:sp>
      <p:sp>
        <p:nvSpPr>
          <p:cNvPr id="18" name="Rectangle 17"/>
          <p:cNvSpPr/>
          <p:nvPr userDrawn="1"/>
        </p:nvSpPr>
        <p:spPr>
          <a:xfrm>
            <a:off x="0" y="882568"/>
            <a:ext cx="9144000" cy="38265"/>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latin typeface="Calibri"/>
            </a:endParaRPr>
          </a:p>
        </p:txBody>
      </p:sp>
    </p:spTree>
    <p:extLst>
      <p:ext uri="{BB962C8B-B14F-4D97-AF65-F5344CB8AC3E}">
        <p14:creationId xmlns:p14="http://schemas.microsoft.com/office/powerpoint/2010/main" val="2683841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D56B3-7A3C-4F3A-9DDA-6A79458F30AA}" type="slidenum">
              <a:rPr lang="en-US" smtClean="0"/>
              <a:t>‹#›</a:t>
            </a:fld>
            <a:endParaRPr lang="en-US" dirty="0"/>
          </a:p>
        </p:txBody>
      </p:sp>
      <p:sp>
        <p:nvSpPr>
          <p:cNvPr id="11" name="Rectangle 10"/>
          <p:cNvSpPr/>
          <p:nvPr userDrawn="1"/>
        </p:nvSpPr>
        <p:spPr>
          <a:xfrm>
            <a:off x="8878" y="6347477"/>
            <a:ext cx="9144000" cy="501648"/>
          </a:xfrm>
          <a:prstGeom prst="rect">
            <a:avLst/>
          </a:prstGeom>
          <a:solidFill>
            <a:srgbClr val="548235"/>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ectangle 17"/>
          <p:cNvSpPr/>
          <p:nvPr userDrawn="1"/>
        </p:nvSpPr>
        <p:spPr>
          <a:xfrm>
            <a:off x="0" y="847058"/>
            <a:ext cx="9144000" cy="38265"/>
          </a:xfrm>
          <a:prstGeom prst="rect">
            <a:avLst/>
          </a:prstGeom>
          <a:solidFill>
            <a:schemeClr val="accent6">
              <a:lumMod val="75000"/>
            </a:schemeClr>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10" name="Slide Number Placeholder 5"/>
          <p:cNvSpPr txBox="1">
            <a:spLocks/>
          </p:cNvSpPr>
          <p:nvPr userDrawn="1"/>
        </p:nvSpPr>
        <p:spPr>
          <a:xfrm>
            <a:off x="6334045" y="6518753"/>
            <a:ext cx="50248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77A5D0-2049-407F-8B40-1EAAE77C60E2}" type="slidenum">
              <a:rPr lang="en-US" smtClean="0">
                <a:latin typeface="Times New Roman"/>
                <a:cs typeface="Times New Roman"/>
              </a:rPr>
              <a:pPr/>
              <a:t>‹#›</a:t>
            </a:fld>
            <a:endParaRPr lang="en-US" dirty="0">
              <a:latin typeface="Times New Roman"/>
              <a:cs typeface="Times New Roman"/>
            </a:endParaRPr>
          </a:p>
        </p:txBody>
      </p:sp>
    </p:spTree>
    <p:extLst>
      <p:ext uri="{BB962C8B-B14F-4D97-AF65-F5344CB8AC3E}">
        <p14:creationId xmlns:p14="http://schemas.microsoft.com/office/powerpoint/2010/main" val="428317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B20B89-1EAE-4CE3-AE91-1859B247E969}" type="slidenum">
              <a:rPr lang="en-US" smtClean="0"/>
              <a:pPr/>
              <a:t>‹#›</a:t>
            </a:fld>
            <a:endParaRPr lang="en-US" dirty="0"/>
          </a:p>
        </p:txBody>
      </p:sp>
    </p:spTree>
    <p:extLst>
      <p:ext uri="{BB962C8B-B14F-4D97-AF65-F5344CB8AC3E}">
        <p14:creationId xmlns:p14="http://schemas.microsoft.com/office/powerpoint/2010/main" val="1113753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1" name="Rectangle 10"/>
          <p:cNvSpPr/>
          <p:nvPr userDrawn="1"/>
        </p:nvSpPr>
        <p:spPr>
          <a:xfrm>
            <a:off x="0" y="6348412"/>
            <a:ext cx="9144000" cy="501648"/>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6" name="Slide Number Placeholder 5"/>
          <p:cNvSpPr>
            <a:spLocks noGrp="1"/>
          </p:cNvSpPr>
          <p:nvPr>
            <p:ph type="sldNum" sz="quarter" idx="12"/>
          </p:nvPr>
        </p:nvSpPr>
        <p:spPr>
          <a:xfrm>
            <a:off x="3543300" y="6503987"/>
            <a:ext cx="2057400" cy="365125"/>
          </a:xfrm>
        </p:spPr>
        <p:txBody>
          <a:bodyPr/>
          <a:lstStyle>
            <a:lvl1pPr algn="ctr">
              <a:defRPr>
                <a:solidFill>
                  <a:schemeClr val="bg1"/>
                </a:solidFill>
              </a:defRPr>
            </a:lvl1pPr>
          </a:lstStyle>
          <a:p>
            <a:fld id="{1877A5D0-2049-407F-8B40-1EAAE77C60E2}" type="slidenum">
              <a:rPr lang="en-US" smtClean="0">
                <a:solidFill>
                  <a:prstClr val="white"/>
                </a:solidFill>
                <a:latin typeface="Calibri"/>
              </a:rPr>
              <a:pPr/>
              <a:t>‹#›</a:t>
            </a:fld>
            <a:endParaRPr lang="en-US" dirty="0">
              <a:solidFill>
                <a:prstClr val="white"/>
              </a:solidFill>
              <a:latin typeface="Calibri"/>
            </a:endParaRPr>
          </a:p>
        </p:txBody>
      </p:sp>
      <p:sp>
        <p:nvSpPr>
          <p:cNvPr id="18" name="Rectangle 17"/>
          <p:cNvSpPr/>
          <p:nvPr userDrawn="1"/>
        </p:nvSpPr>
        <p:spPr>
          <a:xfrm>
            <a:off x="0" y="882568"/>
            <a:ext cx="9144000" cy="38265"/>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spTree>
    <p:extLst>
      <p:ext uri="{BB962C8B-B14F-4D97-AF65-F5344CB8AC3E}">
        <p14:creationId xmlns:p14="http://schemas.microsoft.com/office/powerpoint/2010/main" val="1363812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11" name="Rectangle 10"/>
          <p:cNvSpPr/>
          <p:nvPr userDrawn="1"/>
        </p:nvSpPr>
        <p:spPr>
          <a:xfrm>
            <a:off x="0" y="6348412"/>
            <a:ext cx="9144000" cy="501648"/>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6" name="Slide Number Placeholder 5"/>
          <p:cNvSpPr>
            <a:spLocks noGrp="1"/>
          </p:cNvSpPr>
          <p:nvPr>
            <p:ph type="sldNum" sz="quarter" idx="12"/>
          </p:nvPr>
        </p:nvSpPr>
        <p:spPr>
          <a:xfrm>
            <a:off x="3543300" y="6503987"/>
            <a:ext cx="2057400" cy="365125"/>
          </a:xfrm>
        </p:spPr>
        <p:txBody>
          <a:bodyPr/>
          <a:lstStyle>
            <a:lvl1pPr algn="ctr">
              <a:defRPr>
                <a:solidFill>
                  <a:schemeClr val="bg1"/>
                </a:solidFill>
              </a:defRPr>
            </a:lvl1pPr>
          </a:lstStyle>
          <a:p>
            <a:fld id="{1877A5D0-2049-407F-8B40-1EAAE77C60E2}" type="slidenum">
              <a:rPr lang="en-US" smtClean="0">
                <a:solidFill>
                  <a:prstClr val="white"/>
                </a:solidFill>
                <a:latin typeface="Calibri"/>
              </a:rPr>
              <a:pPr/>
              <a:t>‹#›</a:t>
            </a:fld>
            <a:endParaRPr lang="en-US" dirty="0">
              <a:solidFill>
                <a:prstClr val="white"/>
              </a:solidFill>
              <a:latin typeface="Calibri"/>
            </a:endParaRPr>
          </a:p>
        </p:txBody>
      </p:sp>
      <p:sp>
        <p:nvSpPr>
          <p:cNvPr id="18" name="Rectangle 17"/>
          <p:cNvSpPr/>
          <p:nvPr userDrawn="1"/>
        </p:nvSpPr>
        <p:spPr>
          <a:xfrm>
            <a:off x="0" y="882568"/>
            <a:ext cx="9144000" cy="38265"/>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spTree>
    <p:extLst>
      <p:ext uri="{BB962C8B-B14F-4D97-AF65-F5344CB8AC3E}">
        <p14:creationId xmlns:p14="http://schemas.microsoft.com/office/powerpoint/2010/main" val="2410084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11" name="Rectangle 10"/>
          <p:cNvSpPr/>
          <p:nvPr userDrawn="1"/>
        </p:nvSpPr>
        <p:spPr>
          <a:xfrm>
            <a:off x="0" y="6348412"/>
            <a:ext cx="9144000" cy="501648"/>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6" name="Slide Number Placeholder 5"/>
          <p:cNvSpPr>
            <a:spLocks noGrp="1"/>
          </p:cNvSpPr>
          <p:nvPr>
            <p:ph type="sldNum" sz="quarter" idx="12"/>
          </p:nvPr>
        </p:nvSpPr>
        <p:spPr>
          <a:xfrm>
            <a:off x="3543300" y="6503987"/>
            <a:ext cx="2057400" cy="365125"/>
          </a:xfrm>
        </p:spPr>
        <p:txBody>
          <a:bodyPr/>
          <a:lstStyle>
            <a:lvl1pPr algn="ctr">
              <a:defRPr>
                <a:solidFill>
                  <a:schemeClr val="bg1"/>
                </a:solidFill>
              </a:defRPr>
            </a:lvl1pPr>
          </a:lstStyle>
          <a:p>
            <a:fld id="{1877A5D0-2049-407F-8B40-1EAAE77C60E2}" type="slidenum">
              <a:rPr lang="en-US" smtClean="0">
                <a:solidFill>
                  <a:prstClr val="white"/>
                </a:solidFill>
                <a:latin typeface="Calibri"/>
              </a:rPr>
              <a:pPr/>
              <a:t>‹#›</a:t>
            </a:fld>
            <a:endParaRPr lang="en-US" dirty="0">
              <a:solidFill>
                <a:prstClr val="white"/>
              </a:solidFill>
              <a:latin typeface="Calibri"/>
            </a:endParaRPr>
          </a:p>
        </p:txBody>
      </p:sp>
      <p:sp>
        <p:nvSpPr>
          <p:cNvPr id="18" name="Rectangle 17"/>
          <p:cNvSpPr/>
          <p:nvPr userDrawn="1"/>
        </p:nvSpPr>
        <p:spPr>
          <a:xfrm>
            <a:off x="0" y="882568"/>
            <a:ext cx="9144000" cy="38265"/>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spTree>
    <p:extLst>
      <p:ext uri="{BB962C8B-B14F-4D97-AF65-F5344CB8AC3E}">
        <p14:creationId xmlns:p14="http://schemas.microsoft.com/office/powerpoint/2010/main" val="2171688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11" name="Rectangle 10"/>
          <p:cNvSpPr/>
          <p:nvPr userDrawn="1"/>
        </p:nvSpPr>
        <p:spPr>
          <a:xfrm>
            <a:off x="0" y="6348412"/>
            <a:ext cx="9144000" cy="501648"/>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6" name="Slide Number Placeholder 5"/>
          <p:cNvSpPr>
            <a:spLocks noGrp="1"/>
          </p:cNvSpPr>
          <p:nvPr>
            <p:ph type="sldNum" sz="quarter" idx="12"/>
          </p:nvPr>
        </p:nvSpPr>
        <p:spPr>
          <a:xfrm>
            <a:off x="3543300" y="6503987"/>
            <a:ext cx="2057400" cy="365125"/>
          </a:xfrm>
        </p:spPr>
        <p:txBody>
          <a:bodyPr/>
          <a:lstStyle>
            <a:lvl1pPr algn="ctr">
              <a:defRPr>
                <a:solidFill>
                  <a:schemeClr val="bg1"/>
                </a:solidFill>
              </a:defRPr>
            </a:lvl1pPr>
          </a:lstStyle>
          <a:p>
            <a:fld id="{1877A5D0-2049-407F-8B40-1EAAE77C60E2}" type="slidenum">
              <a:rPr lang="en-US" smtClean="0">
                <a:solidFill>
                  <a:prstClr val="white"/>
                </a:solidFill>
                <a:latin typeface="Calibri"/>
              </a:rPr>
              <a:pPr/>
              <a:t>‹#›</a:t>
            </a:fld>
            <a:endParaRPr lang="en-US" dirty="0">
              <a:solidFill>
                <a:prstClr val="white"/>
              </a:solidFill>
              <a:latin typeface="Calibri"/>
            </a:endParaRPr>
          </a:p>
        </p:txBody>
      </p:sp>
      <p:sp>
        <p:nvSpPr>
          <p:cNvPr id="18" name="Rectangle 17"/>
          <p:cNvSpPr/>
          <p:nvPr userDrawn="1"/>
        </p:nvSpPr>
        <p:spPr>
          <a:xfrm>
            <a:off x="0" y="882568"/>
            <a:ext cx="9144000" cy="38265"/>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spTree>
    <p:extLst>
      <p:ext uri="{BB962C8B-B14F-4D97-AF65-F5344CB8AC3E}">
        <p14:creationId xmlns:p14="http://schemas.microsoft.com/office/powerpoint/2010/main" val="2171688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11" name="Rectangle 10"/>
          <p:cNvSpPr/>
          <p:nvPr userDrawn="1"/>
        </p:nvSpPr>
        <p:spPr>
          <a:xfrm>
            <a:off x="0" y="6348412"/>
            <a:ext cx="9144000" cy="501648"/>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6" name="Slide Number Placeholder 5"/>
          <p:cNvSpPr>
            <a:spLocks noGrp="1"/>
          </p:cNvSpPr>
          <p:nvPr>
            <p:ph type="sldNum" sz="quarter" idx="12"/>
          </p:nvPr>
        </p:nvSpPr>
        <p:spPr>
          <a:xfrm>
            <a:off x="3543300" y="6503987"/>
            <a:ext cx="2057400" cy="365125"/>
          </a:xfrm>
        </p:spPr>
        <p:txBody>
          <a:bodyPr/>
          <a:lstStyle>
            <a:lvl1pPr algn="ctr">
              <a:defRPr>
                <a:solidFill>
                  <a:schemeClr val="bg1"/>
                </a:solidFill>
              </a:defRPr>
            </a:lvl1pPr>
          </a:lstStyle>
          <a:p>
            <a:fld id="{1877A5D0-2049-407F-8B40-1EAAE77C60E2}" type="slidenum">
              <a:rPr lang="en-US" smtClean="0">
                <a:solidFill>
                  <a:prstClr val="white"/>
                </a:solidFill>
                <a:latin typeface="Calibri"/>
              </a:rPr>
              <a:pPr/>
              <a:t>‹#›</a:t>
            </a:fld>
            <a:endParaRPr lang="en-US" dirty="0">
              <a:solidFill>
                <a:prstClr val="white"/>
              </a:solidFill>
              <a:latin typeface="Calibri"/>
            </a:endParaRPr>
          </a:p>
        </p:txBody>
      </p:sp>
      <p:sp>
        <p:nvSpPr>
          <p:cNvPr id="18" name="Rectangle 17"/>
          <p:cNvSpPr/>
          <p:nvPr userDrawn="1"/>
        </p:nvSpPr>
        <p:spPr>
          <a:xfrm>
            <a:off x="0" y="882568"/>
            <a:ext cx="9144000" cy="38265"/>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spTree>
    <p:extLst>
      <p:ext uri="{BB962C8B-B14F-4D97-AF65-F5344CB8AC3E}">
        <p14:creationId xmlns:p14="http://schemas.microsoft.com/office/powerpoint/2010/main" val="2171688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11" name="Rectangle 10"/>
          <p:cNvSpPr/>
          <p:nvPr userDrawn="1"/>
        </p:nvSpPr>
        <p:spPr>
          <a:xfrm>
            <a:off x="0" y="6348412"/>
            <a:ext cx="9144000" cy="501648"/>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6" name="Slide Number Placeholder 5"/>
          <p:cNvSpPr>
            <a:spLocks noGrp="1"/>
          </p:cNvSpPr>
          <p:nvPr>
            <p:ph type="sldNum" sz="quarter" idx="12"/>
          </p:nvPr>
        </p:nvSpPr>
        <p:spPr>
          <a:xfrm>
            <a:off x="3543300" y="6503987"/>
            <a:ext cx="2057400" cy="365125"/>
          </a:xfrm>
        </p:spPr>
        <p:txBody>
          <a:bodyPr/>
          <a:lstStyle>
            <a:lvl1pPr algn="ctr">
              <a:defRPr>
                <a:solidFill>
                  <a:schemeClr val="bg1"/>
                </a:solidFill>
              </a:defRPr>
            </a:lvl1pPr>
          </a:lstStyle>
          <a:p>
            <a:fld id="{1877A5D0-2049-407F-8B40-1EAAE77C60E2}" type="slidenum">
              <a:rPr lang="en-US" smtClean="0">
                <a:solidFill>
                  <a:prstClr val="white"/>
                </a:solidFill>
                <a:latin typeface="Calibri"/>
              </a:rPr>
              <a:pPr/>
              <a:t>‹#›</a:t>
            </a:fld>
            <a:endParaRPr lang="en-US" dirty="0">
              <a:solidFill>
                <a:prstClr val="white"/>
              </a:solidFill>
              <a:latin typeface="Calibri"/>
            </a:endParaRPr>
          </a:p>
        </p:txBody>
      </p:sp>
      <p:sp>
        <p:nvSpPr>
          <p:cNvPr id="18" name="Rectangle 17"/>
          <p:cNvSpPr/>
          <p:nvPr userDrawn="1"/>
        </p:nvSpPr>
        <p:spPr>
          <a:xfrm>
            <a:off x="0" y="882568"/>
            <a:ext cx="9144000" cy="38265"/>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spTree>
    <p:extLst>
      <p:ext uri="{BB962C8B-B14F-4D97-AF65-F5344CB8AC3E}">
        <p14:creationId xmlns:p14="http://schemas.microsoft.com/office/powerpoint/2010/main" val="2171688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11" name="Rectangle 10"/>
          <p:cNvSpPr/>
          <p:nvPr userDrawn="1"/>
        </p:nvSpPr>
        <p:spPr>
          <a:xfrm>
            <a:off x="0" y="6348412"/>
            <a:ext cx="9144000" cy="501648"/>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6" name="Slide Number Placeholder 5"/>
          <p:cNvSpPr>
            <a:spLocks noGrp="1"/>
          </p:cNvSpPr>
          <p:nvPr>
            <p:ph type="sldNum" sz="quarter" idx="12"/>
          </p:nvPr>
        </p:nvSpPr>
        <p:spPr>
          <a:xfrm>
            <a:off x="3543300" y="6503987"/>
            <a:ext cx="2057400" cy="365125"/>
          </a:xfrm>
        </p:spPr>
        <p:txBody>
          <a:bodyPr/>
          <a:lstStyle>
            <a:lvl1pPr algn="ctr">
              <a:defRPr>
                <a:solidFill>
                  <a:schemeClr val="bg1"/>
                </a:solidFill>
              </a:defRPr>
            </a:lvl1pPr>
          </a:lstStyle>
          <a:p>
            <a:fld id="{1877A5D0-2049-407F-8B40-1EAAE77C60E2}" type="slidenum">
              <a:rPr lang="en-US" smtClean="0">
                <a:solidFill>
                  <a:prstClr val="white"/>
                </a:solidFill>
                <a:latin typeface="Calibri"/>
              </a:rPr>
              <a:pPr/>
              <a:t>‹#›</a:t>
            </a:fld>
            <a:endParaRPr lang="en-US" dirty="0">
              <a:solidFill>
                <a:prstClr val="white"/>
              </a:solidFill>
              <a:latin typeface="Calibri"/>
            </a:endParaRPr>
          </a:p>
        </p:txBody>
      </p:sp>
      <p:sp>
        <p:nvSpPr>
          <p:cNvPr id="18" name="Rectangle 17"/>
          <p:cNvSpPr/>
          <p:nvPr userDrawn="1"/>
        </p:nvSpPr>
        <p:spPr>
          <a:xfrm>
            <a:off x="0" y="882568"/>
            <a:ext cx="9144000" cy="38265"/>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spTree>
    <p:extLst>
      <p:ext uri="{BB962C8B-B14F-4D97-AF65-F5344CB8AC3E}">
        <p14:creationId xmlns:p14="http://schemas.microsoft.com/office/powerpoint/2010/main" val="3514927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11" name="Rectangle 10"/>
          <p:cNvSpPr/>
          <p:nvPr userDrawn="1"/>
        </p:nvSpPr>
        <p:spPr>
          <a:xfrm>
            <a:off x="0" y="6348412"/>
            <a:ext cx="9144000" cy="501648"/>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6" name="Slide Number Placeholder 5"/>
          <p:cNvSpPr>
            <a:spLocks noGrp="1"/>
          </p:cNvSpPr>
          <p:nvPr>
            <p:ph type="sldNum" sz="quarter" idx="12"/>
          </p:nvPr>
        </p:nvSpPr>
        <p:spPr>
          <a:xfrm>
            <a:off x="3543300" y="6503987"/>
            <a:ext cx="2057400" cy="365125"/>
          </a:xfrm>
        </p:spPr>
        <p:txBody>
          <a:bodyPr/>
          <a:lstStyle>
            <a:lvl1pPr algn="ctr">
              <a:defRPr>
                <a:solidFill>
                  <a:schemeClr val="bg1"/>
                </a:solidFill>
              </a:defRPr>
            </a:lvl1pPr>
          </a:lstStyle>
          <a:p>
            <a:fld id="{1877A5D0-2049-407F-8B40-1EAAE77C60E2}" type="slidenum">
              <a:rPr lang="en-US" smtClean="0">
                <a:solidFill>
                  <a:prstClr val="white"/>
                </a:solidFill>
                <a:latin typeface="Calibri"/>
              </a:rPr>
              <a:pPr/>
              <a:t>‹#›</a:t>
            </a:fld>
            <a:endParaRPr lang="en-US" dirty="0">
              <a:solidFill>
                <a:prstClr val="white"/>
              </a:solidFill>
              <a:latin typeface="Calibri"/>
            </a:endParaRPr>
          </a:p>
        </p:txBody>
      </p:sp>
      <p:sp>
        <p:nvSpPr>
          <p:cNvPr id="18" name="Rectangle 17"/>
          <p:cNvSpPr/>
          <p:nvPr userDrawn="1"/>
        </p:nvSpPr>
        <p:spPr>
          <a:xfrm>
            <a:off x="0" y="882568"/>
            <a:ext cx="9144000" cy="38265"/>
          </a:xfrm>
          <a:prstGeom prst="rect">
            <a:avLst/>
          </a:prstGeom>
          <a:gradFill>
            <a:gsLst>
              <a:gs pos="13000">
                <a:schemeClr val="accent6">
                  <a:satMod val="103000"/>
                  <a:lumMod val="102000"/>
                  <a:tint val="94000"/>
                </a:schemeClr>
              </a:gs>
              <a:gs pos="57000">
                <a:schemeClr val="accent6">
                  <a:lumMod val="75000"/>
                </a:schemeClr>
              </a:gs>
              <a:gs pos="100000">
                <a:schemeClr val="accent6">
                  <a:lumMod val="75000"/>
                </a:schemeClr>
              </a:gs>
            </a:gsLst>
          </a:gra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spTree>
    <p:extLst>
      <p:ext uri="{BB962C8B-B14F-4D97-AF65-F5344CB8AC3E}">
        <p14:creationId xmlns:p14="http://schemas.microsoft.com/office/powerpoint/2010/main" val="3989295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07646A-4004-0A41-8B5F-962F42EE7668}" type="datetime1">
              <a:rPr lang="en-US" smtClean="0">
                <a:solidFill>
                  <a:prstClr val="black">
                    <a:tint val="75000"/>
                  </a:prstClr>
                </a:solidFill>
                <a:latin typeface="Calibri"/>
              </a:rPr>
              <a:pPr/>
              <a:t>9/15/2017</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AD56B3-7A3C-4F3A-9DDA-6A79458F30A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Rectangle 10"/>
          <p:cNvSpPr/>
          <p:nvPr userDrawn="1"/>
        </p:nvSpPr>
        <p:spPr>
          <a:xfrm>
            <a:off x="8878" y="6347477"/>
            <a:ext cx="9144000" cy="501648"/>
          </a:xfrm>
          <a:prstGeom prst="rect">
            <a:avLst/>
          </a:prstGeom>
          <a:solidFill>
            <a:srgbClr val="548235"/>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sp>
        <p:nvSpPr>
          <p:cNvPr id="18" name="Rectangle 17"/>
          <p:cNvSpPr/>
          <p:nvPr userDrawn="1"/>
        </p:nvSpPr>
        <p:spPr>
          <a:xfrm>
            <a:off x="0" y="847058"/>
            <a:ext cx="9144000" cy="38265"/>
          </a:xfrm>
          <a:prstGeom prst="rect">
            <a:avLst/>
          </a:prstGeom>
          <a:solidFill>
            <a:schemeClr val="accent6">
              <a:lumMod val="75000"/>
            </a:schemeClr>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10" name="Slide Number Placeholder 5"/>
          <p:cNvSpPr txBox="1">
            <a:spLocks/>
          </p:cNvSpPr>
          <p:nvPr userDrawn="1"/>
        </p:nvSpPr>
        <p:spPr>
          <a:xfrm>
            <a:off x="6334045" y="6518753"/>
            <a:ext cx="50248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77A5D0-2049-407F-8B40-1EAAE77C60E2}" type="slidenum">
              <a:rPr lang="en-US" smtClean="0">
                <a:solidFill>
                  <a:prstClr val="white"/>
                </a:solidFill>
                <a:latin typeface="Times New Roman"/>
                <a:cs typeface="Times New Roman"/>
              </a:rPr>
              <a:pPr/>
              <a:t>‹#›</a:t>
            </a:fld>
            <a:endParaRPr lang="en-US" dirty="0">
              <a:solidFill>
                <a:prstClr val="white"/>
              </a:solidFill>
              <a:latin typeface="Times New Roman"/>
              <a:cs typeface="Times New Roman"/>
            </a:endParaRPr>
          </a:p>
        </p:txBody>
      </p:sp>
    </p:spTree>
    <p:extLst>
      <p:ext uri="{BB962C8B-B14F-4D97-AF65-F5344CB8AC3E}">
        <p14:creationId xmlns:p14="http://schemas.microsoft.com/office/powerpoint/2010/main" val="1703085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07646A-4004-0A41-8B5F-962F42EE7668}" type="datetime1">
              <a:rPr lang="en-US" smtClean="0">
                <a:solidFill>
                  <a:prstClr val="black">
                    <a:tint val="75000"/>
                  </a:prstClr>
                </a:solidFill>
                <a:latin typeface="Calibri"/>
              </a:rPr>
              <a:pPr/>
              <a:t>9/15/2017</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AD56B3-7A3C-4F3A-9DDA-6A79458F30A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Rectangle 10"/>
          <p:cNvSpPr/>
          <p:nvPr userDrawn="1"/>
        </p:nvSpPr>
        <p:spPr>
          <a:xfrm>
            <a:off x="8878" y="6347477"/>
            <a:ext cx="9144000" cy="501648"/>
          </a:xfrm>
          <a:prstGeom prst="rect">
            <a:avLst/>
          </a:prstGeom>
          <a:solidFill>
            <a:srgbClr val="548235"/>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sp>
        <p:nvSpPr>
          <p:cNvPr id="18" name="Rectangle 17"/>
          <p:cNvSpPr/>
          <p:nvPr userDrawn="1"/>
        </p:nvSpPr>
        <p:spPr>
          <a:xfrm>
            <a:off x="0" y="847058"/>
            <a:ext cx="9144000" cy="38265"/>
          </a:xfrm>
          <a:prstGeom prst="rect">
            <a:avLst/>
          </a:prstGeom>
          <a:solidFill>
            <a:schemeClr val="accent6">
              <a:lumMod val="75000"/>
            </a:schemeClr>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dirty="0">
              <a:solidFill>
                <a:prstClr val="white"/>
              </a:solidFill>
              <a:latin typeface="Calibri"/>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882" y="6348412"/>
            <a:ext cx="2243138" cy="509588"/>
          </a:xfrm>
          <a:prstGeom prst="rect">
            <a:avLst/>
          </a:prstGeom>
        </p:spPr>
      </p:pic>
      <p:sp>
        <p:nvSpPr>
          <p:cNvPr id="10" name="Slide Number Placeholder 5"/>
          <p:cNvSpPr txBox="1">
            <a:spLocks/>
          </p:cNvSpPr>
          <p:nvPr userDrawn="1"/>
        </p:nvSpPr>
        <p:spPr>
          <a:xfrm>
            <a:off x="6334045" y="6518753"/>
            <a:ext cx="50248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77A5D0-2049-407F-8B40-1EAAE77C60E2}" type="slidenum">
              <a:rPr lang="en-US" smtClean="0">
                <a:solidFill>
                  <a:prstClr val="white"/>
                </a:solidFill>
                <a:latin typeface="Times New Roman"/>
                <a:cs typeface="Times New Roman"/>
              </a:rPr>
              <a:pPr/>
              <a:t>‹#›</a:t>
            </a:fld>
            <a:endParaRPr lang="en-US" dirty="0">
              <a:solidFill>
                <a:prstClr val="white"/>
              </a:solidFill>
              <a:latin typeface="Times New Roman"/>
              <a:cs typeface="Times New Roman"/>
            </a:endParaRPr>
          </a:p>
        </p:txBody>
      </p:sp>
    </p:spTree>
    <p:extLst>
      <p:ext uri="{BB962C8B-B14F-4D97-AF65-F5344CB8AC3E}">
        <p14:creationId xmlns:p14="http://schemas.microsoft.com/office/powerpoint/2010/main" val="170308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B20B89-1EAE-4CE3-AE91-1859B247E969}" type="slidenum">
              <a:rPr lang="en-US" smtClean="0"/>
              <a:pPr/>
              <a:t>‹#›</a:t>
            </a:fld>
            <a:endParaRPr lang="en-US" dirty="0"/>
          </a:p>
        </p:txBody>
      </p:sp>
    </p:spTree>
    <p:extLst>
      <p:ext uri="{BB962C8B-B14F-4D97-AF65-F5344CB8AC3E}">
        <p14:creationId xmlns:p14="http://schemas.microsoft.com/office/powerpoint/2010/main" val="20283715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Tree>
    <p:extLst>
      <p:ext uri="{BB962C8B-B14F-4D97-AF65-F5344CB8AC3E}">
        <p14:creationId xmlns:p14="http://schemas.microsoft.com/office/powerpoint/2010/main" val="4020462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Tree>
    <p:extLst>
      <p:ext uri="{BB962C8B-B14F-4D97-AF65-F5344CB8AC3E}">
        <p14:creationId xmlns:p14="http://schemas.microsoft.com/office/powerpoint/2010/main" val="2871691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Tree>
    <p:extLst>
      <p:ext uri="{BB962C8B-B14F-4D97-AF65-F5344CB8AC3E}">
        <p14:creationId xmlns:p14="http://schemas.microsoft.com/office/powerpoint/2010/main" val="1163835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Tree>
    <p:extLst>
      <p:ext uri="{BB962C8B-B14F-4D97-AF65-F5344CB8AC3E}">
        <p14:creationId xmlns:p14="http://schemas.microsoft.com/office/powerpoint/2010/main" val="36966554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dirty="0"/>
          </a:p>
        </p:txBody>
      </p:sp>
    </p:spTree>
    <p:extLst>
      <p:ext uri="{BB962C8B-B14F-4D97-AF65-F5344CB8AC3E}">
        <p14:creationId xmlns:p14="http://schemas.microsoft.com/office/powerpoint/2010/main" val="681018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dirty="0"/>
          </a:p>
        </p:txBody>
      </p:sp>
    </p:spTree>
    <p:extLst>
      <p:ext uri="{BB962C8B-B14F-4D97-AF65-F5344CB8AC3E}">
        <p14:creationId xmlns:p14="http://schemas.microsoft.com/office/powerpoint/2010/main" val="4279973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dirty="0"/>
          </a:p>
        </p:txBody>
      </p:sp>
    </p:spTree>
    <p:extLst>
      <p:ext uri="{BB962C8B-B14F-4D97-AF65-F5344CB8AC3E}">
        <p14:creationId xmlns:p14="http://schemas.microsoft.com/office/powerpoint/2010/main" val="4071811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Tree>
    <p:extLst>
      <p:ext uri="{BB962C8B-B14F-4D97-AF65-F5344CB8AC3E}">
        <p14:creationId xmlns:p14="http://schemas.microsoft.com/office/powerpoint/2010/main" val="1021302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Tree>
    <p:extLst>
      <p:ext uri="{BB962C8B-B14F-4D97-AF65-F5344CB8AC3E}">
        <p14:creationId xmlns:p14="http://schemas.microsoft.com/office/powerpoint/2010/main" val="1194648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Tree>
    <p:extLst>
      <p:ext uri="{BB962C8B-B14F-4D97-AF65-F5344CB8AC3E}">
        <p14:creationId xmlns:p14="http://schemas.microsoft.com/office/powerpoint/2010/main" val="227007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B20B89-1EAE-4CE3-AE91-1859B247E969}" type="slidenum">
              <a:rPr lang="en-US" smtClean="0"/>
              <a:pPr/>
              <a:t>‹#›</a:t>
            </a:fld>
            <a:endParaRPr lang="en-US" dirty="0"/>
          </a:p>
        </p:txBody>
      </p:sp>
    </p:spTree>
    <p:extLst>
      <p:ext uri="{BB962C8B-B14F-4D97-AF65-F5344CB8AC3E}">
        <p14:creationId xmlns:p14="http://schemas.microsoft.com/office/powerpoint/2010/main" val="661731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Tree>
    <p:extLst>
      <p:ext uri="{BB962C8B-B14F-4D97-AF65-F5344CB8AC3E}">
        <p14:creationId xmlns:p14="http://schemas.microsoft.com/office/powerpoint/2010/main" val="403180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B20B89-1EAE-4CE3-AE91-1859B247E969}" type="slidenum">
              <a:rPr lang="en-US" smtClean="0"/>
              <a:pPr/>
              <a:t>‹#›</a:t>
            </a:fld>
            <a:endParaRPr lang="en-US" dirty="0"/>
          </a:p>
        </p:txBody>
      </p:sp>
    </p:spTree>
    <p:extLst>
      <p:ext uri="{BB962C8B-B14F-4D97-AF65-F5344CB8AC3E}">
        <p14:creationId xmlns:p14="http://schemas.microsoft.com/office/powerpoint/2010/main" val="4234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B20B89-1EAE-4CE3-AE91-1859B247E969}" type="slidenum">
              <a:rPr lang="en-US" smtClean="0"/>
              <a:pPr/>
              <a:t>‹#›</a:t>
            </a:fld>
            <a:endParaRPr lang="en-US" dirty="0"/>
          </a:p>
        </p:txBody>
      </p:sp>
    </p:spTree>
    <p:extLst>
      <p:ext uri="{BB962C8B-B14F-4D97-AF65-F5344CB8AC3E}">
        <p14:creationId xmlns:p14="http://schemas.microsoft.com/office/powerpoint/2010/main" val="2313649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B20B89-1EAE-4CE3-AE91-1859B247E969}" type="slidenum">
              <a:rPr lang="en-US" smtClean="0"/>
              <a:pPr/>
              <a:t>‹#›</a:t>
            </a:fld>
            <a:endParaRPr lang="en-US" dirty="0"/>
          </a:p>
        </p:txBody>
      </p:sp>
    </p:spTree>
    <p:extLst>
      <p:ext uri="{BB962C8B-B14F-4D97-AF65-F5344CB8AC3E}">
        <p14:creationId xmlns:p14="http://schemas.microsoft.com/office/powerpoint/2010/main" val="88082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B20B89-1EAE-4CE3-AE91-1859B247E969}" type="slidenum">
              <a:rPr lang="en-US" smtClean="0"/>
              <a:pPr/>
              <a:t>‹#›</a:t>
            </a:fld>
            <a:endParaRPr lang="en-US" dirty="0"/>
          </a:p>
        </p:txBody>
      </p:sp>
    </p:spTree>
    <p:extLst>
      <p:ext uri="{BB962C8B-B14F-4D97-AF65-F5344CB8AC3E}">
        <p14:creationId xmlns:p14="http://schemas.microsoft.com/office/powerpoint/2010/main" val="229352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B20B89-1EAE-4CE3-AE91-1859B247E969}" type="slidenum">
              <a:rPr lang="en-US" smtClean="0"/>
              <a:pPr/>
              <a:t>‹#›</a:t>
            </a:fld>
            <a:endParaRPr lang="en-US" dirty="0"/>
          </a:p>
        </p:txBody>
      </p:sp>
    </p:spTree>
    <p:extLst>
      <p:ext uri="{BB962C8B-B14F-4D97-AF65-F5344CB8AC3E}">
        <p14:creationId xmlns:p14="http://schemas.microsoft.com/office/powerpoint/2010/main" val="422291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20B89-1EAE-4CE3-AE91-1859B247E969}" type="slidenum">
              <a:rPr lang="en-US" smtClean="0"/>
              <a:pPr/>
              <a:t>‹#›</a:t>
            </a:fld>
            <a:endParaRPr lang="en-US" dirty="0"/>
          </a:p>
        </p:txBody>
      </p:sp>
    </p:spTree>
    <p:extLst>
      <p:ext uri="{BB962C8B-B14F-4D97-AF65-F5344CB8AC3E}">
        <p14:creationId xmlns:p14="http://schemas.microsoft.com/office/powerpoint/2010/main" val="3792598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700" r:id="rId26"/>
    <p:sldLayoutId id="2147483701" r:id="rId27"/>
    <p:sldLayoutId id="2147483714" r:id="rId28"/>
    <p:sldLayoutId id="2147483715" r:id="rId2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65142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51.jpe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5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diagramQuickStyle" Target="../diagrams/quickStyle2.xml"/><Relationship Id="rId3" Type="http://schemas.openxmlformats.org/officeDocument/2006/relationships/image" Target="../media/image54.png"/><Relationship Id="rId7" Type="http://schemas.openxmlformats.org/officeDocument/2006/relationships/image" Target="../media/image58.jpeg"/><Relationship Id="rId12" Type="http://schemas.openxmlformats.org/officeDocument/2006/relationships/diagramLayout" Target="../diagrams/layout2.xm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57.png"/><Relationship Id="rId11" Type="http://schemas.openxmlformats.org/officeDocument/2006/relationships/diagramData" Target="../diagrams/data2.xml"/><Relationship Id="rId5" Type="http://schemas.openxmlformats.org/officeDocument/2006/relationships/image" Target="../media/image56.png"/><Relationship Id="rId15" Type="http://schemas.microsoft.com/office/2007/relationships/diagramDrawing" Target="../diagrams/drawing2.xml"/><Relationship Id="rId10" Type="http://schemas.openxmlformats.org/officeDocument/2006/relationships/image" Target="../media/image61.png"/><Relationship Id="rId4" Type="http://schemas.openxmlformats.org/officeDocument/2006/relationships/image" Target="../media/image55.jpeg"/><Relationship Id="rId9" Type="http://schemas.openxmlformats.org/officeDocument/2006/relationships/image" Target="../media/image60.png"/><Relationship Id="rId14" Type="http://schemas.openxmlformats.org/officeDocument/2006/relationships/diagramColors" Target="../diagrams/colors2.xm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2.png"/><Relationship Id="rId7" Type="http://schemas.openxmlformats.org/officeDocument/2006/relationships/diagramColors" Target="../diagrams/colors3.xm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s://thegiin.org/knowledge/publication/annualsurvey2017" TargetMode="External"/><Relationship Id="rId13" Type="http://schemas.openxmlformats.org/officeDocument/2006/relationships/hyperlink" Target="http://www.vermontcf.org/Portals/0/Uploads/Documents/Investment_Brochure_Mar2015.pdf" TargetMode="External"/><Relationship Id="rId18" Type="http://schemas.openxmlformats.org/officeDocument/2006/relationships/hyperlink" Target="http://missioninvestors.org/" TargetMode="External"/><Relationship Id="rId3" Type="http://schemas.openxmlformats.org/officeDocument/2006/relationships/hyperlink" Target="http://heron.org/sites/default/files/fb_heron_foundation_Mission_Stewardship_Aligning_Programs.pdf" TargetMode="External"/><Relationship Id="rId7" Type="http://schemas.openxmlformats.org/officeDocument/2006/relationships/hyperlink" Target="http://www.unepfi.org/publications/investment-publications/fiduciary-duty-in-the-21st-century/" TargetMode="External"/><Relationship Id="rId12" Type="http://schemas.openxmlformats.org/officeDocument/2006/relationships/hyperlink" Target="http://www.noyes.org/impact-investing/investment-policy" TargetMode="External"/><Relationship Id="rId17" Type="http://schemas.openxmlformats.org/officeDocument/2006/relationships/hyperlink" Target="https://thegiin.org/" TargetMode="External"/><Relationship Id="rId2" Type="http://schemas.openxmlformats.org/officeDocument/2006/relationships/notesSlide" Target="../notesSlides/notesSlide36.xml"/><Relationship Id="rId16" Type="http://schemas.openxmlformats.org/officeDocument/2006/relationships/hyperlink" Target="http://www.confluencephilanthropy.org/" TargetMode="External"/><Relationship Id="rId1" Type="http://schemas.openxmlformats.org/officeDocument/2006/relationships/slideLayout" Target="../slideLayouts/slideLayout16.xml"/><Relationship Id="rId6" Type="http://schemas.openxmlformats.org/officeDocument/2006/relationships/hyperlink" Target="http://www.iccr.org/sites/default/files/2016_iccr_ar_final_0.pdf" TargetMode="External"/><Relationship Id="rId11" Type="http://schemas.openxmlformats.org/officeDocument/2006/relationships/hyperlink" Target="http://heron.org/engage/publications/investment-policy-statement" TargetMode="External"/><Relationship Id="rId5" Type="http://schemas.openxmlformats.org/officeDocument/2006/relationships/hyperlink" Target="http://www.ussif.org/files/SIF_Trends_16_Executive_Summary(1).pdf" TargetMode="External"/><Relationship Id="rId15" Type="http://schemas.openxmlformats.org/officeDocument/2006/relationships/hyperlink" Target="https://casefoundation.org/networkmap/?nabe=6116754236899328:0" TargetMode="External"/><Relationship Id="rId10" Type="http://schemas.openxmlformats.org/officeDocument/2006/relationships/hyperlink" Target="https://thegiin.org/assets/documents/pub/Introducing_the_Impact_Investing_Benchmark.pdf" TargetMode="External"/><Relationship Id="rId4" Type="http://schemas.openxmlformats.org/officeDocument/2006/relationships/hyperlink" Target="http://corporate1.morningstar.com/Morningstar-Sustainable-Investing-Handbook-2/" TargetMode="External"/><Relationship Id="rId9" Type="http://schemas.openxmlformats.org/officeDocument/2006/relationships/hyperlink" Target="https://www.msci.com/documents/10199/cbc27309-8157-4589-9cc0-00734bca6a6b" TargetMode="External"/><Relationship Id="rId14" Type="http://schemas.openxmlformats.org/officeDocument/2006/relationships/hyperlink" Target="http://klfelicitasfoundation.org/impact-investing-overview/strategy-overview/"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78.jpeg"/><Relationship Id="rId3" Type="http://schemas.openxmlformats.org/officeDocument/2006/relationships/image" Target="../media/image68.png"/><Relationship Id="rId7" Type="http://schemas.openxmlformats.org/officeDocument/2006/relationships/image" Target="../media/image72.jpeg"/><Relationship Id="rId12" Type="http://schemas.openxmlformats.org/officeDocument/2006/relationships/image" Target="../media/image77.jpeg"/><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image" Target="../media/image71.jpeg"/><Relationship Id="rId11" Type="http://schemas.openxmlformats.org/officeDocument/2006/relationships/image" Target="../media/image76.jpeg"/><Relationship Id="rId5" Type="http://schemas.openxmlformats.org/officeDocument/2006/relationships/image" Target="../media/image70.jpeg"/><Relationship Id="rId10" Type="http://schemas.openxmlformats.org/officeDocument/2006/relationships/image" Target="../media/image75.jpeg"/><Relationship Id="rId4" Type="http://schemas.openxmlformats.org/officeDocument/2006/relationships/image" Target="../media/image69.jpeg"/><Relationship Id="rId9" Type="http://schemas.openxmlformats.org/officeDocument/2006/relationships/image" Target="../media/image74.jpeg"/><Relationship Id="rId14" Type="http://schemas.openxmlformats.org/officeDocument/2006/relationships/image" Target="../media/image79.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png"/><Relationship Id="rId18" Type="http://schemas.openxmlformats.org/officeDocument/2006/relationships/image" Target="../media/image18.jpeg"/><Relationship Id="rId26" Type="http://schemas.openxmlformats.org/officeDocument/2006/relationships/image" Target="../media/image26.jpeg"/><Relationship Id="rId3" Type="http://schemas.openxmlformats.org/officeDocument/2006/relationships/image" Target="../media/image5.jpeg"/><Relationship Id="rId21" Type="http://schemas.openxmlformats.org/officeDocument/2006/relationships/image" Target="../media/image21.pn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5.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6.x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4.png"/><Relationship Id="rId5" Type="http://schemas.openxmlformats.org/officeDocument/2006/relationships/hyperlink" Target="http://divestinvest.org/philanthropy/signatories/" TargetMode="External"/><Relationship Id="rId15" Type="http://schemas.openxmlformats.org/officeDocument/2006/relationships/image" Target="../media/image15.jpeg"/><Relationship Id="rId23" Type="http://schemas.openxmlformats.org/officeDocument/2006/relationships/image" Target="../media/image23.jpe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hyperlink" Target="http://www.ussif.org/" TargetMode="Externa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2133600"/>
            <a:ext cx="9144000" cy="2438400"/>
          </a:xfrm>
          <a:prstGeom prst="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400" dirty="0"/>
          </a:p>
          <a:p>
            <a:pPr algn="ctr"/>
            <a:endParaRPr lang="en-US" sz="2400" dirty="0"/>
          </a:p>
          <a:p>
            <a:pPr algn="ctr"/>
            <a:endParaRPr lang="en-US" sz="2400" dirty="0"/>
          </a:p>
          <a:p>
            <a:pPr algn="ctr"/>
            <a:endParaRPr lang="en-US" sz="2400"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Impact Investing 101</a:t>
            </a:r>
          </a:p>
          <a:p>
            <a:pPr algn="ctr"/>
            <a:endParaRPr lang="en-US" sz="2000" b="1" dirty="0">
              <a:latin typeface="Times New Roman" panose="02020603050405020304" pitchFamily="18" charset="0"/>
              <a:cs typeface="Times New Roman" panose="02020603050405020304" pitchFamily="18" charset="0"/>
            </a:endParaRPr>
          </a:p>
          <a:p>
            <a:pPr algn="ctr"/>
            <a:endParaRPr lang="en-US" sz="2400" b="1" dirty="0">
              <a:solidFill>
                <a:srgbClr val="009999"/>
              </a:solidFill>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September 19, 2017</a:t>
            </a:r>
          </a:p>
          <a:p>
            <a:pPr algn="ctr"/>
            <a:endParaRPr lang="en-US" sz="2400" dirty="0"/>
          </a:p>
          <a:p>
            <a:pPr algn="ctr"/>
            <a:endParaRPr lang="en-US" sz="2400" dirty="0"/>
          </a:p>
          <a:p>
            <a:pPr algn="ctr"/>
            <a:endParaRPr lang="en-US" sz="2400" dirty="0"/>
          </a:p>
        </p:txBody>
      </p:sp>
      <p:sp>
        <p:nvSpPr>
          <p:cNvPr id="2" name="TextBox 1"/>
          <p:cNvSpPr txBox="1"/>
          <p:nvPr/>
        </p:nvSpPr>
        <p:spPr>
          <a:xfrm>
            <a:off x="2971800" y="5007990"/>
            <a:ext cx="3200400" cy="369332"/>
          </a:xfrm>
          <a:prstGeom prst="rect">
            <a:avLst/>
          </a:prstGeom>
          <a:noFill/>
        </p:spPr>
        <p:txBody>
          <a:bodyPr wrap="square" rtlCol="0">
            <a:spAutoFit/>
          </a:bodyPr>
          <a:lstStyle/>
          <a:p>
            <a:pPr algn="ctr"/>
            <a:r>
              <a:rPr lang="en-US" dirty="0">
                <a:solidFill>
                  <a:schemeClr val="tx1">
                    <a:lumMod val="65000"/>
                    <a:lumOff val="35000"/>
                  </a:schemeClr>
                </a:solidFill>
                <a:latin typeface="Times New Roman"/>
                <a:cs typeface="Times New Roman"/>
              </a:rPr>
              <a:t>Prepared by: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6238" y="5450972"/>
            <a:ext cx="1271524" cy="724680"/>
          </a:xfrm>
          <a:prstGeom prst="rect">
            <a:avLst/>
          </a:prstGeom>
          <a:extLst>
            <a:ext uri="{FAA26D3D-D897-4be2-8F04-BA451C77F1D7}">
              <ma14:placeholderFlag xmlns="" xmlns:ma14="http://schemas.microsoft.com/office/mac/drawingml/2011/main"/>
            </a:ext>
          </a:extLst>
        </p:spPr>
      </p:pic>
      <p:sp>
        <p:nvSpPr>
          <p:cNvPr id="5" name="Rectangle 4"/>
          <p:cNvSpPr/>
          <p:nvPr/>
        </p:nvSpPr>
        <p:spPr>
          <a:xfrm>
            <a:off x="5334000" y="381000"/>
            <a:ext cx="3200400" cy="830997"/>
          </a:xfrm>
          <a:prstGeom prst="rect">
            <a:avLst/>
          </a:prstGeom>
          <a:solidFill>
            <a:srgbClr val="0070C0"/>
          </a:solidFill>
        </p:spPr>
        <p:txBody>
          <a:bodyPr wrap="square">
            <a:spAutoFit/>
          </a:bodyPr>
          <a:lstStyle/>
          <a:p>
            <a:pPr algn="ctr">
              <a:spcBef>
                <a:spcPts val="1200"/>
              </a:spcBef>
              <a:spcAft>
                <a:spcPts val="1200"/>
              </a:spcAft>
            </a:pPr>
            <a:r>
              <a:rPr lang="en-US" sz="2400" b="1" dirty="0">
                <a:solidFill>
                  <a:schemeClr val="bg1"/>
                </a:solidFill>
                <a:latin typeface="Times New Roman" panose="02020603050405020304" pitchFamily="18" charset="0"/>
                <a:cs typeface="Times New Roman" panose="02020603050405020304" pitchFamily="18" charset="0"/>
              </a:rPr>
              <a:t>Georgia Social Impact Collaborative</a:t>
            </a:r>
            <a:endParaRPr lang="en-US" sz="2400" b="1" dirty="0">
              <a:solidFill>
                <a:schemeClr val="bg1"/>
              </a:solidFill>
              <a:effectLst/>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16743"/>
            <a:ext cx="4191000" cy="1159510"/>
          </a:xfrm>
          <a:prstGeom prst="rect">
            <a:avLst/>
          </a:prstGeom>
        </p:spPr>
      </p:pic>
    </p:spTree>
    <p:extLst>
      <p:ext uri="{BB962C8B-B14F-4D97-AF65-F5344CB8AC3E}">
        <p14:creationId xmlns:p14="http://schemas.microsoft.com/office/powerpoint/2010/main" val="1499433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1475" y="238125"/>
            <a:ext cx="8353425"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595959"/>
                </a:solidFill>
                <a:latin typeface="Times New Roman"/>
                <a:cs typeface="Times New Roman"/>
              </a:rPr>
              <a:t>Impact Investing: A </a:t>
            </a:r>
            <a:r>
              <a:rPr lang="en-US" sz="2000" b="1" dirty="0">
                <a:solidFill>
                  <a:srgbClr val="404040"/>
                </a:solidFill>
                <a:latin typeface="Times New Roman" panose="02020603050405020304" pitchFamily="18" charset="0"/>
                <a:cs typeface="Times New Roman" panose="02020603050405020304" pitchFamily="18" charset="0"/>
              </a:rPr>
              <a:t>Philanthropic</a:t>
            </a:r>
            <a:r>
              <a:rPr lang="en-US" sz="2000" b="1" dirty="0">
                <a:solidFill>
                  <a:srgbClr val="595959"/>
                </a:solidFill>
                <a:latin typeface="Times New Roman" panose="02020603050405020304" pitchFamily="18" charset="0"/>
                <a:cs typeface="Times New Roman" panose="02020603050405020304" pitchFamily="18" charset="0"/>
              </a:rPr>
              <a:t> Tool</a:t>
            </a:r>
            <a:endParaRPr lang="en-US" sz="2000" b="1" dirty="0">
              <a:solidFill>
                <a:srgbClr val="595959"/>
              </a:solidFill>
              <a:latin typeface="Times New Roman"/>
              <a:cs typeface="Times New Roman"/>
            </a:endParaRPr>
          </a:p>
        </p:txBody>
      </p:sp>
      <p:sp>
        <p:nvSpPr>
          <p:cNvPr id="54" name="Content Placeholder 2"/>
          <p:cNvSpPr txBox="1">
            <a:spLocks/>
          </p:cNvSpPr>
          <p:nvPr/>
        </p:nvSpPr>
        <p:spPr>
          <a:xfrm>
            <a:off x="436562" y="1166297"/>
            <a:ext cx="8347075" cy="1346200"/>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charset="0"/>
              <a:buNone/>
              <a:defRPr/>
            </a:pPr>
            <a:r>
              <a:rPr lang="en-US" sz="1800" dirty="0">
                <a:solidFill>
                  <a:srgbClr val="595959"/>
                </a:solidFill>
                <a:latin typeface="Times New Roman"/>
                <a:cs typeface="Times New Roman"/>
              </a:rPr>
              <a:t>Investing into companies, organizations, and funds with the intention to generate measurable social and environmental impact alongside a financial return.</a:t>
            </a:r>
            <a:r>
              <a:rPr lang="en-US" sz="1800" baseline="30000" dirty="0">
                <a:solidFill>
                  <a:srgbClr val="595959"/>
                </a:solidFill>
                <a:latin typeface="Times New Roman"/>
                <a:cs typeface="Times New Roman"/>
              </a:rPr>
              <a:t>1</a:t>
            </a:r>
          </a:p>
          <a:p>
            <a:pPr marL="0" indent="0">
              <a:spcBef>
                <a:spcPts val="0"/>
              </a:spcBef>
              <a:buFont typeface="Arial" charset="0"/>
              <a:buNone/>
              <a:defRPr/>
            </a:pPr>
            <a:endParaRPr lang="en-US" sz="1800" baseline="30000" dirty="0">
              <a:solidFill>
                <a:srgbClr val="595959"/>
              </a:solidFill>
              <a:latin typeface="Times New Roman"/>
              <a:cs typeface="Times New Roman"/>
            </a:endParaRPr>
          </a:p>
          <a:p>
            <a:pPr marL="342900" lvl="1" indent="-342900">
              <a:spcBef>
                <a:spcPts val="0"/>
              </a:spcBef>
              <a:buFont typeface="Arial"/>
              <a:buChar char="•"/>
              <a:defRPr/>
            </a:pPr>
            <a:r>
              <a:rPr lang="en-US" sz="1800" dirty="0">
                <a:solidFill>
                  <a:srgbClr val="595959"/>
                </a:solidFill>
                <a:latin typeface="Times New Roman"/>
                <a:cs typeface="Times New Roman"/>
              </a:rPr>
              <a:t>Any asset class or structure</a:t>
            </a:r>
          </a:p>
          <a:p>
            <a:pPr marL="342900" lvl="1" indent="-342900">
              <a:spcBef>
                <a:spcPts val="0"/>
              </a:spcBef>
              <a:buFont typeface="Arial"/>
              <a:buChar char="•"/>
              <a:defRPr/>
            </a:pPr>
            <a:r>
              <a:rPr lang="en-US" sz="1800" dirty="0">
                <a:solidFill>
                  <a:srgbClr val="595959"/>
                </a:solidFill>
                <a:latin typeface="Times New Roman"/>
                <a:cs typeface="Times New Roman"/>
              </a:rPr>
              <a:t>Any tax structure of investee </a:t>
            </a:r>
          </a:p>
          <a:p>
            <a:pPr marL="342900" lvl="1" indent="-342900">
              <a:spcBef>
                <a:spcPts val="0"/>
              </a:spcBef>
              <a:buFont typeface="Arial"/>
              <a:buChar char="•"/>
              <a:defRPr/>
            </a:pPr>
            <a:r>
              <a:rPr lang="en-US" sz="1800" dirty="0">
                <a:solidFill>
                  <a:srgbClr val="595959"/>
                </a:solidFill>
                <a:latin typeface="Times New Roman"/>
                <a:cs typeface="Times New Roman"/>
              </a:rPr>
              <a:t>Any expected financial return</a:t>
            </a:r>
          </a:p>
          <a:p>
            <a:pPr marL="342900" lvl="1" indent="-342900">
              <a:spcBef>
                <a:spcPts val="0"/>
              </a:spcBef>
              <a:buFont typeface="Arial"/>
              <a:buChar char="•"/>
              <a:defRPr/>
            </a:pPr>
            <a:r>
              <a:rPr lang="en-US" sz="1800" dirty="0">
                <a:solidFill>
                  <a:srgbClr val="595959"/>
                </a:solidFill>
                <a:latin typeface="Times New Roman"/>
                <a:cs typeface="Times New Roman"/>
              </a:rPr>
              <a:t>Same fiduciary care as any institutional investment</a:t>
            </a:r>
          </a:p>
          <a:p>
            <a:pPr marL="0" indent="0">
              <a:spcBef>
                <a:spcPts val="0"/>
              </a:spcBef>
              <a:buFont typeface="Arial" charset="0"/>
              <a:buNone/>
              <a:defRPr/>
            </a:pPr>
            <a:endParaRPr lang="en-US" sz="1800" dirty="0">
              <a:solidFill>
                <a:srgbClr val="595959"/>
              </a:solidFill>
              <a:latin typeface="Times New Roman"/>
              <a:cs typeface="Times New Roman"/>
            </a:endParaRPr>
          </a:p>
        </p:txBody>
      </p:sp>
      <p:sp>
        <p:nvSpPr>
          <p:cNvPr id="83" name="Rectangle 62"/>
          <p:cNvSpPr>
            <a:spLocks noChangeArrowheads="1"/>
          </p:cNvSpPr>
          <p:nvPr/>
        </p:nvSpPr>
        <p:spPr bwMode="auto">
          <a:xfrm>
            <a:off x="228600" y="6538666"/>
            <a:ext cx="87630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baseline="30000" dirty="0">
                <a:solidFill>
                  <a:schemeClr val="bg1"/>
                </a:solidFill>
                <a:latin typeface="Times New Roman"/>
                <a:cs typeface="Times New Roman"/>
              </a:rPr>
              <a:t>1</a:t>
            </a:r>
            <a:r>
              <a:rPr lang="en-US" sz="1200" dirty="0">
                <a:solidFill>
                  <a:schemeClr val="bg1"/>
                </a:solidFill>
                <a:latin typeface="Times New Roman"/>
                <a:cs typeface="Times New Roman"/>
              </a:rPr>
              <a:t>Global Impact Investing Network, www.thegiin.org.  </a:t>
            </a:r>
            <a:r>
              <a:rPr lang="en-US" sz="1200" baseline="30000" dirty="0">
                <a:solidFill>
                  <a:schemeClr val="bg1"/>
                </a:solidFill>
                <a:latin typeface="Times New Roman"/>
                <a:cs typeface="Times New Roman"/>
              </a:rPr>
              <a:t>2</a:t>
            </a:r>
            <a:r>
              <a:rPr lang="en-US" sz="1200" dirty="0">
                <a:solidFill>
                  <a:schemeClr val="bg1"/>
                </a:solidFill>
                <a:latin typeface="Times New Roman"/>
                <a:cs typeface="Times New Roman"/>
              </a:rPr>
              <a:t>Adapted from F..B. Heron Foundation</a:t>
            </a:r>
          </a:p>
        </p:txBody>
      </p:sp>
      <p:grpSp>
        <p:nvGrpSpPr>
          <p:cNvPr id="33" name="Group 32"/>
          <p:cNvGrpSpPr/>
          <p:nvPr/>
        </p:nvGrpSpPr>
        <p:grpSpPr>
          <a:xfrm>
            <a:off x="80878" y="3263854"/>
            <a:ext cx="9044537" cy="2523454"/>
            <a:chOff x="119062" y="3540125"/>
            <a:chExt cx="9024938" cy="2654300"/>
          </a:xfrm>
        </p:grpSpPr>
        <p:grpSp>
          <p:nvGrpSpPr>
            <p:cNvPr id="34" name="Group 2"/>
            <p:cNvGrpSpPr>
              <a:grpSpLocks/>
            </p:cNvGrpSpPr>
            <p:nvPr/>
          </p:nvGrpSpPr>
          <p:grpSpPr bwMode="auto">
            <a:xfrm>
              <a:off x="119062" y="3540125"/>
              <a:ext cx="9024938" cy="2077057"/>
              <a:chOff x="0" y="1752600"/>
              <a:chExt cx="9274512" cy="2037173"/>
            </a:xfrm>
          </p:grpSpPr>
          <p:cxnSp>
            <p:nvCxnSpPr>
              <p:cNvPr id="36" name="Straight Arrow Connector 35"/>
              <p:cNvCxnSpPr/>
              <p:nvPr/>
            </p:nvCxnSpPr>
            <p:spPr>
              <a:xfrm>
                <a:off x="991246" y="2362200"/>
                <a:ext cx="2667000" cy="0"/>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7" name="TextBox 15"/>
              <p:cNvSpPr txBox="1">
                <a:spLocks noChangeArrowheads="1"/>
              </p:cNvSpPr>
              <p:nvPr/>
            </p:nvSpPr>
            <p:spPr bwMode="auto">
              <a:xfrm>
                <a:off x="5029200" y="3276600"/>
                <a:ext cx="3733800" cy="513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dirty="0">
                    <a:solidFill>
                      <a:srgbClr val="000000"/>
                    </a:solidFill>
                    <a:latin typeface="Times New Roman"/>
                    <a:cs typeface="Times New Roman"/>
                  </a:rPr>
                  <a:t>Lower Risk                       Higher Risk</a:t>
                </a:r>
              </a:p>
              <a:p>
                <a:pPr algn="ctr" eaLnBrk="1" hangingPunct="1"/>
                <a:r>
                  <a:rPr lang="en-US" sz="1400" b="1" dirty="0">
                    <a:solidFill>
                      <a:srgbClr val="000000"/>
                    </a:solidFill>
                    <a:latin typeface="Times New Roman"/>
                    <a:cs typeface="Times New Roman"/>
                  </a:rPr>
                  <a:t>MARKET-RATE INVESTMENTS</a:t>
                </a:r>
              </a:p>
            </p:txBody>
          </p:sp>
          <p:cxnSp>
            <p:nvCxnSpPr>
              <p:cNvPr id="38" name="Straight Arrow Connector 37"/>
              <p:cNvCxnSpPr/>
              <p:nvPr/>
            </p:nvCxnSpPr>
            <p:spPr>
              <a:xfrm>
                <a:off x="5409877" y="3276600"/>
                <a:ext cx="2972123" cy="0"/>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39" name="Group 2"/>
              <p:cNvGrpSpPr>
                <a:grpSpLocks/>
              </p:cNvGrpSpPr>
              <p:nvPr/>
            </p:nvGrpSpPr>
            <p:grpSpPr bwMode="auto">
              <a:xfrm>
                <a:off x="0" y="2209800"/>
                <a:ext cx="9274512" cy="1219200"/>
                <a:chOff x="0" y="3886200"/>
                <a:chExt cx="9274512" cy="1219200"/>
              </a:xfrm>
            </p:grpSpPr>
            <p:sp>
              <p:nvSpPr>
                <p:cNvPr id="41" name="Chevron 63"/>
                <p:cNvSpPr/>
                <p:nvPr/>
              </p:nvSpPr>
              <p:spPr>
                <a:xfrm>
                  <a:off x="5088610" y="3886200"/>
                  <a:ext cx="1312512" cy="914400"/>
                </a:xfrm>
                <a:prstGeom prst="chevron">
                  <a:avLst/>
                </a:prstGeom>
                <a:solidFill>
                  <a:srgbClr val="5B9E9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solidFill>
                      <a:schemeClr val="tx1"/>
                    </a:solidFill>
                    <a:latin typeface="Times New Roman"/>
                    <a:cs typeface="Times New Roman"/>
                  </a:endParaRPr>
                </a:p>
              </p:txBody>
            </p:sp>
            <p:sp>
              <p:nvSpPr>
                <p:cNvPr id="42" name="Chevron 64"/>
                <p:cNvSpPr/>
                <p:nvPr/>
              </p:nvSpPr>
              <p:spPr>
                <a:xfrm>
                  <a:off x="5994292" y="3886200"/>
                  <a:ext cx="1372246" cy="914400"/>
                </a:xfrm>
                <a:prstGeom prst="chevron">
                  <a:avLst/>
                </a:prstGeom>
                <a:solidFill>
                  <a:srgbClr val="79BA9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solidFill>
                      <a:schemeClr val="tx1"/>
                    </a:solidFill>
                    <a:latin typeface="Times New Roman"/>
                    <a:cs typeface="Times New Roman"/>
                  </a:endParaRPr>
                </a:p>
              </p:txBody>
            </p:sp>
            <p:sp>
              <p:nvSpPr>
                <p:cNvPr id="43" name="Chevron 65"/>
                <p:cNvSpPr/>
                <p:nvPr/>
              </p:nvSpPr>
              <p:spPr>
                <a:xfrm>
                  <a:off x="7849246" y="3886200"/>
                  <a:ext cx="1294754" cy="914400"/>
                </a:xfrm>
                <a:prstGeom prst="chevron">
                  <a:avLst/>
                </a:prstGeom>
                <a:solidFill>
                  <a:srgbClr val="66BAC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solidFill>
                      <a:schemeClr val="tx1"/>
                    </a:solidFill>
                    <a:latin typeface="Times New Roman"/>
                    <a:cs typeface="Times New Roman"/>
                  </a:endParaRPr>
                </a:p>
              </p:txBody>
            </p:sp>
            <p:grpSp>
              <p:nvGrpSpPr>
                <p:cNvPr id="44" name="Group 23"/>
                <p:cNvGrpSpPr>
                  <a:grpSpLocks/>
                </p:cNvGrpSpPr>
                <p:nvPr/>
              </p:nvGrpSpPr>
              <p:grpSpPr bwMode="auto">
                <a:xfrm>
                  <a:off x="0" y="4191000"/>
                  <a:ext cx="4724400" cy="914400"/>
                  <a:chOff x="0" y="1752600"/>
                  <a:chExt cx="4724400" cy="914400"/>
                </a:xfrm>
              </p:grpSpPr>
              <p:sp>
                <p:nvSpPr>
                  <p:cNvPr id="85" name="Chevron 78"/>
                  <p:cNvSpPr/>
                  <p:nvPr/>
                </p:nvSpPr>
                <p:spPr>
                  <a:xfrm flipH="1">
                    <a:off x="3353122" y="1752600"/>
                    <a:ext cx="1370632" cy="914400"/>
                  </a:xfrm>
                  <a:prstGeom prst="chevron">
                    <a:avLst/>
                  </a:prstGeom>
                  <a:solidFill>
                    <a:srgbClr val="0094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00" b="1" dirty="0">
                      <a:solidFill>
                        <a:schemeClr val="tx1"/>
                      </a:solidFill>
                      <a:latin typeface="Times New Roman"/>
                      <a:cs typeface="Times New Roman"/>
                    </a:endParaRPr>
                  </a:p>
                </p:txBody>
              </p:sp>
              <p:sp>
                <p:nvSpPr>
                  <p:cNvPr id="86" name="Chevron 79"/>
                  <p:cNvSpPr/>
                  <p:nvPr/>
                </p:nvSpPr>
                <p:spPr>
                  <a:xfrm flipH="1">
                    <a:off x="2210122" y="1752600"/>
                    <a:ext cx="1522386" cy="914400"/>
                  </a:xfrm>
                  <a:prstGeom prst="chevron">
                    <a:avLst/>
                  </a:prstGeom>
                  <a:solidFill>
                    <a:srgbClr val="0094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solidFill>
                        <a:schemeClr val="tx1"/>
                      </a:solidFill>
                      <a:latin typeface="Times New Roman"/>
                      <a:cs typeface="Times New Roman"/>
                    </a:endParaRPr>
                  </a:p>
                </p:txBody>
              </p:sp>
              <p:sp>
                <p:nvSpPr>
                  <p:cNvPr id="87" name="Chevron 80"/>
                  <p:cNvSpPr/>
                  <p:nvPr/>
                </p:nvSpPr>
                <p:spPr>
                  <a:xfrm flipH="1">
                    <a:off x="0" y="1752600"/>
                    <a:ext cx="1524000" cy="914400"/>
                  </a:xfrm>
                  <a:prstGeom prst="chevron">
                    <a:avLst/>
                  </a:prstGeom>
                  <a:solidFill>
                    <a:srgbClr val="0082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solidFill>
                        <a:schemeClr val="tx1"/>
                      </a:solidFill>
                      <a:latin typeface="Times New Roman"/>
                      <a:cs typeface="Times New Roman"/>
                    </a:endParaRPr>
                  </a:p>
                </p:txBody>
              </p:sp>
              <p:sp>
                <p:nvSpPr>
                  <p:cNvPr id="88" name="Chevron 81"/>
                  <p:cNvSpPr/>
                  <p:nvPr/>
                </p:nvSpPr>
                <p:spPr>
                  <a:xfrm flipH="1">
                    <a:off x="1143000" y="1752600"/>
                    <a:ext cx="1448122" cy="914400"/>
                  </a:xfrm>
                  <a:prstGeom prst="chevron">
                    <a:avLst/>
                  </a:prstGeom>
                  <a:solidFill>
                    <a:srgbClr val="0094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00" b="1" dirty="0">
                      <a:solidFill>
                        <a:schemeClr val="tx1"/>
                      </a:solidFill>
                      <a:latin typeface="Times New Roman"/>
                      <a:cs typeface="Times New Roman"/>
                    </a:endParaRPr>
                  </a:p>
                </p:txBody>
              </p:sp>
            </p:grpSp>
            <p:sp>
              <p:nvSpPr>
                <p:cNvPr id="45" name="Rectangle 44"/>
                <p:cNvSpPr/>
                <p:nvPr/>
              </p:nvSpPr>
              <p:spPr>
                <a:xfrm rot="18922240">
                  <a:off x="4400873" y="4202113"/>
                  <a:ext cx="1028377" cy="587375"/>
                </a:xfrm>
                <a:prstGeom prst="rect">
                  <a:avLst/>
                </a:prstGeom>
                <a:solidFill>
                  <a:srgbClr val="43A64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Times New Roman"/>
                    <a:cs typeface="Times New Roman"/>
                  </a:endParaRPr>
                </a:p>
              </p:txBody>
            </p:sp>
            <p:sp>
              <p:nvSpPr>
                <p:cNvPr id="46" name="TextBox 21"/>
                <p:cNvSpPr txBox="1">
                  <a:spLocks noChangeArrowheads="1"/>
                </p:cNvSpPr>
                <p:nvPr/>
              </p:nvSpPr>
              <p:spPr bwMode="auto">
                <a:xfrm rot="18914381">
                  <a:off x="4374354" y="4393638"/>
                  <a:ext cx="980237" cy="256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100" b="1" dirty="0">
                      <a:latin typeface="Times New Roman"/>
                      <a:cs typeface="Times New Roman"/>
                    </a:rPr>
                    <a:t>Guarantees</a:t>
                  </a:r>
                </a:p>
              </p:txBody>
            </p:sp>
            <p:sp>
              <p:nvSpPr>
                <p:cNvPr id="47" name="Chevron 69"/>
                <p:cNvSpPr/>
                <p:nvPr/>
              </p:nvSpPr>
              <p:spPr>
                <a:xfrm>
                  <a:off x="6959707" y="3886200"/>
                  <a:ext cx="1294754" cy="914400"/>
                </a:xfrm>
                <a:prstGeom prst="chevron">
                  <a:avLst/>
                </a:prstGeom>
                <a:solidFill>
                  <a:srgbClr val="66BAC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b="1" dirty="0">
                    <a:solidFill>
                      <a:schemeClr val="tx1"/>
                    </a:solidFill>
                    <a:latin typeface="Times New Roman"/>
                    <a:cs typeface="Times New Roman"/>
                  </a:endParaRPr>
                </a:p>
              </p:txBody>
            </p:sp>
            <p:sp>
              <p:nvSpPr>
                <p:cNvPr id="48" name="TextBox 32"/>
                <p:cNvSpPr txBox="1">
                  <a:spLocks noChangeArrowheads="1"/>
                </p:cNvSpPr>
                <p:nvPr/>
              </p:nvSpPr>
              <p:spPr bwMode="auto">
                <a:xfrm>
                  <a:off x="1280650" y="4386809"/>
                  <a:ext cx="986181" cy="588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100" b="1" dirty="0">
                      <a:latin typeface="Times New Roman"/>
                      <a:cs typeface="Times New Roman"/>
                    </a:rPr>
                    <a:t>Alternatives</a:t>
                  </a:r>
                </a:p>
                <a:p>
                  <a:pPr eaLnBrk="1" hangingPunct="1"/>
                  <a:r>
                    <a:rPr lang="en-US" sz="1100" b="1" dirty="0">
                      <a:latin typeface="Times New Roman"/>
                      <a:cs typeface="Times New Roman"/>
                    </a:rPr>
                    <a:t>    &amp; Novel</a:t>
                  </a:r>
                </a:p>
                <a:p>
                  <a:pPr eaLnBrk="1" hangingPunct="1"/>
                  <a:r>
                    <a:rPr lang="en-US" sz="1100" b="1" dirty="0">
                      <a:latin typeface="Times New Roman"/>
                      <a:cs typeface="Times New Roman"/>
                    </a:rPr>
                    <a:t>   Structures</a:t>
                  </a:r>
                </a:p>
              </p:txBody>
            </p:sp>
            <p:sp>
              <p:nvSpPr>
                <p:cNvPr id="49" name="TextBox 33"/>
                <p:cNvSpPr txBox="1">
                  <a:spLocks noChangeArrowheads="1"/>
                </p:cNvSpPr>
                <p:nvPr/>
              </p:nvSpPr>
              <p:spPr bwMode="auto">
                <a:xfrm>
                  <a:off x="8229600" y="4191000"/>
                  <a:ext cx="1044912" cy="256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100" b="1" dirty="0">
                      <a:latin typeface="Times New Roman"/>
                      <a:cs typeface="Times New Roman"/>
                    </a:rPr>
                    <a:t>Alternatives</a:t>
                  </a:r>
                </a:p>
              </p:txBody>
            </p:sp>
            <p:sp>
              <p:nvSpPr>
                <p:cNvPr id="50" name="TextBox 34"/>
                <p:cNvSpPr txBox="1">
                  <a:spLocks noChangeArrowheads="1"/>
                </p:cNvSpPr>
                <p:nvPr/>
              </p:nvSpPr>
              <p:spPr bwMode="auto">
                <a:xfrm>
                  <a:off x="3429000" y="4495800"/>
                  <a:ext cx="95250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100" b="1" dirty="0">
                      <a:latin typeface="Times New Roman"/>
                      <a:cs typeface="Times New Roman"/>
                    </a:rPr>
                    <a:t>Cash</a:t>
                  </a:r>
                </a:p>
              </p:txBody>
            </p:sp>
            <p:sp>
              <p:nvSpPr>
                <p:cNvPr id="51" name="TextBox 35"/>
                <p:cNvSpPr txBox="1">
                  <a:spLocks noChangeArrowheads="1"/>
                </p:cNvSpPr>
                <p:nvPr/>
              </p:nvSpPr>
              <p:spPr bwMode="auto">
                <a:xfrm>
                  <a:off x="6324600" y="4114800"/>
                  <a:ext cx="9525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100" b="1" dirty="0">
                      <a:latin typeface="Times New Roman"/>
                      <a:cs typeface="Times New Roman"/>
                    </a:rPr>
                    <a:t>Fixed </a:t>
                  </a:r>
                </a:p>
                <a:p>
                  <a:pPr algn="ctr" eaLnBrk="1" hangingPunct="1"/>
                  <a:r>
                    <a:rPr lang="en-US" sz="1100" b="1" dirty="0">
                      <a:latin typeface="Times New Roman"/>
                      <a:cs typeface="Times New Roman"/>
                    </a:rPr>
                    <a:t>Income</a:t>
                  </a:r>
                </a:p>
              </p:txBody>
            </p:sp>
            <p:sp>
              <p:nvSpPr>
                <p:cNvPr id="52" name="TextBox 36"/>
                <p:cNvSpPr txBox="1">
                  <a:spLocks noChangeArrowheads="1"/>
                </p:cNvSpPr>
                <p:nvPr/>
              </p:nvSpPr>
              <p:spPr bwMode="auto">
                <a:xfrm>
                  <a:off x="7239000" y="4114800"/>
                  <a:ext cx="9525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100" b="1" dirty="0">
                      <a:latin typeface="Times New Roman"/>
                      <a:cs typeface="Times New Roman"/>
                    </a:rPr>
                    <a:t>Public Equities</a:t>
                  </a:r>
                </a:p>
              </p:txBody>
            </p:sp>
            <p:sp>
              <p:nvSpPr>
                <p:cNvPr id="53" name="TextBox 37"/>
                <p:cNvSpPr txBox="1">
                  <a:spLocks noChangeArrowheads="1"/>
                </p:cNvSpPr>
                <p:nvPr/>
              </p:nvSpPr>
              <p:spPr bwMode="auto">
                <a:xfrm>
                  <a:off x="2362200" y="4419600"/>
                  <a:ext cx="9525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100" b="1" dirty="0">
                      <a:latin typeface="Times New Roman"/>
                      <a:cs typeface="Times New Roman"/>
                    </a:rPr>
                    <a:t>Fixed </a:t>
                  </a:r>
                </a:p>
                <a:p>
                  <a:pPr algn="ctr" eaLnBrk="1" hangingPunct="1"/>
                  <a:r>
                    <a:rPr lang="en-US" sz="1100" b="1" dirty="0">
                      <a:latin typeface="Times New Roman"/>
                      <a:cs typeface="Times New Roman"/>
                    </a:rPr>
                    <a:t>Income</a:t>
                  </a:r>
                </a:p>
              </p:txBody>
            </p:sp>
            <p:sp>
              <p:nvSpPr>
                <p:cNvPr id="55" name="TextBox 38"/>
                <p:cNvSpPr txBox="1">
                  <a:spLocks noChangeArrowheads="1"/>
                </p:cNvSpPr>
                <p:nvPr/>
              </p:nvSpPr>
              <p:spPr bwMode="auto">
                <a:xfrm>
                  <a:off x="152400" y="4419600"/>
                  <a:ext cx="9525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100" b="1" dirty="0">
                      <a:latin typeface="Times New Roman"/>
                      <a:cs typeface="Times New Roman"/>
                    </a:rPr>
                    <a:t>Grants &amp; Recoverable</a:t>
                  </a:r>
                </a:p>
                <a:p>
                  <a:pPr algn="ctr" eaLnBrk="1" hangingPunct="1"/>
                  <a:r>
                    <a:rPr lang="en-US" sz="1100" b="1" dirty="0">
                      <a:latin typeface="Times New Roman"/>
                      <a:cs typeface="Times New Roman"/>
                    </a:rPr>
                    <a:t>Grants</a:t>
                  </a:r>
                </a:p>
              </p:txBody>
            </p:sp>
            <p:sp>
              <p:nvSpPr>
                <p:cNvPr id="84" name="TextBox 39"/>
                <p:cNvSpPr txBox="1">
                  <a:spLocks noChangeArrowheads="1"/>
                </p:cNvSpPr>
                <p:nvPr/>
              </p:nvSpPr>
              <p:spPr bwMode="auto">
                <a:xfrm>
                  <a:off x="5334000" y="4191000"/>
                  <a:ext cx="95250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100" b="1" dirty="0">
                      <a:latin typeface="Times New Roman"/>
                      <a:cs typeface="Times New Roman"/>
                    </a:rPr>
                    <a:t>Cash</a:t>
                  </a:r>
                </a:p>
              </p:txBody>
            </p:sp>
          </p:grpSp>
          <p:sp>
            <p:nvSpPr>
              <p:cNvPr id="40" name="TextBox 17"/>
              <p:cNvSpPr txBox="1">
                <a:spLocks noChangeArrowheads="1"/>
              </p:cNvSpPr>
              <p:nvPr/>
            </p:nvSpPr>
            <p:spPr bwMode="auto">
              <a:xfrm>
                <a:off x="381000" y="1752600"/>
                <a:ext cx="4038600" cy="513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b="1" dirty="0">
                    <a:solidFill>
                      <a:srgbClr val="000000"/>
                    </a:solidFill>
                    <a:latin typeface="Times New Roman"/>
                    <a:cs typeface="Times New Roman"/>
                  </a:rPr>
                  <a:t>BELOW MARKET-RATE INVESTMENTS</a:t>
                </a:r>
                <a:r>
                  <a:rPr lang="en-US" sz="1400" b="1" baseline="30000" dirty="0">
                    <a:solidFill>
                      <a:srgbClr val="000000"/>
                    </a:solidFill>
                    <a:latin typeface="Times New Roman"/>
                    <a:cs typeface="Times New Roman"/>
                  </a:rPr>
                  <a:t>2</a:t>
                </a:r>
              </a:p>
              <a:p>
                <a:pPr algn="ctr" eaLnBrk="1" hangingPunct="1"/>
                <a:r>
                  <a:rPr lang="en-US" sz="1400" dirty="0">
                    <a:solidFill>
                      <a:srgbClr val="000000"/>
                    </a:solidFill>
                    <a:latin typeface="Times New Roman"/>
                    <a:cs typeface="Times New Roman"/>
                  </a:rPr>
                  <a:t>   Higher Risk                       Lower Risk</a:t>
                </a:r>
              </a:p>
            </p:txBody>
          </p:sp>
        </p:grpSp>
        <p:sp>
          <p:nvSpPr>
            <p:cNvPr id="35" name="Left-Right Arrow 56"/>
            <p:cNvSpPr/>
            <p:nvPr/>
          </p:nvSpPr>
          <p:spPr bwMode="auto">
            <a:xfrm>
              <a:off x="533400" y="5867400"/>
              <a:ext cx="8282887" cy="327025"/>
            </a:xfrm>
            <a:prstGeom prst="leftRightArrow">
              <a:avLst>
                <a:gd name="adj1" fmla="val 99610"/>
                <a:gd name="adj2" fmla="val 50000"/>
              </a:avLst>
            </a:prstGeom>
            <a:gradFill flip="none" rotWithShape="1">
              <a:gsLst>
                <a:gs pos="0">
                  <a:srgbClr val="008000">
                    <a:alpha val="35000"/>
                  </a:srgbClr>
                </a:gs>
                <a:gs pos="100000">
                  <a:srgbClr val="FFFFFF">
                    <a:alpha val="35000"/>
                  </a:srgbClr>
                </a:gs>
                <a:gs pos="99000">
                  <a:schemeClr val="accent5">
                    <a:lumMod val="75000"/>
                    <a:alpha val="63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Times New Roman"/>
                  <a:cs typeface="Times New Roman"/>
                </a:rPr>
                <a:t>Program-Related Investment / PRI                     Mission-Related Investment / MRI         </a:t>
              </a:r>
            </a:p>
          </p:txBody>
        </p:sp>
      </p:grpSp>
    </p:spTree>
    <p:extLst>
      <p:ext uri="{BB962C8B-B14F-4D97-AF65-F5344CB8AC3E}">
        <p14:creationId xmlns:p14="http://schemas.microsoft.com/office/powerpoint/2010/main" val="362786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1475" y="238125"/>
            <a:ext cx="8353425"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65000"/>
                    <a:lumOff val="35000"/>
                  </a:schemeClr>
                </a:solidFill>
                <a:latin typeface="Times New Roman" panose="02020603050405020304" pitchFamily="18" charset="0"/>
                <a:cs typeface="Times New Roman" panose="02020603050405020304" pitchFamily="18" charset="0"/>
              </a:rPr>
              <a:t>Impact Investing:  The Feasibility</a:t>
            </a:r>
          </a:p>
        </p:txBody>
      </p:sp>
      <p:grpSp>
        <p:nvGrpSpPr>
          <p:cNvPr id="8" name="Group 7"/>
          <p:cNvGrpSpPr/>
          <p:nvPr/>
        </p:nvGrpSpPr>
        <p:grpSpPr>
          <a:xfrm>
            <a:off x="6437184" y="1732155"/>
            <a:ext cx="1691896" cy="1560281"/>
            <a:chOff x="5007219" y="3891064"/>
            <a:chExt cx="1691896" cy="1560281"/>
          </a:xfrm>
        </p:grpSpPr>
        <p:grpSp>
          <p:nvGrpSpPr>
            <p:cNvPr id="9" name="Group 8"/>
            <p:cNvGrpSpPr/>
            <p:nvPr/>
          </p:nvGrpSpPr>
          <p:grpSpPr>
            <a:xfrm>
              <a:off x="5007219" y="3891064"/>
              <a:ext cx="1691896" cy="1560281"/>
              <a:chOff x="2884967" y="3945834"/>
              <a:chExt cx="1088066" cy="990205"/>
            </a:xfrm>
          </p:grpSpPr>
          <p:sp>
            <p:nvSpPr>
              <p:cNvPr id="11" name="Ellipse 53"/>
              <p:cNvSpPr/>
              <p:nvPr/>
            </p:nvSpPr>
            <p:spPr bwMode="auto">
              <a:xfrm>
                <a:off x="2884967" y="4772574"/>
                <a:ext cx="1088066" cy="163465"/>
              </a:xfrm>
              <a:prstGeom prst="ellipse">
                <a:avLst/>
              </a:prstGeom>
              <a:gradFill flip="none" rotWithShape="1">
                <a:gsLst>
                  <a:gs pos="24000">
                    <a:schemeClr val="tx1"/>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dirty="0">
                  <a:solidFill>
                    <a:srgbClr val="FFFFFF"/>
                  </a:solidFill>
                  <a:latin typeface="Calibri" charset="0"/>
                  <a:ea typeface="ＭＳ Ｐゴシック" charset="-128"/>
                </a:endParaRPr>
              </a:p>
            </p:txBody>
          </p:sp>
          <p:sp>
            <p:nvSpPr>
              <p:cNvPr id="12" name="Oval 11"/>
              <p:cNvSpPr/>
              <p:nvPr/>
            </p:nvSpPr>
            <p:spPr>
              <a:xfrm>
                <a:off x="2916865" y="3945834"/>
                <a:ext cx="949838" cy="949838"/>
              </a:xfrm>
              <a:prstGeom prst="ellipse">
                <a:avLst/>
              </a:prstGeom>
              <a:solidFill>
                <a:schemeClr val="accent5">
                  <a:lumMod val="40000"/>
                  <a:lumOff val="60000"/>
                </a:schemeClr>
              </a:solidFill>
              <a:ln>
                <a:noFill/>
              </a:ln>
              <a:scene3d>
                <a:camera prst="orthographicFront"/>
                <a:lightRig rig="balanced" dir="t"/>
              </a:scene3d>
              <a:sp3d prstMaterial="dkEdge">
                <a:bevelT w="420370" h="420370"/>
                <a:bevelB w="420370" h="42037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10" name="Rectangle 9"/>
            <p:cNvSpPr/>
            <p:nvPr/>
          </p:nvSpPr>
          <p:spPr>
            <a:xfrm>
              <a:off x="5009862" y="4340281"/>
              <a:ext cx="1570870" cy="404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Times New Roman" panose="02020603050405020304" pitchFamily="18" charset="0"/>
                  <a:cs typeface="Times New Roman" panose="02020603050405020304" pitchFamily="18" charset="0"/>
                </a:rPr>
                <a:t>Impact</a:t>
              </a:r>
            </a:p>
            <a:p>
              <a:pPr algn="ctr"/>
              <a:r>
                <a:rPr lang="en-US" sz="1600" b="1" dirty="0">
                  <a:solidFill>
                    <a:schemeClr val="tx1"/>
                  </a:solidFill>
                  <a:latin typeface="Times New Roman" panose="02020603050405020304" pitchFamily="18" charset="0"/>
                  <a:cs typeface="Times New Roman" panose="02020603050405020304" pitchFamily="18" charset="0"/>
                </a:rPr>
                <a:t>Investment</a:t>
              </a:r>
              <a:endParaRPr lang="en-US" sz="1600" dirty="0">
                <a:solidFill>
                  <a:schemeClr val="tx1"/>
                </a:solidFill>
                <a:latin typeface="Times New Roman" panose="02020603050405020304" pitchFamily="18" charset="0"/>
                <a:cs typeface="Times New Roman" panose="02020603050405020304" pitchFamily="18" charset="0"/>
              </a:endParaRPr>
            </a:p>
          </p:txBody>
        </p:sp>
      </p:grpSp>
      <p:sp>
        <p:nvSpPr>
          <p:cNvPr id="13" name="Plus 12"/>
          <p:cNvSpPr/>
          <p:nvPr/>
        </p:nvSpPr>
        <p:spPr>
          <a:xfrm>
            <a:off x="2639023" y="2062202"/>
            <a:ext cx="856034" cy="836579"/>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E75B6"/>
              </a:solidFill>
            </a:endParaRPr>
          </a:p>
        </p:txBody>
      </p:sp>
      <p:sp>
        <p:nvSpPr>
          <p:cNvPr id="14" name="Equal 13"/>
          <p:cNvSpPr/>
          <p:nvPr/>
        </p:nvSpPr>
        <p:spPr>
          <a:xfrm>
            <a:off x="5394637" y="2205427"/>
            <a:ext cx="925485" cy="554476"/>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grpSp>
        <p:nvGrpSpPr>
          <p:cNvPr id="15" name="Group 14"/>
          <p:cNvGrpSpPr/>
          <p:nvPr/>
        </p:nvGrpSpPr>
        <p:grpSpPr>
          <a:xfrm>
            <a:off x="3529810" y="1708213"/>
            <a:ext cx="1894115" cy="3638227"/>
            <a:chOff x="841042" y="1708213"/>
            <a:chExt cx="1894115" cy="3638227"/>
          </a:xfrm>
        </p:grpSpPr>
        <p:grpSp>
          <p:nvGrpSpPr>
            <p:cNvPr id="16" name="Group 15"/>
            <p:cNvGrpSpPr/>
            <p:nvPr/>
          </p:nvGrpSpPr>
          <p:grpSpPr>
            <a:xfrm>
              <a:off x="1002665" y="1708213"/>
              <a:ext cx="1691896" cy="1560281"/>
              <a:chOff x="1002665" y="1708213"/>
              <a:chExt cx="1691896" cy="1560281"/>
            </a:xfrm>
          </p:grpSpPr>
          <p:grpSp>
            <p:nvGrpSpPr>
              <p:cNvPr id="18" name="Group 17"/>
              <p:cNvGrpSpPr/>
              <p:nvPr/>
            </p:nvGrpSpPr>
            <p:grpSpPr>
              <a:xfrm>
                <a:off x="1002665" y="1708213"/>
                <a:ext cx="1691896" cy="1560281"/>
                <a:chOff x="2884967" y="3945834"/>
                <a:chExt cx="1088066" cy="990205"/>
              </a:xfrm>
            </p:grpSpPr>
            <p:sp>
              <p:nvSpPr>
                <p:cNvPr id="20" name="Ellipse 53"/>
                <p:cNvSpPr/>
                <p:nvPr/>
              </p:nvSpPr>
              <p:spPr bwMode="auto">
                <a:xfrm>
                  <a:off x="2884967" y="4772574"/>
                  <a:ext cx="1088066" cy="163465"/>
                </a:xfrm>
                <a:prstGeom prst="ellipse">
                  <a:avLst/>
                </a:prstGeom>
                <a:gradFill flip="none" rotWithShape="1">
                  <a:gsLst>
                    <a:gs pos="24000">
                      <a:schemeClr val="tx1"/>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dirty="0">
                    <a:solidFill>
                      <a:srgbClr val="FFFFFF"/>
                    </a:solidFill>
                    <a:latin typeface="Calibri" charset="0"/>
                    <a:ea typeface="ＭＳ Ｐゴシック" charset="-128"/>
                  </a:endParaRPr>
                </a:p>
              </p:txBody>
            </p:sp>
            <p:sp>
              <p:nvSpPr>
                <p:cNvPr id="21" name="Oval 20"/>
                <p:cNvSpPr/>
                <p:nvPr/>
              </p:nvSpPr>
              <p:spPr>
                <a:xfrm>
                  <a:off x="2916865" y="3945834"/>
                  <a:ext cx="949838" cy="949838"/>
                </a:xfrm>
                <a:prstGeom prst="ellipse">
                  <a:avLst/>
                </a:prstGeom>
                <a:solidFill>
                  <a:schemeClr val="bg1">
                    <a:lumMod val="95000"/>
                  </a:schemeClr>
                </a:solidFill>
                <a:ln>
                  <a:noFill/>
                </a:ln>
                <a:scene3d>
                  <a:camera prst="orthographicFront"/>
                  <a:lightRig rig="balanced" dir="t"/>
                </a:scene3d>
                <a:sp3d prstMaterial="dkEdge">
                  <a:bevelT w="420370" h="420370"/>
                  <a:bevelB w="420370" h="42037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19" name="Rectangle 18"/>
              <p:cNvSpPr/>
              <p:nvPr/>
            </p:nvSpPr>
            <p:spPr>
              <a:xfrm>
                <a:off x="1002665" y="2153153"/>
                <a:ext cx="1570870" cy="404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Times New Roman" panose="02020603050405020304" pitchFamily="18" charset="0"/>
                    <a:cs typeface="Times New Roman" panose="02020603050405020304" pitchFamily="18" charset="0"/>
                  </a:rPr>
                  <a:t>Investment</a:t>
                </a:r>
              </a:p>
              <a:p>
                <a:pPr algn="ctr"/>
                <a:r>
                  <a:rPr lang="en-US" sz="1600" b="1" dirty="0">
                    <a:solidFill>
                      <a:schemeClr val="tx1"/>
                    </a:solidFill>
                    <a:latin typeface="Times New Roman" panose="02020603050405020304" pitchFamily="18" charset="0"/>
                    <a:cs typeface="Times New Roman" panose="02020603050405020304" pitchFamily="18" charset="0"/>
                  </a:rPr>
                  <a:t>Thesis</a:t>
                </a:r>
                <a:endParaRPr lang="en-US" sz="1600" dirty="0">
                  <a:solidFill>
                    <a:schemeClr val="tx1"/>
                  </a:solidFill>
                  <a:latin typeface="Times New Roman" panose="02020603050405020304" pitchFamily="18" charset="0"/>
                  <a:cs typeface="Times New Roman" panose="02020603050405020304" pitchFamily="18" charset="0"/>
                </a:endParaRPr>
              </a:p>
            </p:txBody>
          </p:sp>
        </p:grpSp>
        <p:sp>
          <p:nvSpPr>
            <p:cNvPr id="17" name="Rectangle 16"/>
            <p:cNvSpPr/>
            <p:nvPr/>
          </p:nvSpPr>
          <p:spPr>
            <a:xfrm>
              <a:off x="841042" y="3446912"/>
              <a:ext cx="1894115" cy="1899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lumMod val="65000"/>
                      <a:lumOff val="35000"/>
                    </a:schemeClr>
                  </a:solidFill>
                  <a:latin typeface="Times New Roman" panose="02020603050405020304" pitchFamily="18" charset="0"/>
                  <a:cs typeface="Times New Roman" panose="02020603050405020304" pitchFamily="18" charset="0"/>
                </a:rPr>
                <a:t>Repayment?</a:t>
              </a:r>
            </a:p>
            <a:p>
              <a:pPr algn="ctr"/>
              <a:endParaRPr lang="en-US" sz="16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algn="ctr"/>
              <a:r>
                <a:rPr lang="en-US" sz="1600" b="1" dirty="0">
                  <a:solidFill>
                    <a:schemeClr val="tx1">
                      <a:lumMod val="65000"/>
                      <a:lumOff val="35000"/>
                    </a:schemeClr>
                  </a:solidFill>
                  <a:latin typeface="Times New Roman" panose="02020603050405020304" pitchFamily="18" charset="0"/>
                  <a:cs typeface="Times New Roman" panose="02020603050405020304" pitchFamily="18" charset="0"/>
                </a:rPr>
                <a:t>- Revenue?</a:t>
              </a:r>
            </a:p>
            <a:p>
              <a:pPr algn="ctr"/>
              <a:endParaRPr lang="en-US" sz="16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algn="ctr"/>
              <a:r>
                <a:rPr lang="en-US" sz="1600" b="1" dirty="0">
                  <a:solidFill>
                    <a:schemeClr val="tx1">
                      <a:lumMod val="65000"/>
                      <a:lumOff val="35000"/>
                    </a:schemeClr>
                  </a:solidFill>
                  <a:latin typeface="Times New Roman" panose="02020603050405020304" pitchFamily="18" charset="0"/>
                  <a:cs typeface="Times New Roman" panose="02020603050405020304" pitchFamily="18" charset="0"/>
                </a:rPr>
                <a:t>- Savings?</a:t>
              </a:r>
            </a:p>
            <a:p>
              <a:pPr algn="ctr"/>
              <a:endParaRPr lang="en-US" sz="16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algn="ctr"/>
              <a:r>
                <a:rPr lang="en-US" sz="1600" b="1" dirty="0">
                  <a:solidFill>
                    <a:schemeClr val="tx1">
                      <a:lumMod val="65000"/>
                      <a:lumOff val="35000"/>
                    </a:schemeClr>
                  </a:solidFill>
                  <a:latin typeface="Times New Roman" panose="02020603050405020304" pitchFamily="18" charset="0"/>
                  <a:cs typeface="Times New Roman" panose="02020603050405020304" pitchFamily="18" charset="0"/>
                </a:rPr>
                <a:t>- Refinancing?</a:t>
              </a:r>
            </a:p>
            <a:p>
              <a:pPr algn="ctr"/>
              <a:endParaRPr lang="en-US" sz="16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algn="ctr"/>
              <a:r>
                <a:rPr lang="en-US" sz="1600" b="1" dirty="0">
                  <a:solidFill>
                    <a:schemeClr val="tx1">
                      <a:lumMod val="65000"/>
                      <a:lumOff val="35000"/>
                    </a:schemeClr>
                  </a:solidFill>
                  <a:latin typeface="Times New Roman" panose="02020603050405020304" pitchFamily="18" charset="0"/>
                  <a:cs typeface="Times New Roman" panose="02020603050405020304" pitchFamily="18" charset="0"/>
                </a:rPr>
                <a:t>- Growth?</a:t>
              </a:r>
            </a:p>
            <a:p>
              <a:pPr algn="ctr"/>
              <a:endParaRPr lang="en-US" sz="16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algn="ctr"/>
              <a:r>
                <a:rPr lang="en-US" sz="1600" b="1" dirty="0">
                  <a:solidFill>
                    <a:schemeClr val="tx1">
                      <a:lumMod val="65000"/>
                      <a:lumOff val="35000"/>
                    </a:schemeClr>
                  </a:solidFill>
                  <a:latin typeface="Times New Roman" panose="02020603050405020304" pitchFamily="18" charset="0"/>
                  <a:cs typeface="Times New Roman" panose="02020603050405020304" pitchFamily="18" charset="0"/>
                </a:rPr>
                <a:t>- Liquidity?</a:t>
              </a:r>
            </a:p>
          </p:txBody>
        </p:sp>
      </p:grpSp>
      <p:grpSp>
        <p:nvGrpSpPr>
          <p:cNvPr id="22" name="Group 21"/>
          <p:cNvGrpSpPr/>
          <p:nvPr/>
        </p:nvGrpSpPr>
        <p:grpSpPr>
          <a:xfrm>
            <a:off x="724671" y="1732155"/>
            <a:ext cx="1894115" cy="3614285"/>
            <a:chOff x="3500522" y="1732155"/>
            <a:chExt cx="1894115" cy="3614285"/>
          </a:xfrm>
        </p:grpSpPr>
        <p:grpSp>
          <p:nvGrpSpPr>
            <p:cNvPr id="23" name="Group 22"/>
            <p:cNvGrpSpPr/>
            <p:nvPr/>
          </p:nvGrpSpPr>
          <p:grpSpPr>
            <a:xfrm>
              <a:off x="3634612" y="1732155"/>
              <a:ext cx="1691896" cy="1560281"/>
              <a:chOff x="2427598" y="3605158"/>
              <a:chExt cx="1691896" cy="1560281"/>
            </a:xfrm>
          </p:grpSpPr>
          <p:grpSp>
            <p:nvGrpSpPr>
              <p:cNvPr id="25" name="Group 24"/>
              <p:cNvGrpSpPr/>
              <p:nvPr/>
            </p:nvGrpSpPr>
            <p:grpSpPr>
              <a:xfrm>
                <a:off x="2427598" y="3605158"/>
                <a:ext cx="1691896" cy="1560281"/>
                <a:chOff x="2884967" y="3945834"/>
                <a:chExt cx="1088066" cy="990205"/>
              </a:xfrm>
            </p:grpSpPr>
            <p:sp>
              <p:nvSpPr>
                <p:cNvPr id="27" name="Ellipse 53"/>
                <p:cNvSpPr/>
                <p:nvPr/>
              </p:nvSpPr>
              <p:spPr bwMode="auto">
                <a:xfrm>
                  <a:off x="2884967" y="4772574"/>
                  <a:ext cx="1088066" cy="163465"/>
                </a:xfrm>
                <a:prstGeom prst="ellipse">
                  <a:avLst/>
                </a:prstGeom>
                <a:gradFill flip="none" rotWithShape="1">
                  <a:gsLst>
                    <a:gs pos="24000">
                      <a:schemeClr val="tx1"/>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dirty="0">
                    <a:solidFill>
                      <a:srgbClr val="FFFFFF"/>
                    </a:solidFill>
                    <a:latin typeface="Calibri" charset="0"/>
                    <a:ea typeface="ＭＳ Ｐゴシック" charset="-128"/>
                  </a:endParaRPr>
                </a:p>
              </p:txBody>
            </p:sp>
            <p:sp>
              <p:nvSpPr>
                <p:cNvPr id="28" name="Oval 27"/>
                <p:cNvSpPr/>
                <p:nvPr/>
              </p:nvSpPr>
              <p:spPr>
                <a:xfrm>
                  <a:off x="2916865" y="3945834"/>
                  <a:ext cx="949838" cy="949838"/>
                </a:xfrm>
                <a:prstGeom prst="ellipse">
                  <a:avLst/>
                </a:prstGeom>
                <a:solidFill>
                  <a:schemeClr val="accent5">
                    <a:lumMod val="75000"/>
                  </a:schemeClr>
                </a:solidFill>
                <a:ln>
                  <a:noFill/>
                </a:ln>
                <a:scene3d>
                  <a:camera prst="orthographicFront"/>
                  <a:lightRig rig="balanced" dir="t"/>
                </a:scene3d>
                <a:sp3d prstMaterial="dkEdge">
                  <a:bevelT w="420370" h="420370"/>
                  <a:bevelB w="420370" h="42037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26" name="Rectangle 25"/>
              <p:cNvSpPr/>
              <p:nvPr/>
            </p:nvSpPr>
            <p:spPr>
              <a:xfrm>
                <a:off x="2427598" y="4092542"/>
                <a:ext cx="1570870" cy="404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1">
                        <a:lumMod val="95000"/>
                      </a:schemeClr>
                    </a:solidFill>
                    <a:latin typeface="Times New Roman" panose="02020603050405020304" pitchFamily="18" charset="0"/>
                    <a:cs typeface="Times New Roman" panose="02020603050405020304" pitchFamily="18" charset="0"/>
                  </a:rPr>
                  <a:t>Impact</a:t>
                </a:r>
              </a:p>
              <a:p>
                <a:pPr algn="ctr"/>
                <a:r>
                  <a:rPr lang="en-US" sz="1600" b="1" dirty="0">
                    <a:solidFill>
                      <a:schemeClr val="bg1">
                        <a:lumMod val="95000"/>
                      </a:schemeClr>
                    </a:solidFill>
                    <a:latin typeface="Times New Roman" panose="02020603050405020304" pitchFamily="18" charset="0"/>
                    <a:cs typeface="Times New Roman" panose="02020603050405020304" pitchFamily="18" charset="0"/>
                  </a:rPr>
                  <a:t>Thesis </a:t>
                </a:r>
              </a:p>
              <a:p>
                <a:pPr algn="ctr"/>
                <a:endParaRPr lang="en-US" sz="1600" b="1" dirty="0">
                  <a:solidFill>
                    <a:schemeClr val="bg1">
                      <a:lumMod val="95000"/>
                    </a:schemeClr>
                  </a:solidFill>
                  <a:latin typeface="Times New Roman" panose="02020603050405020304" pitchFamily="18" charset="0"/>
                  <a:cs typeface="Times New Roman" panose="02020603050405020304" pitchFamily="18" charset="0"/>
                </a:endParaRPr>
              </a:p>
              <a:p>
                <a:pPr algn="ctr"/>
                <a:endParaRPr lang="en-US" sz="1600" b="1" dirty="0">
                  <a:solidFill>
                    <a:schemeClr val="bg1">
                      <a:lumMod val="95000"/>
                    </a:schemeClr>
                  </a:solidFill>
                  <a:latin typeface="Times New Roman" panose="02020603050405020304" pitchFamily="18" charset="0"/>
                  <a:cs typeface="Times New Roman" panose="02020603050405020304" pitchFamily="18" charset="0"/>
                </a:endParaRPr>
              </a:p>
              <a:p>
                <a:pPr algn="ctr"/>
                <a:endParaRPr lang="en-US" sz="1600" b="1" dirty="0">
                  <a:solidFill>
                    <a:schemeClr val="bg1">
                      <a:lumMod val="95000"/>
                    </a:schemeClr>
                  </a:solidFill>
                  <a:latin typeface="Times New Roman" panose="02020603050405020304" pitchFamily="18" charset="0"/>
                  <a:cs typeface="Times New Roman" panose="02020603050405020304" pitchFamily="18" charset="0"/>
                </a:endParaRPr>
              </a:p>
              <a:p>
                <a:pPr algn="ctr"/>
                <a:endParaRPr lang="en-US" sz="1600" dirty="0">
                  <a:solidFill>
                    <a:schemeClr val="bg1">
                      <a:lumMod val="95000"/>
                    </a:schemeClr>
                  </a:solidFill>
                  <a:latin typeface="Times New Roman" panose="02020603050405020304" pitchFamily="18" charset="0"/>
                  <a:cs typeface="Times New Roman" panose="02020603050405020304" pitchFamily="18" charset="0"/>
                </a:endParaRPr>
              </a:p>
            </p:txBody>
          </p:sp>
        </p:grpSp>
        <p:sp>
          <p:nvSpPr>
            <p:cNvPr id="24" name="Rectangle 23"/>
            <p:cNvSpPr/>
            <p:nvPr/>
          </p:nvSpPr>
          <p:spPr>
            <a:xfrm>
              <a:off x="3500522" y="3446912"/>
              <a:ext cx="1894115" cy="1899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lumMod val="65000"/>
                      <a:lumOff val="35000"/>
                    </a:schemeClr>
                  </a:solidFill>
                  <a:latin typeface="Times New Roman" panose="02020603050405020304" pitchFamily="18" charset="0"/>
                  <a:cs typeface="Times New Roman" panose="02020603050405020304" pitchFamily="18" charset="0"/>
                </a:rPr>
                <a:t>Build inclusive communities</a:t>
              </a:r>
            </a:p>
          </p:txBody>
        </p:sp>
      </p:grpSp>
    </p:spTree>
    <p:extLst>
      <p:ext uri="{BB962C8B-B14F-4D97-AF65-F5344CB8AC3E}">
        <p14:creationId xmlns:p14="http://schemas.microsoft.com/office/powerpoint/2010/main" val="391343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063" y="971043"/>
            <a:ext cx="8353425" cy="5142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II. Rationale:</a:t>
            </a:r>
          </a:p>
          <a:p>
            <a:pPr marL="396875" lvl="0">
              <a:spcAft>
                <a:spcPts val="1200"/>
              </a:spcAft>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The Why</a:t>
            </a:r>
            <a:endParaRPr kumimoji="0" lang="en-US" sz="20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cs typeface="Times New Roman" panose="02020603050405020304" pitchFamily="18" charset="0"/>
            </a:endParaRPr>
          </a:p>
          <a:p>
            <a:pPr marR="0" lvl="1" algn="l" defTabSz="914400" rtl="0" eaLnBrk="1" fontAlgn="auto" latinLnBrk="0" hangingPunct="1">
              <a:lnSpc>
                <a:spcPct val="100000"/>
              </a:lnSpc>
              <a:spcBef>
                <a:spcPts val="0"/>
              </a:spcBef>
              <a:spcAft>
                <a:spcPts val="0"/>
              </a:spcAft>
              <a:buClrTx/>
              <a:buSzTx/>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p:txBody>
      </p:sp>
      <p:cxnSp>
        <p:nvCxnSpPr>
          <p:cNvPr id="5" name="Straight Connector 4"/>
          <p:cNvCxnSpPr/>
          <p:nvPr/>
        </p:nvCxnSpPr>
        <p:spPr>
          <a:xfrm>
            <a:off x="433137" y="1589171"/>
            <a:ext cx="2310063" cy="1102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0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6400" y="139700"/>
            <a:ext cx="8381999" cy="61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404040"/>
                </a:solidFill>
                <a:latin typeface="Times New Roman"/>
                <a:cs typeface="Times New Roman"/>
              </a:rPr>
              <a:t>Impact Investing:  The Need</a:t>
            </a:r>
          </a:p>
        </p:txBody>
      </p:sp>
      <p:sp>
        <p:nvSpPr>
          <p:cNvPr id="5" name="Pentagon 4"/>
          <p:cNvSpPr/>
          <p:nvPr/>
        </p:nvSpPr>
        <p:spPr>
          <a:xfrm>
            <a:off x="169333" y="1049866"/>
            <a:ext cx="4402667" cy="4893733"/>
          </a:xfrm>
          <a:prstGeom prst="homePlate">
            <a:avLst>
              <a:gd name="adj" fmla="val 17075"/>
            </a:avLst>
          </a:prstGeom>
          <a:solidFill>
            <a:srgbClr val="A8BAD8"/>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accent3">
                    <a:lumMod val="50000"/>
                  </a:schemeClr>
                </a:solidFill>
                <a:latin typeface="Times New Roman"/>
                <a:cs typeface="Times New Roman"/>
              </a:rPr>
              <a:t>Need</a:t>
            </a:r>
          </a:p>
          <a:p>
            <a:pPr algn="ctr"/>
            <a:endParaRPr lang="en-US" sz="2000" b="1" dirty="0">
              <a:latin typeface="Times New Roman"/>
              <a:cs typeface="Times New Roman"/>
            </a:endParaRPr>
          </a:p>
          <a:p>
            <a:pPr algn="ctr"/>
            <a:endParaRPr lang="en-US" sz="2000" b="1" dirty="0">
              <a:latin typeface="Times New Roman"/>
              <a:cs typeface="Times New Roman"/>
            </a:endParaRPr>
          </a:p>
          <a:p>
            <a:pPr algn="ctr"/>
            <a:endParaRPr lang="en-US" sz="2000" b="1" dirty="0">
              <a:latin typeface="Times New Roman"/>
              <a:cs typeface="Times New Roman"/>
            </a:endParaRPr>
          </a:p>
          <a:p>
            <a:pPr algn="ctr"/>
            <a:endParaRPr lang="en-US" sz="2000" b="1" dirty="0">
              <a:latin typeface="Times New Roman"/>
              <a:cs typeface="Times New Roman"/>
            </a:endParaRPr>
          </a:p>
          <a:p>
            <a:pPr algn="ctr"/>
            <a:endParaRPr lang="en-US" sz="2000"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p:txBody>
      </p:sp>
      <p:sp>
        <p:nvSpPr>
          <p:cNvPr id="11" name="Pentagon 10"/>
          <p:cNvSpPr/>
          <p:nvPr/>
        </p:nvSpPr>
        <p:spPr>
          <a:xfrm flipH="1">
            <a:off x="4673599" y="1032933"/>
            <a:ext cx="4317997" cy="4927600"/>
          </a:xfrm>
          <a:prstGeom prst="homePlate">
            <a:avLst>
              <a:gd name="adj" fmla="val 15219"/>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Times New Roman"/>
                <a:cs typeface="Times New Roman"/>
              </a:rPr>
              <a:t>Barriers</a:t>
            </a:r>
          </a:p>
          <a:p>
            <a:pPr algn="ctr"/>
            <a:endParaRPr lang="en-US" sz="2000" b="1" dirty="0">
              <a:latin typeface="Times New Roman"/>
              <a:cs typeface="Times New Roman"/>
            </a:endParaRPr>
          </a:p>
          <a:p>
            <a:pPr algn="ctr"/>
            <a:endParaRPr lang="en-US" sz="2000" b="1" dirty="0">
              <a:latin typeface="Times New Roman"/>
              <a:cs typeface="Times New Roman"/>
            </a:endParaRPr>
          </a:p>
          <a:p>
            <a:pPr algn="ctr"/>
            <a:endParaRPr lang="en-US" sz="2000" b="1" dirty="0">
              <a:latin typeface="Times New Roman"/>
              <a:cs typeface="Times New Roman"/>
            </a:endParaRPr>
          </a:p>
          <a:p>
            <a:pPr algn="ctr"/>
            <a:endParaRPr lang="en-US" sz="2000"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a:p>
            <a:pPr algn="ctr"/>
            <a:endParaRPr lang="en-US" b="1" dirty="0">
              <a:latin typeface="Times New Roman"/>
              <a:cs typeface="Times New Roman"/>
            </a:endParaRPr>
          </a:p>
        </p:txBody>
      </p:sp>
      <p:sp>
        <p:nvSpPr>
          <p:cNvPr id="12" name="Rectangle 11"/>
          <p:cNvSpPr/>
          <p:nvPr/>
        </p:nvSpPr>
        <p:spPr>
          <a:xfrm>
            <a:off x="338667" y="1497543"/>
            <a:ext cx="3522133" cy="4287122"/>
          </a:xfrm>
          <a:prstGeom prst="rect">
            <a:avLst/>
          </a:prstGeom>
          <a:solidFill>
            <a:schemeClr val="bg1"/>
          </a:solidFill>
          <a:ln w="952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t"/>
          <a:lstStyle/>
          <a:p>
            <a:pPr>
              <a:spcAft>
                <a:spcPts val="300"/>
              </a:spcAft>
            </a:pP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Conventional markets allocate capital to “efficient,” profit-maximizing transactions: </a:t>
            </a:r>
          </a:p>
          <a:p>
            <a:pPr marL="285750" indent="-285750">
              <a:spcAft>
                <a:spcPts val="300"/>
              </a:spcAft>
              <a:buFont typeface="Wingdings" charset="2"/>
              <a:buChar char="§"/>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Large, standard, fast/predictable</a:t>
            </a:r>
          </a:p>
          <a:p>
            <a:pPr>
              <a:spcAft>
                <a:spcPts val="300"/>
              </a:spcAft>
            </a:pPr>
            <a:endParaRPr lang="en-US" dirty="0">
              <a:solidFill>
                <a:schemeClr val="tx1">
                  <a:lumMod val="65000"/>
                  <a:lumOff val="35000"/>
                </a:schemeClr>
              </a:solidFill>
              <a:latin typeface="Times New Roman" panose="02020603050405020304" pitchFamily="18" charset="0"/>
              <a:cs typeface="Times New Roman" panose="02020603050405020304" pitchFamily="18" charset="0"/>
            </a:endParaRPr>
          </a:p>
          <a:p>
            <a:pPr>
              <a:spcAft>
                <a:spcPts val="300"/>
              </a:spcAft>
            </a:pP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Investments in low-income and rural communities, communities of color, and innovative sectors seldom fit this “box”:</a:t>
            </a:r>
            <a:endParaRPr lang="en-US"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spcAft>
                <a:spcPts val="300"/>
              </a:spcAft>
              <a:buFont typeface="Wingdings" charset="2"/>
              <a:buChar char="§"/>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Smaller, high touch, unconventional, unfamiliar,    less predictable</a:t>
            </a:r>
          </a:p>
        </p:txBody>
      </p:sp>
      <p:sp>
        <p:nvSpPr>
          <p:cNvPr id="13" name="Rectangle 12"/>
          <p:cNvSpPr/>
          <p:nvPr/>
        </p:nvSpPr>
        <p:spPr>
          <a:xfrm>
            <a:off x="5418667" y="1497543"/>
            <a:ext cx="3522133" cy="4287122"/>
          </a:xfrm>
          <a:prstGeom prst="rect">
            <a:avLst/>
          </a:prstGeom>
          <a:solidFill>
            <a:schemeClr val="bg1"/>
          </a:solidFill>
          <a:ln w="952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t"/>
          <a:lstStyle/>
          <a:p>
            <a:pPr marL="285750" indent="-285750">
              <a:spcAft>
                <a:spcPts val="300"/>
              </a:spcAft>
              <a:buFont typeface="Wingdings" charset="2"/>
              <a:buChar char="§"/>
            </a:pP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Systemic bias</a:t>
            </a:r>
          </a:p>
          <a:p>
            <a:pPr marL="285750" indent="-285750">
              <a:spcAft>
                <a:spcPts val="300"/>
              </a:spcAft>
              <a:buFont typeface="Wingdings" charset="2"/>
              <a:buChar char="§"/>
            </a:pPr>
            <a:endParaRPr lang="en-US" b="1"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spcAft>
                <a:spcPts val="300"/>
              </a:spcAft>
              <a:buFont typeface="Wingdings" charset="2"/>
              <a:buChar char="§"/>
            </a:pP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Market lacks understanding  of segment/product</a:t>
            </a:r>
          </a:p>
          <a:p>
            <a:pPr marL="285750" indent="-285750">
              <a:spcAft>
                <a:spcPts val="300"/>
              </a:spcAft>
              <a:buFont typeface="Wingdings" charset="2"/>
              <a:buChar char="§"/>
            </a:pPr>
            <a:endParaRPr lang="en-US" b="1"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spcAft>
                <a:spcPts val="300"/>
              </a:spcAft>
              <a:buFont typeface="Wingdings" charset="2"/>
              <a:buChar char="§"/>
            </a:pP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Excess real or perceived risk</a:t>
            </a:r>
          </a:p>
          <a:p>
            <a:pPr marL="285750" indent="-285750">
              <a:spcAft>
                <a:spcPts val="300"/>
              </a:spcAft>
              <a:buFont typeface="Wingdings" charset="2"/>
              <a:buChar char="§"/>
            </a:pPr>
            <a:endParaRPr lang="en-US" b="1"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spcAft>
                <a:spcPts val="300"/>
              </a:spcAft>
              <a:buFont typeface="Wingdings" charset="2"/>
              <a:buChar char="§"/>
            </a:pP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Limited market infrastructure or supportive “ecosystem”</a:t>
            </a:r>
          </a:p>
          <a:p>
            <a:pPr marL="285750" indent="-285750">
              <a:spcAft>
                <a:spcPts val="300"/>
              </a:spcAft>
              <a:buFont typeface="Wingdings" charset="2"/>
              <a:buChar char="§"/>
            </a:pPr>
            <a:endParaRPr lang="en-US" b="1"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spcAft>
                <a:spcPts val="300"/>
              </a:spcAft>
              <a:buFont typeface="Wingdings" charset="2"/>
              <a:buChar char="§"/>
            </a:pP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High transaction costs</a:t>
            </a:r>
          </a:p>
          <a:p>
            <a:pPr marL="285750" indent="-285750">
              <a:spcAft>
                <a:spcPts val="300"/>
              </a:spcAft>
              <a:buFont typeface="Wingdings" charset="2"/>
              <a:buChar char="§"/>
            </a:pPr>
            <a:endParaRPr lang="en-US" b="1"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spcAft>
                <a:spcPts val="300"/>
              </a:spcAft>
              <a:buFont typeface="Wingdings" charset="2"/>
              <a:buChar char="§"/>
            </a:pP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Policy barrier</a:t>
            </a:r>
          </a:p>
          <a:p>
            <a:pPr>
              <a:spcAft>
                <a:spcPts val="300"/>
              </a:spcAft>
            </a:pPr>
            <a:endParaRPr lang="en-US"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30200" y="6400800"/>
            <a:ext cx="46355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a:solidFill>
                  <a:schemeClr val="tx1"/>
                </a:solidFill>
                <a:latin typeface="Times New Roman" panose="02020603050405020304" pitchFamily="18" charset="0"/>
                <a:cs typeface="Times New Roman" panose="02020603050405020304" pitchFamily="18" charset="0"/>
              </a:rPr>
              <a:t>Adapted from the Kresge Foundation, www.kresge.org.</a:t>
            </a:r>
          </a:p>
        </p:txBody>
      </p:sp>
    </p:spTree>
    <p:extLst>
      <p:ext uri="{BB962C8B-B14F-4D97-AF65-F5344CB8AC3E}">
        <p14:creationId xmlns:p14="http://schemas.microsoft.com/office/powerpoint/2010/main" val="339681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entagon 20"/>
          <p:cNvSpPr/>
          <p:nvPr/>
        </p:nvSpPr>
        <p:spPr>
          <a:xfrm>
            <a:off x="4080934" y="2201333"/>
            <a:ext cx="4859868" cy="3826934"/>
          </a:xfrm>
          <a:prstGeom prst="homePlate">
            <a:avLst>
              <a:gd name="adj" fmla="val 12496"/>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latin typeface="Times New Roman"/>
                <a:cs typeface="Times New Roman"/>
              </a:rPr>
              <a:t>Impact Investments</a:t>
            </a: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p:txBody>
      </p:sp>
      <p:sp>
        <p:nvSpPr>
          <p:cNvPr id="9" name="Rectangle 8"/>
          <p:cNvSpPr/>
          <p:nvPr/>
        </p:nvSpPr>
        <p:spPr>
          <a:xfrm>
            <a:off x="419100" y="266700"/>
            <a:ext cx="8470899" cy="422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404040"/>
                </a:solidFill>
                <a:latin typeface="Times New Roman"/>
                <a:cs typeface="Times New Roman"/>
              </a:rPr>
              <a:t>Impact Investing:  The Opportunity</a:t>
            </a:r>
          </a:p>
        </p:txBody>
      </p:sp>
      <p:sp>
        <p:nvSpPr>
          <p:cNvPr id="13" name="Rectangle 12"/>
          <p:cNvSpPr/>
          <p:nvPr/>
        </p:nvSpPr>
        <p:spPr>
          <a:xfrm>
            <a:off x="228600" y="1052262"/>
            <a:ext cx="8763000" cy="1015663"/>
          </a:xfrm>
          <a:prstGeom prst="rect">
            <a:avLst/>
          </a:prstGeom>
        </p:spPr>
        <p:txBody>
          <a:bodyPr wrap="square">
            <a:spAutoFit/>
          </a:bodyPr>
          <a:lstStyle/>
          <a:p>
            <a:pPr>
              <a:spcAft>
                <a:spcPts val="300"/>
              </a:spcAft>
            </a:pPr>
            <a:r>
              <a:rPr lang="en-US" sz="2000" b="1" dirty="0">
                <a:solidFill>
                  <a:schemeClr val="tx1">
                    <a:lumMod val="65000"/>
                    <a:lumOff val="35000"/>
                  </a:schemeClr>
                </a:solidFill>
                <a:latin typeface="Times New Roman" panose="02020603050405020304" pitchFamily="18" charset="0"/>
                <a:cs typeface="Times New Roman" panose="02020603050405020304" pitchFamily="18" charset="0"/>
              </a:rPr>
              <a:t>Impact investments are often seeded or complemented by grants.  Given the scale of need to advance social equity in underserved communities, populations and sectors, impact investments often leverage larger conventional investors.  </a:t>
            </a:r>
          </a:p>
        </p:txBody>
      </p:sp>
      <p:sp>
        <p:nvSpPr>
          <p:cNvPr id="18" name="Pentagon 17"/>
          <p:cNvSpPr/>
          <p:nvPr/>
        </p:nvSpPr>
        <p:spPr>
          <a:xfrm>
            <a:off x="135467" y="2201333"/>
            <a:ext cx="4521200" cy="3826934"/>
          </a:xfrm>
          <a:prstGeom prst="homePlate">
            <a:avLst>
              <a:gd name="adj" fmla="val 14718"/>
            </a:avLst>
          </a:prstGeom>
          <a:solidFill>
            <a:srgbClr val="A8BAD8"/>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bg1"/>
                </a:solidFill>
                <a:latin typeface="Times New Roman"/>
                <a:cs typeface="Times New Roman"/>
              </a:rPr>
              <a:t>                      </a:t>
            </a:r>
            <a:r>
              <a:rPr lang="en-US" sz="2000" b="1" dirty="0">
                <a:solidFill>
                  <a:schemeClr val="accent3">
                    <a:lumMod val="50000"/>
                  </a:schemeClr>
                </a:solidFill>
                <a:latin typeface="Times New Roman"/>
                <a:cs typeface="Times New Roman"/>
              </a:rPr>
              <a:t>Grants</a:t>
            </a: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a:p>
            <a:endParaRPr lang="en-US" sz="2000" b="1" dirty="0">
              <a:solidFill>
                <a:schemeClr val="bg1"/>
              </a:solidFill>
              <a:latin typeface="Times New Roman"/>
              <a:cs typeface="Times New Roman"/>
            </a:endParaRPr>
          </a:p>
        </p:txBody>
      </p:sp>
      <p:sp>
        <p:nvSpPr>
          <p:cNvPr id="19" name="Rectangle 18"/>
          <p:cNvSpPr/>
          <p:nvPr/>
        </p:nvSpPr>
        <p:spPr>
          <a:xfrm>
            <a:off x="389467" y="2699810"/>
            <a:ext cx="3522133" cy="3108323"/>
          </a:xfrm>
          <a:prstGeom prst="rect">
            <a:avLst/>
          </a:prstGeom>
          <a:solidFill>
            <a:schemeClr val="bg1"/>
          </a:solidFill>
          <a:ln w="952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t"/>
          <a:lstStyle/>
          <a:p>
            <a:pPr marL="285750" indent="-285750">
              <a:spcAft>
                <a:spcPts val="300"/>
              </a:spcAft>
              <a:buFont typeface="Wingdings" charset="2"/>
              <a:buChar char="§"/>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Seed future investments (research, structuring)</a:t>
            </a:r>
          </a:p>
          <a:p>
            <a:pPr marL="285750" indent="-285750">
              <a:spcAft>
                <a:spcPts val="300"/>
              </a:spcAft>
              <a:buFont typeface="Wingdings" charset="2"/>
              <a:buChar char="§"/>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Provide balance sheet equity</a:t>
            </a:r>
          </a:p>
          <a:p>
            <a:pPr marL="285750" indent="-285750">
              <a:spcAft>
                <a:spcPts val="300"/>
              </a:spcAft>
              <a:buFont typeface="Wingdings" charset="2"/>
              <a:buChar char="§"/>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Support the non-financeable part of a transaction (e.g. street improvements alongside projects financed through the WCIF)</a:t>
            </a:r>
          </a:p>
          <a:p>
            <a:pPr marL="285750" indent="-285750">
              <a:spcAft>
                <a:spcPts val="300"/>
              </a:spcAft>
              <a:buFont typeface="Wingdings" charset="2"/>
              <a:buChar char="§"/>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Operating costs</a:t>
            </a:r>
          </a:p>
          <a:p>
            <a:pPr marL="285750" indent="-285750">
              <a:spcAft>
                <a:spcPts val="300"/>
              </a:spcAft>
              <a:buFont typeface="Wingdings" charset="2"/>
              <a:buChar char="§"/>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Policy/advocacy on threshold sector issues</a:t>
            </a:r>
          </a:p>
        </p:txBody>
      </p:sp>
      <p:sp>
        <p:nvSpPr>
          <p:cNvPr id="20" name="Rectangle 19"/>
          <p:cNvSpPr/>
          <p:nvPr/>
        </p:nvSpPr>
        <p:spPr>
          <a:xfrm>
            <a:off x="4792133" y="2699810"/>
            <a:ext cx="3522133" cy="3108323"/>
          </a:xfrm>
          <a:prstGeom prst="rect">
            <a:avLst/>
          </a:prstGeom>
          <a:solidFill>
            <a:schemeClr val="bg1"/>
          </a:solidFill>
          <a:ln w="952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t"/>
          <a:lstStyle/>
          <a:p>
            <a:pPr marL="285750" indent="-285750">
              <a:spcAft>
                <a:spcPts val="300"/>
              </a:spcAft>
              <a:buFont typeface="Wingdings" charset="2"/>
              <a:buChar char="§"/>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Work with grants to finance the early, riskier stages of a project, enterprise or sector</a:t>
            </a:r>
          </a:p>
          <a:p>
            <a:pPr marL="285750" indent="-285750">
              <a:spcAft>
                <a:spcPts val="300"/>
              </a:spcAft>
              <a:buFont typeface="Wingdings" charset="2"/>
              <a:buChar char="§"/>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Supply credit enhancement (loss protection) to absorb the real or perceived risk to attract conventional investors in larger transactions or pools</a:t>
            </a:r>
          </a:p>
        </p:txBody>
      </p:sp>
      <p:sp>
        <p:nvSpPr>
          <p:cNvPr id="11" name="Rectangle 10"/>
          <p:cNvSpPr/>
          <p:nvPr/>
        </p:nvSpPr>
        <p:spPr>
          <a:xfrm>
            <a:off x="330200" y="6400800"/>
            <a:ext cx="46355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a:solidFill>
                  <a:schemeClr val="tx1"/>
                </a:solidFill>
                <a:latin typeface="Times New Roman" panose="02020603050405020304" pitchFamily="18" charset="0"/>
                <a:cs typeface="Times New Roman" panose="02020603050405020304" pitchFamily="18" charset="0"/>
              </a:rPr>
              <a:t>Adapted from the Kresge Foundation, www.kresge.org.</a:t>
            </a:r>
          </a:p>
        </p:txBody>
      </p:sp>
    </p:spTree>
    <p:extLst>
      <p:ext uri="{BB962C8B-B14F-4D97-AF65-F5344CB8AC3E}">
        <p14:creationId xmlns:p14="http://schemas.microsoft.com/office/powerpoint/2010/main" val="374997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1475" y="238125"/>
            <a:ext cx="8353425"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95959"/>
                </a:solidFill>
                <a:latin typeface="Times New Roman"/>
                <a:cs typeface="Times New Roman"/>
              </a:rPr>
              <a:t>Impact Investing: The Opportunity</a:t>
            </a:r>
          </a:p>
        </p:txBody>
      </p:sp>
      <p:sp>
        <p:nvSpPr>
          <p:cNvPr id="25" name="Content Placeholder 2"/>
          <p:cNvSpPr txBox="1">
            <a:spLocks/>
          </p:cNvSpPr>
          <p:nvPr/>
        </p:nvSpPr>
        <p:spPr>
          <a:xfrm>
            <a:off x="203197" y="1158027"/>
            <a:ext cx="4826003" cy="14327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US" sz="1600" b="1" dirty="0">
                <a:solidFill>
                  <a:schemeClr val="tx1">
                    <a:lumMod val="65000"/>
                    <a:lumOff val="35000"/>
                  </a:schemeClr>
                </a:solidFill>
                <a:latin typeface="Times New Roman" panose="02020603050405020304" pitchFamily="18" charset="0"/>
                <a:cs typeface="Times New Roman" panose="02020603050405020304" pitchFamily="18" charset="0"/>
              </a:rPr>
              <a:t>Need for impact capital far outstrips grant resources. </a:t>
            </a: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 Impact Investing increases resources while while altering capital markets to favor equitable, healthy      and environmentally sustainable growth.	</a:t>
            </a:r>
            <a:endParaRPr lang="en-US" sz="1600" i="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4751962" y="954932"/>
            <a:ext cx="4267200" cy="3924130"/>
            <a:chOff x="4683082" y="1505539"/>
            <a:chExt cx="4384718" cy="4601961"/>
          </a:xfrm>
        </p:grpSpPr>
        <p:cxnSp>
          <p:nvCxnSpPr>
            <p:cNvPr id="27" name="Straight Arrow Connector 26"/>
            <p:cNvCxnSpPr>
              <a:endCxn id="30" idx="2"/>
            </p:cNvCxnSpPr>
            <p:nvPr/>
          </p:nvCxnSpPr>
          <p:spPr>
            <a:xfrm flipV="1">
              <a:off x="6049854" y="4172506"/>
              <a:ext cx="1303446" cy="449893"/>
            </a:xfrm>
            <a:prstGeom prst="straightConnector1">
              <a:avLst/>
            </a:prstGeom>
            <a:noFill/>
            <a:ln w="6350" cap="flat" cmpd="sng" algn="ctr">
              <a:solidFill>
                <a:sysClr val="windowText" lastClr="000000"/>
              </a:solidFill>
              <a:prstDash val="solid"/>
              <a:miter lim="800000"/>
              <a:tailEnd type="triangle"/>
            </a:ln>
            <a:effectLst/>
          </p:spPr>
        </p:cxnSp>
        <p:sp>
          <p:nvSpPr>
            <p:cNvPr id="28" name="Oval 27"/>
            <p:cNvSpPr/>
            <p:nvPr/>
          </p:nvSpPr>
          <p:spPr>
            <a:xfrm>
              <a:off x="6028400" y="5082869"/>
              <a:ext cx="1714500" cy="1024631"/>
            </a:xfrm>
            <a:prstGeom prst="ellipse">
              <a:avLst/>
            </a:prstGeom>
            <a:gradFill flip="none" rotWithShape="1">
              <a:gsLst>
                <a:gs pos="0">
                  <a:sysClr val="window" lastClr="FFFFFF">
                    <a:lumMod val="75000"/>
                  </a:sysClr>
                </a:gs>
                <a:gs pos="20000">
                  <a:sysClr val="window" lastClr="FFFFFF">
                    <a:lumMod val="65000"/>
                  </a:sysClr>
                </a:gs>
                <a:gs pos="66000">
                  <a:sysClr val="window" lastClr="FFFFFF">
                    <a:lumMod val="50000"/>
                  </a:sysClr>
                </a:gs>
              </a:gsLst>
              <a:path path="circle">
                <a:fillToRect l="50000" t="50000" r="50000" b="50000"/>
              </a:path>
              <a:tileRect/>
            </a:gradFill>
            <a:ln>
              <a:solidFill>
                <a:sysClr val="windowText" lastClr="000000">
                  <a:lumMod val="65000"/>
                  <a:lumOff val="35000"/>
                </a:sys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Sustainability &amp; Scale</a:t>
              </a:r>
            </a:p>
          </p:txBody>
        </p:sp>
        <p:sp>
          <p:nvSpPr>
            <p:cNvPr id="29" name="Oval 28"/>
            <p:cNvSpPr/>
            <p:nvPr/>
          </p:nvSpPr>
          <p:spPr>
            <a:xfrm>
              <a:off x="6980900" y="4434969"/>
              <a:ext cx="1714500" cy="1024631"/>
            </a:xfrm>
            <a:prstGeom prst="ellipse">
              <a:avLst/>
            </a:prstGeom>
            <a:gradFill flip="none" rotWithShape="1">
              <a:gsLst>
                <a:gs pos="0">
                  <a:sysClr val="window" lastClr="FFFFFF">
                    <a:lumMod val="75000"/>
                  </a:sysClr>
                </a:gs>
                <a:gs pos="20000">
                  <a:sysClr val="window" lastClr="FFFFFF">
                    <a:lumMod val="65000"/>
                  </a:sysClr>
                </a:gs>
                <a:gs pos="66000">
                  <a:sysClr val="window" lastClr="FFFFFF">
                    <a:lumMod val="50000"/>
                  </a:sysClr>
                </a:gs>
              </a:gsLst>
              <a:path path="circle">
                <a:fillToRect l="50000" t="50000" r="50000" b="50000"/>
              </a:path>
              <a:tileRect/>
            </a:gradFill>
            <a:ln>
              <a:solidFill>
                <a:sysClr val="windowText" lastClr="000000">
                  <a:lumMod val="65000"/>
                  <a:lumOff val="35000"/>
                </a:sys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Managerial Discipline</a:t>
              </a:r>
            </a:p>
          </p:txBody>
        </p:sp>
        <p:sp>
          <p:nvSpPr>
            <p:cNvPr id="30" name="Oval 29"/>
            <p:cNvSpPr/>
            <p:nvPr/>
          </p:nvSpPr>
          <p:spPr>
            <a:xfrm>
              <a:off x="7353300" y="3660190"/>
              <a:ext cx="1714500" cy="1024631"/>
            </a:xfrm>
            <a:prstGeom prst="ellipse">
              <a:avLst/>
            </a:prstGeom>
            <a:gradFill flip="none" rotWithShape="1">
              <a:gsLst>
                <a:gs pos="0">
                  <a:sysClr val="window" lastClr="FFFFFF">
                    <a:lumMod val="75000"/>
                  </a:sysClr>
                </a:gs>
                <a:gs pos="20000">
                  <a:sysClr val="window" lastClr="FFFFFF">
                    <a:lumMod val="65000"/>
                  </a:sysClr>
                </a:gs>
                <a:gs pos="66000">
                  <a:sysClr val="window" lastClr="FFFFFF">
                    <a:lumMod val="50000"/>
                  </a:sysClr>
                </a:gs>
              </a:gsLst>
              <a:path path="circle">
                <a:fillToRect l="50000" t="50000" r="50000" b="50000"/>
              </a:path>
              <a:tileRect/>
            </a:gradFill>
            <a:ln>
              <a:solidFill>
                <a:sysClr val="windowText" lastClr="000000">
                  <a:lumMod val="65000"/>
                  <a:lumOff val="35000"/>
                </a:sys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Capacity/ Leverage</a:t>
              </a:r>
            </a:p>
          </p:txBody>
        </p:sp>
        <p:sp>
          <p:nvSpPr>
            <p:cNvPr id="31" name="Oval 30"/>
            <p:cNvSpPr/>
            <p:nvPr/>
          </p:nvSpPr>
          <p:spPr>
            <a:xfrm>
              <a:off x="7353300" y="2791119"/>
              <a:ext cx="1714500" cy="1024631"/>
            </a:xfrm>
            <a:prstGeom prst="ellipse">
              <a:avLst/>
            </a:prstGeom>
            <a:gradFill flip="none" rotWithShape="1">
              <a:gsLst>
                <a:gs pos="0">
                  <a:srgbClr val="1F497D">
                    <a:lumMod val="40000"/>
                    <a:lumOff val="60000"/>
                  </a:srgbClr>
                </a:gs>
                <a:gs pos="20000">
                  <a:srgbClr val="1F497D">
                    <a:lumMod val="60000"/>
                    <a:lumOff val="40000"/>
                  </a:srgbClr>
                </a:gs>
                <a:gs pos="66000">
                  <a:srgbClr val="1F497D">
                    <a:lumMod val="75000"/>
                  </a:srgbClr>
                </a:gs>
              </a:gsLst>
              <a:path path="circle">
                <a:fillToRect l="50000" t="50000" r="50000" b="50000"/>
              </a:path>
              <a:tileRect/>
            </a:gradFill>
            <a:ln>
              <a:solidFill>
                <a:sysClr val="windowText" lastClr="000000">
                  <a:lumMod val="65000"/>
                  <a:lumOff val="35000"/>
                </a:sys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Expand Impact</a:t>
              </a:r>
            </a:p>
          </p:txBody>
        </p:sp>
        <p:sp>
          <p:nvSpPr>
            <p:cNvPr id="32" name="Oval 31"/>
            <p:cNvSpPr/>
            <p:nvPr/>
          </p:nvSpPr>
          <p:spPr>
            <a:xfrm>
              <a:off x="4683082" y="2625258"/>
              <a:ext cx="1504950" cy="1228345"/>
            </a:xfrm>
            <a:prstGeom prst="ellipse">
              <a:avLst/>
            </a:prstGeom>
            <a:gradFill flip="none" rotWithShape="1">
              <a:gsLst>
                <a:gs pos="0">
                  <a:srgbClr val="1F497D">
                    <a:lumMod val="40000"/>
                    <a:lumOff val="60000"/>
                  </a:srgbClr>
                </a:gs>
                <a:gs pos="20000">
                  <a:srgbClr val="1F497D">
                    <a:lumMod val="60000"/>
                    <a:lumOff val="40000"/>
                  </a:srgbClr>
                </a:gs>
                <a:gs pos="66000">
                  <a:srgbClr val="1F497D">
                    <a:lumMod val="75000"/>
                  </a:srgbClr>
                </a:gs>
              </a:gsLst>
              <a:path path="circle">
                <a:fillToRect l="50000" t="50000" r="50000" b="50000"/>
              </a:path>
              <a:tileRect/>
            </a:gradFill>
            <a:ln>
              <a:solidFill>
                <a:sysClr val="windowText" lastClr="000000"/>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Investors</a:t>
              </a:r>
            </a:p>
          </p:txBody>
        </p:sp>
        <p:sp>
          <p:nvSpPr>
            <p:cNvPr id="33" name="Oval 32"/>
            <p:cNvSpPr/>
            <p:nvPr/>
          </p:nvSpPr>
          <p:spPr>
            <a:xfrm>
              <a:off x="4687791" y="3891354"/>
              <a:ext cx="1504950" cy="1228345"/>
            </a:xfrm>
            <a:prstGeom prst="ellipse">
              <a:avLst/>
            </a:prstGeom>
            <a:gradFill flip="none" rotWithShape="1">
              <a:gsLst>
                <a:gs pos="0">
                  <a:sysClr val="window" lastClr="FFFFFF">
                    <a:lumMod val="75000"/>
                  </a:sysClr>
                </a:gs>
                <a:gs pos="20000">
                  <a:sysClr val="window" lastClr="FFFFFF">
                    <a:lumMod val="65000"/>
                  </a:sysClr>
                </a:gs>
                <a:gs pos="66000">
                  <a:sysClr val="window" lastClr="FFFFFF">
                    <a:lumMod val="50000"/>
                  </a:sysClr>
                </a:gs>
              </a:gsLst>
              <a:path path="circle">
                <a:fillToRect l="50000" t="50000" r="50000" b="50000"/>
              </a:path>
              <a:tileRect/>
            </a:gradFill>
            <a:ln>
              <a:solidFill>
                <a:sysClr val="windowText" lastClr="000000"/>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Investees</a:t>
              </a:r>
            </a:p>
          </p:txBody>
        </p:sp>
        <p:cxnSp>
          <p:nvCxnSpPr>
            <p:cNvPr id="34" name="Straight Arrow Connector 33"/>
            <p:cNvCxnSpPr/>
            <p:nvPr/>
          </p:nvCxnSpPr>
          <p:spPr>
            <a:xfrm flipV="1">
              <a:off x="6188032" y="2486554"/>
              <a:ext cx="290050" cy="734002"/>
            </a:xfrm>
            <a:prstGeom prst="straightConnector1">
              <a:avLst/>
            </a:prstGeom>
            <a:noFill/>
            <a:ln w="6350" cap="flat" cmpd="sng" algn="ctr">
              <a:solidFill>
                <a:sysClr val="windowText" lastClr="000000"/>
              </a:solidFill>
              <a:prstDash val="solid"/>
              <a:miter lim="800000"/>
              <a:tailEnd type="triangle"/>
            </a:ln>
            <a:effectLst/>
          </p:spPr>
        </p:cxnSp>
        <p:cxnSp>
          <p:nvCxnSpPr>
            <p:cNvPr id="35" name="Straight Arrow Connector 34"/>
            <p:cNvCxnSpPr>
              <a:stCxn id="32" idx="6"/>
            </p:cNvCxnSpPr>
            <p:nvPr/>
          </p:nvCxnSpPr>
          <p:spPr>
            <a:xfrm flipV="1">
              <a:off x="6188032" y="2791119"/>
              <a:ext cx="898568" cy="448312"/>
            </a:xfrm>
            <a:prstGeom prst="straightConnector1">
              <a:avLst/>
            </a:prstGeom>
            <a:noFill/>
            <a:ln w="6350" cap="flat" cmpd="sng" algn="ctr">
              <a:solidFill>
                <a:sysClr val="windowText" lastClr="000000"/>
              </a:solidFill>
              <a:prstDash val="solid"/>
              <a:miter lim="800000"/>
              <a:tailEnd type="triangle"/>
            </a:ln>
            <a:effectLst/>
          </p:spPr>
        </p:cxnSp>
        <p:cxnSp>
          <p:nvCxnSpPr>
            <p:cNvPr id="36" name="Straight Arrow Connector 35"/>
            <p:cNvCxnSpPr>
              <a:stCxn id="32" idx="6"/>
              <a:endCxn id="31" idx="2"/>
            </p:cNvCxnSpPr>
            <p:nvPr/>
          </p:nvCxnSpPr>
          <p:spPr>
            <a:xfrm>
              <a:off x="6188032" y="3239431"/>
              <a:ext cx="1165268" cy="64004"/>
            </a:xfrm>
            <a:prstGeom prst="straightConnector1">
              <a:avLst/>
            </a:prstGeom>
            <a:noFill/>
            <a:ln w="6350" cap="flat" cmpd="sng" algn="ctr">
              <a:solidFill>
                <a:sysClr val="windowText" lastClr="000000"/>
              </a:solidFill>
              <a:prstDash val="solid"/>
              <a:miter lim="800000"/>
              <a:tailEnd type="triangle"/>
            </a:ln>
            <a:effectLst/>
          </p:spPr>
        </p:cxnSp>
        <p:cxnSp>
          <p:nvCxnSpPr>
            <p:cNvPr id="37" name="Straight Arrow Connector 36"/>
            <p:cNvCxnSpPr/>
            <p:nvPr/>
          </p:nvCxnSpPr>
          <p:spPr>
            <a:xfrm>
              <a:off x="6188032" y="4601656"/>
              <a:ext cx="377109" cy="518043"/>
            </a:xfrm>
            <a:prstGeom prst="straightConnector1">
              <a:avLst/>
            </a:prstGeom>
            <a:noFill/>
            <a:ln w="6350" cap="flat" cmpd="sng" algn="ctr">
              <a:solidFill>
                <a:sysClr val="windowText" lastClr="000000"/>
              </a:solidFill>
              <a:prstDash val="solid"/>
              <a:miter lim="800000"/>
              <a:tailEnd type="triangle"/>
            </a:ln>
            <a:effectLst/>
          </p:spPr>
        </p:cxnSp>
        <p:cxnSp>
          <p:nvCxnSpPr>
            <p:cNvPr id="38" name="Straight Arrow Connector 37"/>
            <p:cNvCxnSpPr/>
            <p:nvPr/>
          </p:nvCxnSpPr>
          <p:spPr>
            <a:xfrm>
              <a:off x="6188032" y="4589739"/>
              <a:ext cx="898568" cy="162506"/>
            </a:xfrm>
            <a:prstGeom prst="straightConnector1">
              <a:avLst/>
            </a:prstGeom>
            <a:noFill/>
            <a:ln w="6350" cap="flat" cmpd="sng" algn="ctr">
              <a:solidFill>
                <a:sysClr val="windowText" lastClr="000000"/>
              </a:solidFill>
              <a:prstDash val="solid"/>
              <a:miter lim="800000"/>
              <a:tailEnd type="triangle"/>
            </a:ln>
            <a:effectLst/>
          </p:spPr>
        </p:cxnSp>
        <p:sp>
          <p:nvSpPr>
            <p:cNvPr id="39" name="Oval 38"/>
            <p:cNvSpPr/>
            <p:nvPr/>
          </p:nvSpPr>
          <p:spPr>
            <a:xfrm>
              <a:off x="6953740" y="2041713"/>
              <a:ext cx="1714499" cy="1024631"/>
            </a:xfrm>
            <a:prstGeom prst="ellipse">
              <a:avLst/>
            </a:prstGeom>
            <a:gradFill flip="none" rotWithShape="1">
              <a:gsLst>
                <a:gs pos="0">
                  <a:srgbClr val="1F497D">
                    <a:lumMod val="40000"/>
                    <a:lumOff val="60000"/>
                  </a:srgbClr>
                </a:gs>
                <a:gs pos="20000">
                  <a:srgbClr val="1F497D">
                    <a:lumMod val="60000"/>
                    <a:lumOff val="40000"/>
                  </a:srgbClr>
                </a:gs>
                <a:gs pos="66000">
                  <a:srgbClr val="1F497D">
                    <a:lumMod val="75000"/>
                  </a:srgbClr>
                </a:gs>
              </a:gsLst>
              <a:path path="circle">
                <a:fillToRect l="50000" t="50000" r="50000" b="50000"/>
              </a:path>
              <a:tileRect/>
            </a:gradFill>
            <a:ln>
              <a:solidFill>
                <a:sysClr val="windowText" lastClr="000000">
                  <a:lumMod val="65000"/>
                  <a:lumOff val="35000"/>
                </a:sys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Expand Resources</a:t>
              </a:r>
            </a:p>
          </p:txBody>
        </p:sp>
        <p:sp>
          <p:nvSpPr>
            <p:cNvPr id="40" name="Oval 39"/>
            <p:cNvSpPr/>
            <p:nvPr/>
          </p:nvSpPr>
          <p:spPr>
            <a:xfrm>
              <a:off x="5935859" y="1505539"/>
              <a:ext cx="1714499" cy="1024631"/>
            </a:xfrm>
            <a:prstGeom prst="ellipse">
              <a:avLst/>
            </a:prstGeom>
            <a:gradFill flip="none" rotWithShape="1">
              <a:gsLst>
                <a:gs pos="0">
                  <a:srgbClr val="1F497D">
                    <a:lumMod val="40000"/>
                    <a:lumOff val="60000"/>
                  </a:srgbClr>
                </a:gs>
                <a:gs pos="20000">
                  <a:srgbClr val="1F497D">
                    <a:lumMod val="60000"/>
                    <a:lumOff val="40000"/>
                  </a:srgbClr>
                </a:gs>
                <a:gs pos="66000">
                  <a:srgbClr val="1F497D">
                    <a:lumMod val="75000"/>
                  </a:srgbClr>
                </a:gs>
              </a:gsLst>
              <a:path path="circle">
                <a:fillToRect l="50000" t="50000" r="50000" b="50000"/>
              </a:path>
              <a:tileRect/>
            </a:gradFill>
            <a:ln>
              <a:solidFill>
                <a:sysClr val="windowText" lastClr="000000">
                  <a:lumMod val="65000"/>
                  <a:lumOff val="35000"/>
                </a:sys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Align Resources</a:t>
              </a:r>
            </a:p>
          </p:txBody>
        </p:sp>
      </p:grpSp>
      <p:sp>
        <p:nvSpPr>
          <p:cNvPr id="41" name="Oval 5"/>
          <p:cNvSpPr>
            <a:spLocks noChangeArrowheads="1"/>
          </p:cNvSpPr>
          <p:nvPr/>
        </p:nvSpPr>
        <p:spPr bwMode="auto">
          <a:xfrm>
            <a:off x="410051" y="2815715"/>
            <a:ext cx="2799552" cy="2816445"/>
          </a:xfrm>
          <a:prstGeom prst="ellipse">
            <a:avLst/>
          </a:prstGeom>
          <a:solidFill>
            <a:schemeClr val="accent5">
              <a:lumMod val="75000"/>
              <a:alpha val="83000"/>
            </a:schemeClr>
          </a:solidFill>
          <a:ln w="25400">
            <a:solidFill>
              <a:schemeClr val="accent5">
                <a:lumMod val="50000"/>
                <a:alpha val="90000"/>
              </a:schemeClr>
            </a:solidFill>
            <a:round/>
            <a:headEnd/>
            <a:tailEnd/>
          </a:ln>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imes New Roman"/>
              <a:cs typeface="Times New Roman"/>
            </a:endParaRPr>
          </a:p>
        </p:txBody>
      </p:sp>
      <p:sp>
        <p:nvSpPr>
          <p:cNvPr id="42" name="Oval 5"/>
          <p:cNvSpPr>
            <a:spLocks noChangeArrowheads="1"/>
          </p:cNvSpPr>
          <p:nvPr/>
        </p:nvSpPr>
        <p:spPr bwMode="auto">
          <a:xfrm>
            <a:off x="1004857" y="3784580"/>
            <a:ext cx="1985912" cy="1811876"/>
          </a:xfrm>
          <a:prstGeom prst="ellipse">
            <a:avLst/>
          </a:prstGeom>
          <a:solidFill>
            <a:schemeClr val="accent5">
              <a:lumMod val="60000"/>
              <a:lumOff val="40000"/>
              <a:alpha val="84000"/>
            </a:schemeClr>
          </a:solidFill>
          <a:ln w="25400">
            <a:solidFill>
              <a:schemeClr val="accent5">
                <a:lumMod val="75000"/>
              </a:schemeClr>
            </a:solidFill>
            <a:round/>
            <a:headEnd/>
            <a:tailEnd/>
          </a:ln>
        </p:spPr>
        <p:txBody>
          <a:bodyPr tIns="9144"/>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Times New Roman"/>
              <a:cs typeface="Times New Roman"/>
            </a:endParaRPr>
          </a:p>
        </p:txBody>
      </p:sp>
      <p:sp>
        <p:nvSpPr>
          <p:cNvPr id="43" name="Oval 5"/>
          <p:cNvSpPr>
            <a:spLocks noChangeArrowheads="1"/>
          </p:cNvSpPr>
          <p:nvPr/>
        </p:nvSpPr>
        <p:spPr bwMode="auto">
          <a:xfrm>
            <a:off x="1595674" y="4614490"/>
            <a:ext cx="881312" cy="898824"/>
          </a:xfrm>
          <a:prstGeom prst="ellipse">
            <a:avLst/>
          </a:prstGeom>
          <a:solidFill>
            <a:schemeClr val="accent5">
              <a:lumMod val="40000"/>
              <a:lumOff val="60000"/>
              <a:alpha val="62000"/>
            </a:schemeClr>
          </a:solidFill>
          <a:ln w="25400">
            <a:solidFill>
              <a:schemeClr val="accent5">
                <a:lumMod val="75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Times New Roman"/>
              <a:cs typeface="Times New Roman"/>
            </a:endParaRPr>
          </a:p>
        </p:txBody>
      </p:sp>
      <p:sp>
        <p:nvSpPr>
          <p:cNvPr id="44" name="Oval 5"/>
          <p:cNvSpPr>
            <a:spLocks noChangeArrowheads="1"/>
          </p:cNvSpPr>
          <p:nvPr/>
        </p:nvSpPr>
        <p:spPr bwMode="auto">
          <a:xfrm>
            <a:off x="1966008" y="5312223"/>
            <a:ext cx="180395" cy="182721"/>
          </a:xfrm>
          <a:prstGeom prst="ellipse">
            <a:avLst/>
          </a:prstGeom>
          <a:solidFill>
            <a:srgbClr val="9BBB59">
              <a:lumMod val="20000"/>
              <a:lumOff val="80000"/>
            </a:srgbClr>
          </a:solidFill>
          <a:ln w="25400">
            <a:solidFill>
              <a:schemeClr val="accent5">
                <a:lumMod val="75000"/>
              </a:schemeClr>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Times New Roman"/>
              <a:cs typeface="Times New Roman"/>
            </a:endParaRPr>
          </a:p>
        </p:txBody>
      </p:sp>
      <p:sp>
        <p:nvSpPr>
          <p:cNvPr id="45" name="Oval 44"/>
          <p:cNvSpPr>
            <a:spLocks noChangeArrowheads="1"/>
          </p:cNvSpPr>
          <p:nvPr/>
        </p:nvSpPr>
        <p:spPr bwMode="auto">
          <a:xfrm flipH="1" flipV="1">
            <a:off x="2024700" y="5389258"/>
            <a:ext cx="67111" cy="61366"/>
          </a:xfrm>
          <a:prstGeom prst="ellipse">
            <a:avLst/>
          </a:prstGeom>
          <a:solidFill>
            <a:srgbClr val="FFC000"/>
          </a:solidFill>
          <a:ln w="9525">
            <a:solidFill>
              <a:srgbClr val="4A7EBB"/>
            </a:solidFill>
            <a:round/>
            <a:headEnd/>
            <a:tailEnd/>
          </a:ln>
          <a:effectLst>
            <a:outerShdw blurRad="40000" dist="23000" dir="5400000" rotWithShape="0">
              <a:srgbClr val="00000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imes New Roman"/>
              <a:cs typeface="Times New Roman"/>
            </a:endParaRPr>
          </a:p>
        </p:txBody>
      </p:sp>
      <p:sp>
        <p:nvSpPr>
          <p:cNvPr id="46" name="Text Box 19"/>
          <p:cNvSpPr txBox="1">
            <a:spLocks noChangeArrowheads="1"/>
          </p:cNvSpPr>
          <p:nvPr/>
        </p:nvSpPr>
        <p:spPr bwMode="auto">
          <a:xfrm>
            <a:off x="1353511" y="4020848"/>
            <a:ext cx="1476600" cy="49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0012" tIns="49212" rIns="100012" bIns="49212">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auto" latinLnBrk="0" hangingPunct="0">
              <a:lnSpc>
                <a:spcPct val="80000"/>
              </a:lnSpc>
              <a:spcBef>
                <a:spcPct val="2000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Times New Roman"/>
                <a:cs typeface="Times New Roman"/>
              </a:rPr>
              <a:t>US Budget</a:t>
            </a:r>
            <a:endParaRPr lang="en-US" sz="1400" b="1" kern="0" noProof="0" dirty="0">
              <a:solidFill>
                <a:schemeClr val="bg1"/>
              </a:solidFill>
              <a:latin typeface="Times New Roman"/>
              <a:cs typeface="Times New Roman"/>
            </a:endParaRPr>
          </a:p>
          <a:p>
            <a:pPr marL="0" marR="0" lvl="0" indent="0" algn="ctr" defTabSz="914400" eaLnBrk="0" fontAlgn="auto" latinLnBrk="0" hangingPunct="0">
              <a:lnSpc>
                <a:spcPct val="80000"/>
              </a:lnSpc>
              <a:spcBef>
                <a:spcPct val="2000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Times New Roman"/>
                <a:cs typeface="Times New Roman"/>
              </a:rPr>
              <a:t>$</a:t>
            </a:r>
            <a:r>
              <a:rPr lang="en-US" sz="1400" b="1" kern="0" dirty="0">
                <a:solidFill>
                  <a:schemeClr val="bg1"/>
                </a:solidFill>
                <a:latin typeface="Times New Roman"/>
                <a:cs typeface="Times New Roman"/>
              </a:rPr>
              <a:t>3.8</a:t>
            </a:r>
            <a:r>
              <a:rPr kumimoji="0" lang="en-US" sz="1400" b="1" i="0" u="none" strike="noStrike" kern="0" cap="none" spc="0" normalizeH="0" baseline="0" noProof="0" dirty="0">
                <a:ln>
                  <a:noFill/>
                </a:ln>
                <a:solidFill>
                  <a:schemeClr val="bg1"/>
                </a:solidFill>
                <a:effectLst/>
                <a:uLnTx/>
                <a:uFillTx/>
                <a:latin typeface="Times New Roman"/>
                <a:cs typeface="Times New Roman"/>
              </a:rPr>
              <a:t> Trillion</a:t>
            </a:r>
          </a:p>
        </p:txBody>
      </p:sp>
      <p:sp>
        <p:nvSpPr>
          <p:cNvPr id="47" name="Text Box 19"/>
          <p:cNvSpPr txBox="1">
            <a:spLocks noChangeArrowheads="1"/>
          </p:cNvSpPr>
          <p:nvPr/>
        </p:nvSpPr>
        <p:spPr bwMode="auto">
          <a:xfrm>
            <a:off x="3387082" y="4544965"/>
            <a:ext cx="2802325" cy="49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0012" tIns="49212" rIns="100012" bIns="49212">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auto" latinLnBrk="0" hangingPunct="0">
              <a:lnSpc>
                <a:spcPct val="80000"/>
              </a:lnSpc>
              <a:spcBef>
                <a:spcPct val="20000"/>
              </a:spcBef>
              <a:spcAft>
                <a:spcPts val="0"/>
              </a:spcAft>
              <a:buClrTx/>
              <a:buSzTx/>
              <a:buFontTx/>
              <a:buNone/>
              <a:tabLst/>
              <a:defRPr/>
            </a:pPr>
            <a:r>
              <a:rPr kumimoji="0" lang="en-US" sz="1400" b="1" i="0" u="none" strike="noStrike" kern="0" cap="none" spc="0" normalizeH="0" baseline="0" noProof="0" dirty="0">
                <a:ln>
                  <a:noFill/>
                </a:ln>
                <a:solidFill>
                  <a:schemeClr val="tx1">
                    <a:lumMod val="65000"/>
                    <a:lumOff val="35000"/>
                  </a:schemeClr>
                </a:solidFill>
                <a:effectLst/>
                <a:uLnTx/>
                <a:uFillTx/>
                <a:latin typeface="Times New Roman"/>
                <a:cs typeface="Times New Roman"/>
              </a:rPr>
              <a:t>US Foundation Assets</a:t>
            </a:r>
          </a:p>
          <a:p>
            <a:pPr lvl="0">
              <a:lnSpc>
                <a:spcPct val="80000"/>
              </a:lnSpc>
              <a:spcBef>
                <a:spcPct val="20000"/>
              </a:spcBef>
              <a:defRPr/>
            </a:pPr>
            <a:r>
              <a:rPr kumimoji="0" lang="en-US" sz="1400" b="1" i="0" u="none" strike="noStrike" kern="0" cap="none" spc="0" normalizeH="0" baseline="0" noProof="0" dirty="0">
                <a:ln>
                  <a:noFill/>
                </a:ln>
                <a:solidFill>
                  <a:schemeClr val="tx1">
                    <a:lumMod val="65000"/>
                    <a:lumOff val="35000"/>
                  </a:schemeClr>
                </a:solidFill>
                <a:effectLst/>
                <a:uLnTx/>
                <a:uFillTx/>
                <a:latin typeface="Times New Roman"/>
                <a:cs typeface="Times New Roman"/>
              </a:rPr>
              <a:t>$</a:t>
            </a:r>
            <a:r>
              <a:rPr lang="en-US" sz="1400" b="1" kern="0" noProof="0" dirty="0">
                <a:solidFill>
                  <a:schemeClr val="tx1">
                    <a:lumMod val="65000"/>
                    <a:lumOff val="35000"/>
                  </a:schemeClr>
                </a:solidFill>
                <a:latin typeface="Times New Roman"/>
                <a:cs typeface="Times New Roman"/>
              </a:rPr>
              <a:t>715 Billion</a:t>
            </a:r>
            <a:r>
              <a:rPr lang="en-US" sz="1400" b="1" kern="0" baseline="30000" dirty="0">
                <a:latin typeface="Times New Roman"/>
                <a:cs typeface="Times New Roman"/>
              </a:rPr>
              <a:t>3</a:t>
            </a:r>
            <a:endParaRPr kumimoji="0" lang="en-US" sz="1400" b="1" i="0" u="none" strike="noStrike" kern="0" cap="none" spc="0" normalizeH="0" baseline="0" noProof="0" dirty="0">
              <a:ln>
                <a:noFill/>
              </a:ln>
              <a:effectLst/>
              <a:uLnTx/>
              <a:uFillTx/>
              <a:latin typeface="Times New Roman"/>
              <a:cs typeface="Times New Roman"/>
            </a:endParaRPr>
          </a:p>
        </p:txBody>
      </p:sp>
      <p:sp>
        <p:nvSpPr>
          <p:cNvPr id="48" name="Text Box 19"/>
          <p:cNvSpPr txBox="1">
            <a:spLocks noChangeArrowheads="1"/>
          </p:cNvSpPr>
          <p:nvPr/>
        </p:nvSpPr>
        <p:spPr bwMode="auto">
          <a:xfrm>
            <a:off x="2774644" y="5139502"/>
            <a:ext cx="3494002" cy="49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0012" tIns="49212" rIns="100012" bIns="49212">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auto" latinLnBrk="0" hangingPunct="0">
              <a:lnSpc>
                <a:spcPct val="80000"/>
              </a:lnSpc>
              <a:spcBef>
                <a:spcPct val="20000"/>
              </a:spcBef>
              <a:spcAft>
                <a:spcPts val="0"/>
              </a:spcAft>
              <a:buClrTx/>
              <a:buSzTx/>
              <a:buFontTx/>
              <a:buNone/>
              <a:tabLst/>
              <a:defRPr/>
            </a:pPr>
            <a:r>
              <a:rPr kumimoji="0" lang="en-US" sz="1400" b="1" i="0" u="none" strike="noStrike" kern="0" cap="none" spc="0" normalizeH="0" baseline="0" noProof="0" dirty="0">
                <a:ln>
                  <a:noFill/>
                </a:ln>
                <a:solidFill>
                  <a:schemeClr val="tx1">
                    <a:lumMod val="65000"/>
                    <a:lumOff val="35000"/>
                  </a:schemeClr>
                </a:solidFill>
                <a:effectLst/>
                <a:uLnTx/>
                <a:uFillTx/>
                <a:latin typeface="Times New Roman"/>
                <a:cs typeface="Times New Roman"/>
              </a:rPr>
              <a:t>Annual US Foundation Giving</a:t>
            </a:r>
          </a:p>
          <a:p>
            <a:pPr lvl="0">
              <a:lnSpc>
                <a:spcPct val="80000"/>
              </a:lnSpc>
              <a:spcBef>
                <a:spcPct val="20000"/>
              </a:spcBef>
              <a:defRPr/>
            </a:pPr>
            <a:r>
              <a:rPr kumimoji="0" lang="en-US" sz="1400" b="1" i="0" u="none" strike="noStrike" kern="0" cap="none" spc="0" normalizeH="0" baseline="0" noProof="0" dirty="0">
                <a:ln>
                  <a:noFill/>
                </a:ln>
                <a:solidFill>
                  <a:schemeClr val="tx1">
                    <a:lumMod val="65000"/>
                    <a:lumOff val="35000"/>
                  </a:schemeClr>
                </a:solidFill>
                <a:effectLst/>
                <a:uLnTx/>
                <a:uFillTx/>
                <a:latin typeface="Times New Roman"/>
                <a:cs typeface="Times New Roman"/>
              </a:rPr>
              <a:t>$50</a:t>
            </a:r>
            <a:r>
              <a:rPr lang="en-US" sz="1400" b="1" kern="0" noProof="0" dirty="0">
                <a:solidFill>
                  <a:schemeClr val="tx1">
                    <a:lumMod val="65000"/>
                    <a:lumOff val="35000"/>
                  </a:schemeClr>
                </a:solidFill>
                <a:latin typeface="Times New Roman"/>
                <a:cs typeface="Times New Roman"/>
              </a:rPr>
              <a:t> Billion</a:t>
            </a:r>
            <a:endParaRPr kumimoji="0" lang="en-US" sz="1400" b="1" i="0" u="none" strike="noStrike" kern="0" cap="none" spc="0" normalizeH="0" baseline="0" noProof="0" dirty="0">
              <a:ln>
                <a:noFill/>
              </a:ln>
              <a:solidFill>
                <a:schemeClr val="tx1">
                  <a:lumMod val="65000"/>
                  <a:lumOff val="35000"/>
                </a:schemeClr>
              </a:solidFill>
              <a:effectLst/>
              <a:uLnTx/>
              <a:uFillTx/>
              <a:latin typeface="Times New Roman"/>
              <a:cs typeface="Times New Roman"/>
            </a:endParaRPr>
          </a:p>
        </p:txBody>
      </p:sp>
      <p:sp>
        <p:nvSpPr>
          <p:cNvPr id="49" name="Text Box 19"/>
          <p:cNvSpPr txBox="1">
            <a:spLocks noChangeArrowheads="1"/>
          </p:cNvSpPr>
          <p:nvPr/>
        </p:nvSpPr>
        <p:spPr bwMode="auto">
          <a:xfrm>
            <a:off x="1997812" y="5858734"/>
            <a:ext cx="3487721" cy="49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0012" tIns="49212" rIns="100012" bIns="49212">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auto" latinLnBrk="0" hangingPunct="0">
              <a:lnSpc>
                <a:spcPct val="80000"/>
              </a:lnSpc>
              <a:spcBef>
                <a:spcPct val="20000"/>
              </a:spcBef>
              <a:spcAft>
                <a:spcPts val="0"/>
              </a:spcAft>
              <a:buClrTx/>
              <a:buSzTx/>
              <a:buFontTx/>
              <a:buNone/>
              <a:tabLst/>
              <a:defRPr/>
            </a:pPr>
            <a:r>
              <a:rPr kumimoji="0" lang="en-US" sz="1400" b="1" i="0" u="none" strike="noStrike" kern="0" cap="none" spc="0" normalizeH="0" baseline="0" noProof="0" dirty="0">
                <a:ln>
                  <a:noFill/>
                </a:ln>
                <a:solidFill>
                  <a:schemeClr val="tx1">
                    <a:lumMod val="65000"/>
                    <a:lumOff val="35000"/>
                  </a:schemeClr>
                </a:solidFill>
                <a:effectLst/>
                <a:uLnTx/>
                <a:uFillTx/>
                <a:latin typeface="Times New Roman"/>
                <a:cs typeface="Times New Roman"/>
              </a:rPr>
              <a:t>US Foundation Impact Investing</a:t>
            </a:r>
          </a:p>
          <a:p>
            <a:pPr lvl="0">
              <a:lnSpc>
                <a:spcPct val="80000"/>
              </a:lnSpc>
              <a:spcBef>
                <a:spcPct val="20000"/>
              </a:spcBef>
              <a:defRPr/>
            </a:pPr>
            <a:r>
              <a:rPr kumimoji="0" lang="en-US" sz="1400" b="1" i="0" u="none" strike="noStrike" kern="0" cap="none" spc="0" normalizeH="0" baseline="0" noProof="0" dirty="0">
                <a:ln>
                  <a:noFill/>
                </a:ln>
                <a:solidFill>
                  <a:schemeClr val="tx1">
                    <a:lumMod val="65000"/>
                    <a:lumOff val="35000"/>
                  </a:schemeClr>
                </a:solidFill>
                <a:effectLst/>
                <a:uLnTx/>
                <a:uFillTx/>
                <a:latin typeface="Times New Roman"/>
                <a:cs typeface="Times New Roman"/>
              </a:rPr>
              <a:t>$10.6</a:t>
            </a:r>
            <a:r>
              <a:rPr lang="en-US" sz="1400" b="1" kern="0" noProof="0" dirty="0">
                <a:solidFill>
                  <a:schemeClr val="tx1">
                    <a:lumMod val="65000"/>
                    <a:lumOff val="35000"/>
                  </a:schemeClr>
                </a:solidFill>
                <a:latin typeface="Times New Roman"/>
                <a:cs typeface="Times New Roman"/>
              </a:rPr>
              <a:t> Billion</a:t>
            </a:r>
            <a:r>
              <a:rPr lang="en-US" sz="1400" b="1" kern="0" baseline="30000" noProof="0" dirty="0">
                <a:latin typeface="Times New Roman"/>
                <a:cs typeface="Times New Roman"/>
              </a:rPr>
              <a:t>5</a:t>
            </a:r>
            <a:endParaRPr kumimoji="0" lang="en-US" sz="1400" b="1" i="0" u="none" strike="noStrike" kern="0" cap="none" spc="0" normalizeH="0" baseline="0" noProof="0" dirty="0">
              <a:ln>
                <a:noFill/>
              </a:ln>
              <a:solidFill>
                <a:schemeClr val="tx1">
                  <a:lumMod val="65000"/>
                  <a:lumOff val="35000"/>
                </a:schemeClr>
              </a:solidFill>
              <a:effectLst/>
              <a:uLnTx/>
              <a:uFillTx/>
              <a:latin typeface="Times New Roman"/>
              <a:cs typeface="Times New Roman"/>
            </a:endParaRPr>
          </a:p>
        </p:txBody>
      </p:sp>
      <p:sp>
        <p:nvSpPr>
          <p:cNvPr id="50" name="Line 34"/>
          <p:cNvSpPr>
            <a:spLocks noChangeShapeType="1"/>
          </p:cNvSpPr>
          <p:nvPr/>
        </p:nvSpPr>
        <p:spPr bwMode="auto">
          <a:xfrm flipH="1">
            <a:off x="2095328" y="5299394"/>
            <a:ext cx="734783" cy="0"/>
          </a:xfrm>
          <a:prstGeom prst="line">
            <a:avLst/>
          </a:prstGeom>
          <a:noFill/>
          <a:ln w="9525">
            <a:solidFill>
              <a:sysClr val="windowText" lastClr="000000"/>
            </a:solidFill>
            <a:prstDash val="sysDash"/>
            <a:round/>
            <a:headEnd/>
            <a:tailEnd/>
          </a:ln>
          <a:extLst>
            <a:ext uri="{909E8E84-426E-40dd-AFC4-6F175D3DCCD1}">
              <a14:hiddenFill xmlns:a14="http://schemas.microsoft.com/office/drawing/2010/main" xmlns="">
                <a:noFill/>
              </a14:hiddenFill>
            </a:ext>
          </a:extLst>
        </p:spPr>
        <p:txBody>
          <a:bodyPr wrap="square" lIns="100012" tIns="49212" rIns="100012" bIns="49212"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imes New Roman"/>
              <a:cs typeface="Times New Roman"/>
            </a:endParaRPr>
          </a:p>
        </p:txBody>
      </p:sp>
      <p:sp>
        <p:nvSpPr>
          <p:cNvPr id="51" name="Line 34"/>
          <p:cNvSpPr>
            <a:spLocks noChangeShapeType="1"/>
          </p:cNvSpPr>
          <p:nvPr/>
        </p:nvSpPr>
        <p:spPr bwMode="auto">
          <a:xfrm flipH="1" flipV="1">
            <a:off x="2292110" y="4718531"/>
            <a:ext cx="1094971" cy="0"/>
          </a:xfrm>
          <a:prstGeom prst="line">
            <a:avLst/>
          </a:prstGeom>
          <a:noFill/>
          <a:ln w="9525">
            <a:solidFill>
              <a:sysClr val="windowText" lastClr="000000"/>
            </a:solidFill>
            <a:prstDash val="sysDash"/>
            <a:round/>
            <a:headEnd/>
            <a:tailEnd/>
          </a:ln>
          <a:extLst>
            <a:ext uri="{909E8E84-426E-40dd-AFC4-6F175D3DCCD1}">
              <a14:hiddenFill xmlns:a14="http://schemas.microsoft.com/office/drawing/2010/main" xmlns="">
                <a:noFill/>
              </a14:hiddenFill>
            </a:ext>
          </a:extLst>
        </p:spPr>
        <p:txBody>
          <a:bodyPr wrap="square" lIns="100012" tIns="49212" rIns="100012" bIns="49212"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imes New Roman"/>
              <a:cs typeface="Times New Roman"/>
            </a:endParaRPr>
          </a:p>
        </p:txBody>
      </p:sp>
      <p:sp>
        <p:nvSpPr>
          <p:cNvPr id="52" name="Line 34"/>
          <p:cNvSpPr>
            <a:spLocks noChangeShapeType="1"/>
          </p:cNvSpPr>
          <p:nvPr/>
        </p:nvSpPr>
        <p:spPr bwMode="auto">
          <a:xfrm flipV="1">
            <a:off x="2048933" y="5477187"/>
            <a:ext cx="11279" cy="449480"/>
          </a:xfrm>
          <a:prstGeom prst="line">
            <a:avLst/>
          </a:prstGeom>
          <a:noFill/>
          <a:ln w="9525">
            <a:solidFill>
              <a:sysClr val="windowText" lastClr="000000"/>
            </a:solidFill>
            <a:prstDash val="sysDash"/>
            <a:round/>
            <a:headEnd/>
            <a:tailEnd/>
          </a:ln>
          <a:extLst>
            <a:ext uri="{909E8E84-426E-40dd-AFC4-6F175D3DCCD1}">
              <a14:hiddenFill xmlns:a14="http://schemas.microsoft.com/office/drawing/2010/main" xmlns="">
                <a:noFill/>
              </a14:hiddenFill>
            </a:ext>
          </a:extLst>
        </p:spPr>
        <p:txBody>
          <a:bodyPr wrap="square" lIns="100012" tIns="49212" rIns="100012" bIns="49212"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imes New Roman"/>
              <a:cs typeface="Times New Roman"/>
            </a:endParaRPr>
          </a:p>
        </p:txBody>
      </p:sp>
      <p:sp>
        <p:nvSpPr>
          <p:cNvPr id="53" name="Text Box 19"/>
          <p:cNvSpPr txBox="1">
            <a:spLocks noChangeArrowheads="1"/>
          </p:cNvSpPr>
          <p:nvPr/>
        </p:nvSpPr>
        <p:spPr bwMode="auto">
          <a:xfrm>
            <a:off x="913994" y="3125040"/>
            <a:ext cx="1738416" cy="666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0012" tIns="49212" rIns="100012" bIns="49212">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auto" latinLnBrk="0" hangingPunct="0">
              <a:lnSpc>
                <a:spcPct val="80000"/>
              </a:lnSpc>
              <a:spcBef>
                <a:spcPct val="2000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Times New Roman"/>
                <a:ea typeface="ＭＳ Ｐゴシック" charset="0"/>
                <a:cs typeface="Times New Roman"/>
              </a:rPr>
              <a:t>Global Capital Markets </a:t>
            </a:r>
          </a:p>
          <a:p>
            <a:pPr marL="0" marR="0" lvl="0" indent="0" algn="ctr" defTabSz="914400" eaLnBrk="0" fontAlgn="auto" latinLnBrk="0" hangingPunct="0">
              <a:lnSpc>
                <a:spcPct val="80000"/>
              </a:lnSpc>
              <a:spcBef>
                <a:spcPct val="2000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Times New Roman"/>
                <a:ea typeface="ＭＳ Ｐゴシック" charset="0"/>
                <a:cs typeface="Times New Roman"/>
              </a:rPr>
              <a:t>$212 Trillion</a:t>
            </a:r>
          </a:p>
        </p:txBody>
      </p:sp>
      <p:sp>
        <p:nvSpPr>
          <p:cNvPr id="55" name="Rectangle 62"/>
          <p:cNvSpPr>
            <a:spLocks noChangeArrowheads="1"/>
          </p:cNvSpPr>
          <p:nvPr/>
        </p:nvSpPr>
        <p:spPr bwMode="auto">
          <a:xfrm>
            <a:off x="0" y="6457890"/>
            <a:ext cx="775252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28600" indent="-228600">
              <a:buAutoNum type="arabicPeriod"/>
            </a:pPr>
            <a:r>
              <a:rPr lang="en-US" sz="1000" dirty="0">
                <a:solidFill>
                  <a:schemeClr val="bg1"/>
                </a:solidFill>
                <a:latin typeface="Times New Roman"/>
                <a:cs typeface="Times New Roman"/>
              </a:rPr>
              <a:t>Source:  McKinsey &amp; Company. http://www.mckinsey.com/insights/global_capital_markets/mapping_global_capital_markets_2011</a:t>
            </a:r>
          </a:p>
          <a:p>
            <a:pPr marL="228600" indent="-228600">
              <a:buAutoNum type="arabicPeriod"/>
            </a:pPr>
            <a:r>
              <a:rPr lang="en-US" sz="1000" dirty="0">
                <a:solidFill>
                  <a:schemeClr val="bg1"/>
                </a:solidFill>
                <a:latin typeface="Times New Roman"/>
                <a:cs typeface="Times New Roman"/>
              </a:rPr>
              <a:t>As of 2013.        3.  Foundation Center        4.  Nonprofit Philanthropic Trust        5.  GIIN Morgan 2014MarketSpotlight	</a:t>
            </a:r>
          </a:p>
        </p:txBody>
      </p:sp>
    </p:spTree>
    <p:extLst>
      <p:ext uri="{BB962C8B-B14F-4D97-AF65-F5344CB8AC3E}">
        <p14:creationId xmlns:p14="http://schemas.microsoft.com/office/powerpoint/2010/main" val="315567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6" descr="Image result for state of rhode island treasu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8" name="AutoShape 8" descr="Image result for state of rhode island treasu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2" name="AutoShape 12" descr="Image result for rhode island commerce corpo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50779762"/>
              </p:ext>
            </p:extLst>
          </p:nvPr>
        </p:nvGraphicFramePr>
        <p:xfrm>
          <a:off x="204787" y="1295400"/>
          <a:ext cx="8686800" cy="3733799"/>
        </p:xfrm>
        <a:graphic>
          <a:graphicData uri="http://schemas.openxmlformats.org/drawingml/2006/table">
            <a:tbl>
              <a:tblPr firstRow="1" firstCol="1">
                <a:tableStyleId>{21E4AEA4-8DFA-4A89-87EB-49C32662AFE0}</a:tableStyleId>
              </a:tblPr>
              <a:tblGrid>
                <a:gridCol w="379774">
                  <a:extLst>
                    <a:ext uri="{9D8B030D-6E8A-4147-A177-3AD203B41FA5}">
                      <a16:colId xmlns:a16="http://schemas.microsoft.com/office/drawing/2014/main" xmlns="" val="20000"/>
                    </a:ext>
                  </a:extLst>
                </a:gridCol>
                <a:gridCol w="1315313">
                  <a:extLst>
                    <a:ext uri="{9D8B030D-6E8A-4147-A177-3AD203B41FA5}">
                      <a16:colId xmlns:a16="http://schemas.microsoft.com/office/drawing/2014/main" xmlns="" val="20001"/>
                    </a:ext>
                  </a:extLst>
                </a:gridCol>
                <a:gridCol w="1300361">
                  <a:extLst>
                    <a:ext uri="{9D8B030D-6E8A-4147-A177-3AD203B41FA5}">
                      <a16:colId xmlns:a16="http://schemas.microsoft.com/office/drawing/2014/main" xmlns="" val="20002"/>
                    </a:ext>
                  </a:extLst>
                </a:gridCol>
                <a:gridCol w="1422838">
                  <a:extLst>
                    <a:ext uri="{9D8B030D-6E8A-4147-A177-3AD203B41FA5}">
                      <a16:colId xmlns:a16="http://schemas.microsoft.com/office/drawing/2014/main" xmlns="" val="20003"/>
                    </a:ext>
                  </a:extLst>
                </a:gridCol>
                <a:gridCol w="1422838">
                  <a:extLst>
                    <a:ext uri="{9D8B030D-6E8A-4147-A177-3AD203B41FA5}">
                      <a16:colId xmlns:a16="http://schemas.microsoft.com/office/drawing/2014/main" xmlns="" val="20004"/>
                    </a:ext>
                  </a:extLst>
                </a:gridCol>
                <a:gridCol w="1273066">
                  <a:extLst>
                    <a:ext uri="{9D8B030D-6E8A-4147-A177-3AD203B41FA5}">
                      <a16:colId xmlns:a16="http://schemas.microsoft.com/office/drawing/2014/main" xmlns="" val="20005"/>
                    </a:ext>
                  </a:extLst>
                </a:gridCol>
                <a:gridCol w="1572610">
                  <a:extLst>
                    <a:ext uri="{9D8B030D-6E8A-4147-A177-3AD203B41FA5}">
                      <a16:colId xmlns:a16="http://schemas.microsoft.com/office/drawing/2014/main" xmlns="" val="20006"/>
                    </a:ext>
                  </a:extLst>
                </a:gridCol>
              </a:tblGrid>
              <a:tr h="444036">
                <a:tc>
                  <a:txBody>
                    <a:bodyPr/>
                    <a:lstStyle/>
                    <a:p>
                      <a:pPr algn="ct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a:latin typeface="Times New Roman" panose="02020603050405020304" pitchFamily="18" charset="0"/>
                          <a:cs typeface="Times New Roman" panose="02020603050405020304" pitchFamily="18" charset="0"/>
                        </a:rPr>
                        <a:t>CONVENING</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GRANTS</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ADVOCACY</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CAPACITY BUILDING</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CAPITAL</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EXAMPLE PORTFOLIO</a:t>
                      </a:r>
                    </a:p>
                  </a:txBody>
                  <a:tcPr anchor="ctr"/>
                </a:tc>
                <a:extLst>
                  <a:ext uri="{0D108BD9-81ED-4DB2-BD59-A6C34878D82A}">
                    <a16:rowId xmlns:a16="http://schemas.microsoft.com/office/drawing/2014/main" xmlns="" val="10000"/>
                  </a:ext>
                </a:extLst>
              </a:tr>
              <a:tr h="1087888">
                <a:tc>
                  <a:txBody>
                    <a:bodyPr/>
                    <a:lstStyle/>
                    <a:p>
                      <a:pPr algn="ctr"/>
                      <a:r>
                        <a:rPr lang="en-US" sz="1200" dirty="0">
                          <a:latin typeface="Times New Roman" panose="02020603050405020304" pitchFamily="18" charset="0"/>
                          <a:cs typeface="Times New Roman" panose="02020603050405020304" pitchFamily="18" charset="0"/>
                        </a:rPr>
                        <a:t>PEOPLE</a:t>
                      </a:r>
                    </a:p>
                  </a:txBody>
                  <a:tcPr vert="vert270" anchor="ctr"/>
                </a:tc>
                <a:tc>
                  <a:txBody>
                    <a:bodyPr/>
                    <a:lstStyle/>
                    <a:p>
                      <a:pPr marL="115888" marR="0" indent="-115888">
                        <a:spcBef>
                          <a:spcPts val="0"/>
                        </a:spcBef>
                        <a:spcAft>
                          <a:spcPts val="0"/>
                        </a:spcAft>
                        <a:buFont typeface="Wingdings" panose="05000000000000000000" pitchFamily="2" charset="2"/>
                        <a:buChar char="§"/>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marL="115888" marR="0" indent="-115888">
                        <a:spcBef>
                          <a:spcPts val="0"/>
                        </a:spcBef>
                        <a:spcAft>
                          <a:spcPts val="0"/>
                        </a:spcAft>
                        <a:buFont typeface="Wingdings" panose="05000000000000000000" pitchFamily="2" charset="2"/>
                        <a:buChar char="§"/>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marL="115888" marR="0" indent="-115888">
                        <a:spcBef>
                          <a:spcPts val="0"/>
                        </a:spcBef>
                        <a:spcAft>
                          <a:spcPts val="0"/>
                        </a:spcAft>
                        <a:buFont typeface="Wingdings" panose="05000000000000000000" pitchFamily="2" charset="2"/>
                        <a:buChar char="§"/>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marL="115888" marR="0" indent="-115888">
                        <a:spcBef>
                          <a:spcPts val="0"/>
                        </a:spcBef>
                        <a:spcAft>
                          <a:spcPts val="0"/>
                        </a:spcAft>
                        <a:buFont typeface="Wingdings" panose="05000000000000000000" pitchFamily="2" charset="2"/>
                        <a:buChar char="§"/>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marL="115888" marR="0" indent="-115888">
                        <a:spcBef>
                          <a:spcPts val="0"/>
                        </a:spcBef>
                        <a:spcAft>
                          <a:spcPts val="0"/>
                        </a:spcAft>
                        <a:buFont typeface="Wingdings" panose="05000000000000000000" pitchFamily="2" charset="2"/>
                        <a:buChar char="§"/>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Font typeface="Wingdings" panose="05000000000000000000" pitchFamily="2" charset="2"/>
                        <a:buNone/>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Font typeface="Wingdings" panose="05000000000000000000" pitchFamily="2" charset="2"/>
                        <a:buNone/>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171450" marR="0" lvl="0" indent="-171450">
                        <a:spcBef>
                          <a:spcPts val="0"/>
                        </a:spcBef>
                        <a:spcAft>
                          <a:spcPts val="0"/>
                        </a:spcAft>
                        <a:buFont typeface="Wingdings" panose="05000000000000000000" pitchFamily="2" charset="2"/>
                        <a:buChar char="§"/>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115888" marR="0" indent="-115888">
                        <a:spcBef>
                          <a:spcPts val="0"/>
                        </a:spcBef>
                        <a:spcAft>
                          <a:spcPts val="0"/>
                        </a:spcAft>
                        <a:buFont typeface="Wingdings" panose="05000000000000000000" pitchFamily="2" charset="2"/>
                        <a:buChar char="§"/>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114300" marR="0" lvl="0" indent="-114300">
                        <a:spcBef>
                          <a:spcPts val="0"/>
                        </a:spcBef>
                        <a:spcAft>
                          <a:spcPts val="0"/>
                        </a:spcAft>
                        <a:buFont typeface="Wingdings" panose="05000000000000000000" pitchFamily="2" charset="2"/>
                        <a:buChar char="§"/>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ctr">
                        <a:spcBef>
                          <a:spcPts val="0"/>
                        </a:spcBef>
                        <a:spcAft>
                          <a:spcPts val="0"/>
                        </a:spcAft>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171450" marR="0" lvl="0" indent="-171450">
                        <a:spcBef>
                          <a:spcPts val="0"/>
                        </a:spcBef>
                        <a:spcAft>
                          <a:spcPts val="0"/>
                        </a:spcAft>
                        <a:buFont typeface="Wingdings" panose="05000000000000000000" pitchFamily="2" charset="2"/>
                        <a:buChar char="§"/>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10001"/>
                  </a:ext>
                </a:extLst>
              </a:tr>
              <a:tr h="1132839">
                <a:tc>
                  <a:txBody>
                    <a:bodyPr/>
                    <a:lstStyle/>
                    <a:p>
                      <a:pPr algn="ctr"/>
                      <a:r>
                        <a:rPr lang="en-US" sz="1200" dirty="0">
                          <a:latin typeface="Times New Roman" panose="02020603050405020304" pitchFamily="18" charset="0"/>
                          <a:cs typeface="Times New Roman" panose="02020603050405020304" pitchFamily="18" charset="0"/>
                        </a:rPr>
                        <a:t>PLACE</a:t>
                      </a:r>
                    </a:p>
                  </a:txBody>
                  <a:tcPr vert="vert270" anchor="ctr"/>
                </a:tc>
                <a:tc>
                  <a:txBody>
                    <a:bodyPr/>
                    <a:lstStyle/>
                    <a:p>
                      <a:pPr>
                        <a:buFont typeface="Arial" pitchFamily="34" charset="0"/>
                        <a:buChar char="•"/>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Arial" pitchFamily="34" charset="0"/>
                        <a:buChar char="•"/>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Arial" pitchFamily="34" charset="0"/>
                        <a:buChar char="•"/>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Arial" pitchFamily="34" charset="0"/>
                        <a:buChar char="•"/>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Arial" pitchFamily="34" charset="0"/>
                        <a:buNone/>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Arial" pitchFamily="34" charset="0"/>
                        <a:buChar char="•"/>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Arial" pitchFamily="34" charset="0"/>
                        <a:buChar char="•"/>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lvl="0">
                        <a:buFont typeface="Arial" pitchFamily="34" charset="0"/>
                        <a:buChar char="•"/>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indent="0">
                        <a:spcBef>
                          <a:spcPts val="0"/>
                        </a:spcBef>
                        <a:spcAft>
                          <a:spcPts val="0"/>
                        </a:spcAft>
                        <a:buFont typeface="Wingdings" panose="05000000000000000000" pitchFamily="2" charset="2"/>
                        <a:buNone/>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lvl="0">
                        <a:buFont typeface="Arial" pitchFamily="34" charset="0"/>
                        <a:buChar char="•"/>
                      </a:pPr>
                      <a:endParaRPr lang="en-US" sz="1050" kern="1200" dirty="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solidFill>
                      <a:schemeClr val="bg1">
                        <a:lumMod val="95000"/>
                      </a:schemeClr>
                    </a:solidFill>
                  </a:tcPr>
                </a:tc>
                <a:tc>
                  <a:txBody>
                    <a:bodyPr/>
                    <a:lstStyle/>
                    <a:p>
                      <a:pPr marL="0" marR="0" algn="ctr">
                        <a:spcBef>
                          <a:spcPts val="0"/>
                        </a:spcBef>
                        <a:spcAft>
                          <a:spcPts val="0"/>
                        </a:spcAft>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171450" marR="0" lvl="0" indent="-171450">
                        <a:spcBef>
                          <a:spcPts val="0"/>
                        </a:spcBef>
                        <a:spcAft>
                          <a:spcPts val="0"/>
                        </a:spcAft>
                        <a:buFont typeface="Wingdings" panose="05000000000000000000" pitchFamily="2" charset="2"/>
                        <a:buChar char="§"/>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10002"/>
                  </a:ext>
                </a:extLst>
              </a:tr>
              <a:tr h="1023620">
                <a:tc>
                  <a:txBody>
                    <a:bodyPr/>
                    <a:lstStyle/>
                    <a:p>
                      <a:pPr algn="ctr"/>
                      <a:r>
                        <a:rPr lang="en-US" sz="1200" dirty="0">
                          <a:latin typeface="Times New Roman" panose="02020603050405020304" pitchFamily="18" charset="0"/>
                          <a:cs typeface="Times New Roman" panose="02020603050405020304" pitchFamily="18" charset="0"/>
                        </a:rPr>
                        <a:t>PLANET</a:t>
                      </a:r>
                    </a:p>
                  </a:txBody>
                  <a:tcPr vert="vert270" anchor="ctr"/>
                </a:tc>
                <a:tc>
                  <a:txBody>
                    <a:bodyPr/>
                    <a:lstStyle/>
                    <a:p>
                      <a:pPr marL="115888" marR="0" indent="-115888">
                        <a:spcBef>
                          <a:spcPts val="0"/>
                        </a:spcBef>
                        <a:spcAft>
                          <a:spcPts val="0"/>
                        </a:spcAft>
                        <a:buFont typeface="Wingdings" panose="05000000000000000000" pitchFamily="2" charset="2"/>
                        <a:buChar char="§"/>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spcBef>
                          <a:spcPts val="0"/>
                        </a:spcBef>
                        <a:spcAft>
                          <a:spcPts val="0"/>
                        </a:spcAft>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indent="0">
                        <a:spcBef>
                          <a:spcPts val="0"/>
                        </a:spcBef>
                        <a:spcAft>
                          <a:spcPts val="0"/>
                        </a:spcAft>
                        <a:buFont typeface="Wingdings" panose="05000000000000000000" pitchFamily="2" charset="2"/>
                        <a:buNone/>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114300" marR="0" lvl="0" indent="-114300">
                        <a:spcBef>
                          <a:spcPts val="0"/>
                        </a:spcBef>
                        <a:spcAft>
                          <a:spcPts val="0"/>
                        </a:spcAft>
                        <a:buFont typeface="Wingdings" panose="05000000000000000000" pitchFamily="2" charset="2"/>
                        <a:buChar char="§"/>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ctr">
                        <a:spcBef>
                          <a:spcPts val="0"/>
                        </a:spcBef>
                        <a:spcAft>
                          <a:spcPts val="0"/>
                        </a:spcAft>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8" name="Rectangle 7"/>
          <p:cNvSpPr/>
          <p:nvPr/>
        </p:nvSpPr>
        <p:spPr>
          <a:xfrm>
            <a:off x="371475" y="238125"/>
            <a:ext cx="8353425"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a:solidFill>
                  <a:prstClr val="black">
                    <a:lumMod val="65000"/>
                    <a:lumOff val="35000"/>
                  </a:prstClr>
                </a:solidFill>
                <a:latin typeface="Times New Roman" panose="02020603050405020304" pitchFamily="18" charset="0"/>
                <a:cs typeface="Times New Roman" panose="02020603050405020304" pitchFamily="18" charset="0"/>
              </a:rPr>
              <a:t>Impact Investing:  Enhances 21</a:t>
            </a:r>
            <a:r>
              <a:rPr lang="en-US" sz="2000" b="1" baseline="30000" dirty="0">
                <a:solidFill>
                  <a:prstClr val="black">
                    <a:lumMod val="65000"/>
                    <a:lumOff val="35000"/>
                  </a:prstClr>
                </a:solidFill>
                <a:latin typeface="Times New Roman" panose="02020603050405020304" pitchFamily="18" charset="0"/>
                <a:cs typeface="Times New Roman" panose="02020603050405020304" pitchFamily="18" charset="0"/>
              </a:rPr>
              <a:t>st</a:t>
            </a:r>
            <a:r>
              <a:rPr lang="en-US" sz="2000" b="1" dirty="0">
                <a:solidFill>
                  <a:prstClr val="black">
                    <a:lumMod val="65000"/>
                    <a:lumOff val="35000"/>
                  </a:prstClr>
                </a:solidFill>
                <a:latin typeface="Times New Roman" panose="02020603050405020304" pitchFamily="18" charset="0"/>
                <a:cs typeface="Times New Roman" panose="02020603050405020304" pitchFamily="18" charset="0"/>
              </a:rPr>
              <a:t> Century Philanthropic Toolkit</a:t>
            </a:r>
          </a:p>
        </p:txBody>
      </p:sp>
    </p:spTree>
    <p:extLst>
      <p:ext uri="{BB962C8B-B14F-4D97-AF65-F5344CB8AC3E}">
        <p14:creationId xmlns:p14="http://schemas.microsoft.com/office/powerpoint/2010/main" val="672749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entagon 47"/>
          <p:cNvSpPr/>
          <p:nvPr/>
        </p:nvSpPr>
        <p:spPr>
          <a:xfrm>
            <a:off x="1447800" y="1676400"/>
            <a:ext cx="6096000" cy="4023863"/>
          </a:xfrm>
          <a:prstGeom prst="homePlate">
            <a:avLst>
              <a:gd name="adj" fmla="val 19674"/>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4" name="Shape 23"/>
          <p:cNvSpPr/>
          <p:nvPr/>
        </p:nvSpPr>
        <p:spPr>
          <a:xfrm>
            <a:off x="1524000" y="3048000"/>
            <a:ext cx="5943600" cy="2590800"/>
          </a:xfrm>
          <a:prstGeom prst="swooshArrow">
            <a:avLst>
              <a:gd name="adj1" fmla="val 60866"/>
              <a:gd name="adj2" fmla="val 18721"/>
            </a:avLst>
          </a:prstGeom>
          <a:solidFill>
            <a:schemeClr val="accent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Shape 19"/>
          <p:cNvSpPr/>
          <p:nvPr/>
        </p:nvSpPr>
        <p:spPr>
          <a:xfrm>
            <a:off x="1500294" y="1394475"/>
            <a:ext cx="6354242" cy="4257992"/>
          </a:xfrm>
          <a:prstGeom prst="swooshArrow">
            <a:avLst>
              <a:gd name="adj1" fmla="val 38633"/>
              <a:gd name="adj2" fmla="val 33468"/>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1" name="Oval 20"/>
          <p:cNvSpPr/>
          <p:nvPr/>
        </p:nvSpPr>
        <p:spPr>
          <a:xfrm>
            <a:off x="2312118" y="4224851"/>
            <a:ext cx="284001" cy="28400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250" name="Oval 5"/>
          <p:cNvSpPr>
            <a:spLocks noChangeArrowheads="1"/>
          </p:cNvSpPr>
          <p:nvPr/>
        </p:nvSpPr>
        <p:spPr bwMode="auto">
          <a:xfrm>
            <a:off x="2279650" y="2723836"/>
            <a:ext cx="2825750" cy="476071"/>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endParaRPr lang="en-US" sz="1600" dirty="0">
              <a:latin typeface="Times New Roman"/>
              <a:cs typeface="Times New Roman"/>
            </a:endParaRPr>
          </a:p>
        </p:txBody>
      </p:sp>
      <p:sp>
        <p:nvSpPr>
          <p:cNvPr id="53251" name="Oval 6"/>
          <p:cNvSpPr>
            <a:spLocks noChangeArrowheads="1"/>
          </p:cNvSpPr>
          <p:nvPr/>
        </p:nvSpPr>
        <p:spPr bwMode="auto">
          <a:xfrm>
            <a:off x="2800350" y="3543779"/>
            <a:ext cx="259675" cy="476071"/>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spAutoFit/>
          </a:bodyPr>
          <a:lstStyle/>
          <a:p>
            <a:endParaRPr lang="en-US" sz="1600" dirty="0">
              <a:latin typeface="Times New Roman"/>
              <a:cs typeface="Times New Roman"/>
            </a:endParaRPr>
          </a:p>
        </p:txBody>
      </p:sp>
      <p:sp>
        <p:nvSpPr>
          <p:cNvPr id="53252" name="Oval 7"/>
          <p:cNvSpPr>
            <a:spLocks noChangeArrowheads="1"/>
          </p:cNvSpPr>
          <p:nvPr/>
        </p:nvSpPr>
        <p:spPr bwMode="auto">
          <a:xfrm>
            <a:off x="1908175" y="2521429"/>
            <a:ext cx="259675" cy="476071"/>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spAutoFit/>
          </a:bodyPr>
          <a:lstStyle/>
          <a:p>
            <a:endParaRPr lang="en-US" sz="1600" dirty="0">
              <a:latin typeface="Times New Roman"/>
              <a:cs typeface="Times New Roman"/>
            </a:endParaRPr>
          </a:p>
        </p:txBody>
      </p:sp>
      <p:sp>
        <p:nvSpPr>
          <p:cNvPr id="257041" name="TextBox 19"/>
          <p:cNvSpPr txBox="1">
            <a:spLocks noChangeArrowheads="1"/>
          </p:cNvSpPr>
          <p:nvPr/>
        </p:nvSpPr>
        <p:spPr bwMode="auto">
          <a:xfrm>
            <a:off x="5206117" y="2342234"/>
            <a:ext cx="2337683" cy="307777"/>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auto" hangingPunct="1">
              <a:spcBef>
                <a:spcPts val="0"/>
              </a:spcBef>
              <a:spcAft>
                <a:spcPts val="0"/>
              </a:spcAft>
              <a:defRPr/>
            </a:pPr>
            <a:r>
              <a:rPr lang="en-US" sz="1400" b="1" dirty="0">
                <a:solidFill>
                  <a:srgbClr val="000000"/>
                </a:solidFill>
                <a:latin typeface="Times New Roman"/>
                <a:ea typeface="ヒラギノ角ゴ ProN W3" charset="0"/>
                <a:cs typeface="Times New Roman"/>
                <a:sym typeface="Gill Sans" charset="0"/>
              </a:rPr>
              <a:t>Bank CRA + MRI + Others</a:t>
            </a:r>
          </a:p>
        </p:txBody>
      </p:sp>
      <p:sp>
        <p:nvSpPr>
          <p:cNvPr id="257042" name="TextBox 20"/>
          <p:cNvSpPr txBox="1">
            <a:spLocks noChangeArrowheads="1"/>
          </p:cNvSpPr>
          <p:nvPr/>
        </p:nvSpPr>
        <p:spPr bwMode="auto">
          <a:xfrm>
            <a:off x="3581400" y="3048000"/>
            <a:ext cx="2982720" cy="310946"/>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auto" hangingPunct="1">
              <a:spcBef>
                <a:spcPts val="0"/>
              </a:spcBef>
              <a:spcAft>
                <a:spcPts val="0"/>
              </a:spcAft>
              <a:defRPr/>
            </a:pPr>
            <a:r>
              <a:rPr lang="en-US" sz="1400" b="1" dirty="0">
                <a:latin typeface="Times New Roman"/>
                <a:ea typeface="ヒラギノ角ゴ ProN W3" charset="0"/>
                <a:cs typeface="Times New Roman"/>
                <a:sym typeface="Gill Sans" charset="0"/>
              </a:rPr>
              <a:t>Concessionary Investing PRI</a:t>
            </a:r>
          </a:p>
        </p:txBody>
      </p:sp>
      <p:sp>
        <p:nvSpPr>
          <p:cNvPr id="257043" name="TextBox 21"/>
          <p:cNvSpPr txBox="1">
            <a:spLocks noChangeArrowheads="1"/>
          </p:cNvSpPr>
          <p:nvPr/>
        </p:nvSpPr>
        <p:spPr bwMode="auto">
          <a:xfrm>
            <a:off x="2514600" y="3733800"/>
            <a:ext cx="1933398" cy="523220"/>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auto" hangingPunct="1">
              <a:spcBef>
                <a:spcPts val="0"/>
              </a:spcBef>
              <a:spcAft>
                <a:spcPts val="0"/>
              </a:spcAft>
              <a:defRPr/>
            </a:pPr>
            <a:r>
              <a:rPr lang="en-US" sz="1400" b="1" dirty="0">
                <a:latin typeface="Times New Roman"/>
                <a:ea typeface="ヒラギノ角ゴ ProN W3" charset="0"/>
                <a:cs typeface="Times New Roman"/>
                <a:sym typeface="Gill Sans" charset="0"/>
              </a:rPr>
              <a:t>Grants </a:t>
            </a:r>
          </a:p>
          <a:p>
            <a:pPr eaLnBrk="1" fontAlgn="auto" hangingPunct="1">
              <a:spcBef>
                <a:spcPts val="0"/>
              </a:spcBef>
              <a:spcAft>
                <a:spcPts val="0"/>
              </a:spcAft>
              <a:defRPr/>
            </a:pPr>
            <a:r>
              <a:rPr lang="en-US" sz="1400" b="1" dirty="0">
                <a:latin typeface="Times New Roman"/>
                <a:ea typeface="ヒラギノ角ゴ ProN W3" charset="0"/>
                <a:cs typeface="Times New Roman"/>
                <a:sym typeface="Gill Sans" charset="0"/>
              </a:rPr>
              <a:t>&amp; Subsidy</a:t>
            </a:r>
          </a:p>
        </p:txBody>
      </p:sp>
      <p:sp>
        <p:nvSpPr>
          <p:cNvPr id="53262" name="Text Box 10"/>
          <p:cNvSpPr txBox="1">
            <a:spLocks noChangeArrowheads="1"/>
          </p:cNvSpPr>
          <p:nvPr/>
        </p:nvSpPr>
        <p:spPr bwMode="auto">
          <a:xfrm>
            <a:off x="6934200" y="5748060"/>
            <a:ext cx="920336" cy="265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80000"/>
              </a:lnSpc>
            </a:pPr>
            <a:r>
              <a:rPr lang="en-US" sz="1400" b="1" dirty="0">
                <a:solidFill>
                  <a:srgbClr val="000000"/>
                </a:solidFill>
                <a:latin typeface="Times New Roman"/>
                <a:ea typeface="ヒラギノ角ゴ ProN W3" charset="0"/>
                <a:cs typeface="Times New Roman"/>
                <a:sym typeface="Gill Sans" charset="0"/>
              </a:rPr>
              <a:t>Return</a:t>
            </a:r>
          </a:p>
        </p:txBody>
      </p:sp>
      <p:sp>
        <p:nvSpPr>
          <p:cNvPr id="53263" name="Text Box 8"/>
          <p:cNvSpPr txBox="1">
            <a:spLocks noChangeArrowheads="1"/>
          </p:cNvSpPr>
          <p:nvPr/>
        </p:nvSpPr>
        <p:spPr bwMode="auto">
          <a:xfrm>
            <a:off x="266700" y="4566750"/>
            <a:ext cx="1195494" cy="1133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0012" tIns="49212" rIns="100012" bIns="49212">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80000"/>
              </a:lnSpc>
            </a:pPr>
            <a:r>
              <a:rPr lang="en-US" sz="1400" b="1" dirty="0">
                <a:solidFill>
                  <a:srgbClr val="000000"/>
                </a:solidFill>
                <a:latin typeface="Times New Roman"/>
                <a:ea typeface="ヒラギノ角ゴ ProN W3" charset="0"/>
                <a:cs typeface="Times New Roman"/>
                <a:sym typeface="Gill Sans" charset="0"/>
              </a:rPr>
              <a:t>Innovation:</a:t>
            </a:r>
          </a:p>
          <a:p>
            <a:pPr eaLnBrk="1" hangingPunct="1">
              <a:lnSpc>
                <a:spcPct val="80000"/>
              </a:lnSpc>
            </a:pPr>
            <a:r>
              <a:rPr lang="en-US" sz="1400" b="1" dirty="0">
                <a:solidFill>
                  <a:srgbClr val="000000"/>
                </a:solidFill>
                <a:latin typeface="Times New Roman"/>
                <a:ea typeface="ヒラギノ角ゴ ProN W3" charset="0"/>
                <a:cs typeface="Times New Roman"/>
                <a:sym typeface="Gill Sans" charset="0"/>
              </a:rPr>
              <a:t>Greater </a:t>
            </a:r>
          </a:p>
          <a:p>
            <a:pPr eaLnBrk="1" hangingPunct="1">
              <a:lnSpc>
                <a:spcPct val="80000"/>
              </a:lnSpc>
            </a:pPr>
            <a:r>
              <a:rPr lang="en-US" sz="1400" b="1" dirty="0">
                <a:solidFill>
                  <a:srgbClr val="000000"/>
                </a:solidFill>
                <a:latin typeface="Times New Roman"/>
                <a:ea typeface="ヒラギノ角ゴ ProN W3" charset="0"/>
                <a:cs typeface="Times New Roman"/>
                <a:sym typeface="Gill Sans" charset="0"/>
              </a:rPr>
              <a:t>Real or</a:t>
            </a:r>
          </a:p>
          <a:p>
            <a:pPr eaLnBrk="1" hangingPunct="1">
              <a:lnSpc>
                <a:spcPct val="80000"/>
              </a:lnSpc>
            </a:pPr>
            <a:r>
              <a:rPr lang="en-US" sz="1400" b="1" dirty="0">
                <a:solidFill>
                  <a:srgbClr val="000000"/>
                </a:solidFill>
                <a:latin typeface="Times New Roman"/>
                <a:ea typeface="ヒラギノ角ゴ ProN W3" charset="0"/>
                <a:cs typeface="Times New Roman"/>
                <a:sym typeface="Gill Sans" charset="0"/>
              </a:rPr>
              <a:t>Perceived Risk </a:t>
            </a:r>
            <a:r>
              <a:rPr lang="en-US" sz="1400" b="1" dirty="0">
                <a:solidFill>
                  <a:srgbClr val="000000"/>
                </a:solidFill>
                <a:latin typeface="Times New Roman"/>
                <a:ea typeface="ヒラギノ角ゴ ProN W3" charset="0"/>
                <a:cs typeface="Times New Roman"/>
                <a:sym typeface="Wingdings" charset="0"/>
              </a:rPr>
              <a:t></a:t>
            </a:r>
            <a:endParaRPr lang="en-US" sz="1400" b="1" dirty="0">
              <a:solidFill>
                <a:srgbClr val="000000"/>
              </a:solidFill>
              <a:latin typeface="Times New Roman"/>
              <a:ea typeface="ヒラギノ角ゴ ProN W3" charset="0"/>
              <a:cs typeface="Times New Roman"/>
              <a:sym typeface="Gill Sans" charset="0"/>
            </a:endParaRPr>
          </a:p>
          <a:p>
            <a:pPr eaLnBrk="1" hangingPunct="1">
              <a:lnSpc>
                <a:spcPct val="80000"/>
              </a:lnSpc>
            </a:pPr>
            <a:r>
              <a:rPr lang="en-US" sz="1400" b="1" dirty="0">
                <a:solidFill>
                  <a:srgbClr val="000000"/>
                </a:solidFill>
                <a:latin typeface="Times New Roman"/>
                <a:ea typeface="ヒラギノ角ゴ ProN W3" charset="0"/>
                <a:cs typeface="Times New Roman"/>
                <a:sym typeface="Gill Sans" charset="0"/>
              </a:rPr>
              <a:t>“</a:t>
            </a:r>
            <a:r>
              <a:rPr lang="en-US" altLang="ja-JP" sz="1400" b="1" dirty="0">
                <a:solidFill>
                  <a:srgbClr val="000000"/>
                </a:solidFill>
                <a:latin typeface="Times New Roman"/>
                <a:cs typeface="Times New Roman"/>
                <a:sym typeface="Gill Sans" charset="0"/>
              </a:rPr>
              <a:t>Impact</a:t>
            </a:r>
            <a:r>
              <a:rPr lang="en-US" sz="1400" b="1" dirty="0">
                <a:solidFill>
                  <a:srgbClr val="000000"/>
                </a:solidFill>
                <a:latin typeface="Times New Roman"/>
                <a:cs typeface="Times New Roman"/>
                <a:sym typeface="Gill Sans" charset="0"/>
              </a:rPr>
              <a:t>”</a:t>
            </a:r>
          </a:p>
        </p:txBody>
      </p:sp>
      <p:sp>
        <p:nvSpPr>
          <p:cNvPr id="53264" name="Text Box 8"/>
          <p:cNvSpPr txBox="1">
            <a:spLocks noChangeArrowheads="1"/>
          </p:cNvSpPr>
          <p:nvPr/>
        </p:nvSpPr>
        <p:spPr bwMode="auto">
          <a:xfrm>
            <a:off x="379312" y="1563280"/>
            <a:ext cx="882708" cy="265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80000"/>
              </a:lnSpc>
            </a:pPr>
            <a:r>
              <a:rPr lang="en-US" sz="1400" b="1" dirty="0">
                <a:solidFill>
                  <a:srgbClr val="000000"/>
                </a:solidFill>
                <a:latin typeface="Times New Roman"/>
                <a:ea typeface="ヒラギノ角ゴ ProN W3" charset="0"/>
                <a:cs typeface="Times New Roman"/>
                <a:sym typeface="Gill Sans" charset="0"/>
              </a:rPr>
              <a:t>Scale</a:t>
            </a:r>
          </a:p>
        </p:txBody>
      </p:sp>
      <p:sp>
        <p:nvSpPr>
          <p:cNvPr id="53261" name="Text Box 9"/>
          <p:cNvSpPr txBox="1">
            <a:spLocks noChangeArrowheads="1"/>
          </p:cNvSpPr>
          <p:nvPr/>
        </p:nvSpPr>
        <p:spPr bwMode="auto">
          <a:xfrm>
            <a:off x="1676400" y="5748060"/>
            <a:ext cx="1074737" cy="271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12" tIns="49212" rIns="100012" bIns="49212">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80000"/>
              </a:lnSpc>
            </a:pPr>
            <a:r>
              <a:rPr lang="en-US" sz="1400" b="1" dirty="0">
                <a:solidFill>
                  <a:srgbClr val="000000"/>
                </a:solidFill>
                <a:latin typeface="Times New Roman"/>
                <a:ea typeface="ヒラギノ角ゴ ProN W3" charset="0"/>
                <a:cs typeface="Times New Roman"/>
                <a:sym typeface="Gill Sans" charset="0"/>
              </a:rPr>
              <a:t>Subsidy</a:t>
            </a:r>
          </a:p>
        </p:txBody>
      </p:sp>
      <p:cxnSp>
        <p:nvCxnSpPr>
          <p:cNvPr id="27" name="Straight Arrow Connector 26"/>
          <p:cNvCxnSpPr>
            <a:cxnSpLocks noChangeShapeType="1"/>
          </p:cNvCxnSpPr>
          <p:nvPr/>
        </p:nvCxnSpPr>
        <p:spPr bwMode="auto">
          <a:xfrm flipV="1">
            <a:off x="1414072" y="1394475"/>
            <a:ext cx="17876" cy="4257992"/>
          </a:xfrm>
          <a:prstGeom prst="straightConnector1">
            <a:avLst/>
          </a:prstGeom>
          <a:noFill/>
          <a:ln w="79375">
            <a:solidFill>
              <a:schemeClr val="accent5">
                <a:lumMod val="75000"/>
              </a:schemeClr>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57040" name="TextBox 18"/>
          <p:cNvSpPr txBox="1">
            <a:spLocks noChangeArrowheads="1"/>
          </p:cNvSpPr>
          <p:nvPr/>
        </p:nvSpPr>
        <p:spPr bwMode="auto">
          <a:xfrm>
            <a:off x="7635097" y="2117314"/>
            <a:ext cx="1400871" cy="1292662"/>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fontAlgn="auto" hangingPunct="1">
              <a:spcBef>
                <a:spcPts val="0"/>
              </a:spcBef>
              <a:spcAft>
                <a:spcPts val="0"/>
              </a:spcAft>
              <a:defRPr/>
            </a:pPr>
            <a:r>
              <a:rPr lang="en-US" sz="1600" b="1" dirty="0">
                <a:solidFill>
                  <a:srgbClr val="000000"/>
                </a:solidFill>
                <a:latin typeface="Times New Roman"/>
                <a:ea typeface="ヒラギノ角ゴ ProN W3" charset="0"/>
                <a:cs typeface="Times New Roman"/>
                <a:sym typeface="Gill Sans" charset="0"/>
              </a:rPr>
              <a:t>Equitable, Sustainable and Vibrant Communities</a:t>
            </a:r>
          </a:p>
          <a:p>
            <a:pPr algn="r" eaLnBrk="1" fontAlgn="auto" hangingPunct="1">
              <a:spcBef>
                <a:spcPts val="0"/>
              </a:spcBef>
              <a:spcAft>
                <a:spcPts val="0"/>
              </a:spcAft>
              <a:defRPr/>
            </a:pPr>
            <a:endParaRPr lang="en-US" sz="1400" b="1" dirty="0">
              <a:solidFill>
                <a:srgbClr val="000000"/>
              </a:solidFill>
              <a:latin typeface="Times New Roman"/>
              <a:ea typeface="ヒラギノ角ゴ ProN W3" charset="0"/>
              <a:cs typeface="Times New Roman"/>
              <a:sym typeface="Gill Sans" charset="0"/>
            </a:endParaRPr>
          </a:p>
        </p:txBody>
      </p:sp>
      <p:sp>
        <p:nvSpPr>
          <p:cNvPr id="43" name="Oval 42"/>
          <p:cNvSpPr/>
          <p:nvPr/>
        </p:nvSpPr>
        <p:spPr>
          <a:xfrm>
            <a:off x="3423706" y="3297399"/>
            <a:ext cx="284001" cy="28400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Oval 43"/>
          <p:cNvSpPr/>
          <p:nvPr/>
        </p:nvSpPr>
        <p:spPr>
          <a:xfrm>
            <a:off x="4977517" y="2508011"/>
            <a:ext cx="284001" cy="28400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Text Box 9"/>
          <p:cNvSpPr txBox="1">
            <a:spLocks noChangeArrowheads="1"/>
          </p:cNvSpPr>
          <p:nvPr/>
        </p:nvSpPr>
        <p:spPr bwMode="auto">
          <a:xfrm>
            <a:off x="3581400" y="3733800"/>
            <a:ext cx="3886200" cy="8903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0012" tIns="49212" rIns="100012" bIns="49212">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80000"/>
              </a:lnSpc>
            </a:pPr>
            <a:endParaRPr lang="en-US" sz="1400" b="1" dirty="0">
              <a:solidFill>
                <a:schemeClr val="bg1"/>
              </a:solidFill>
              <a:latin typeface="Times New Roman"/>
              <a:ea typeface="ヒラギノ角ゴ ProN W3" charset="0"/>
              <a:cs typeface="Times New Roman"/>
              <a:sym typeface="Gill Sans" charset="0"/>
            </a:endParaRPr>
          </a:p>
          <a:p>
            <a:pPr algn="ctr" eaLnBrk="1" hangingPunct="1">
              <a:lnSpc>
                <a:spcPct val="80000"/>
              </a:lnSpc>
              <a:spcAft>
                <a:spcPts val="600"/>
              </a:spcAft>
            </a:pPr>
            <a:r>
              <a:rPr lang="en-US" sz="1600" b="1" u="sng" dirty="0">
                <a:solidFill>
                  <a:schemeClr val="accent5">
                    <a:lumMod val="50000"/>
                  </a:schemeClr>
                </a:solidFill>
                <a:latin typeface="Times New Roman"/>
                <a:ea typeface="ヒラギノ角ゴ ProN W3" charset="0"/>
                <a:cs typeface="Times New Roman"/>
                <a:sym typeface="Gill Sans" charset="0"/>
              </a:rPr>
              <a:t>Supportive Ecosystem:</a:t>
            </a:r>
          </a:p>
          <a:p>
            <a:pPr algn="ctr" eaLnBrk="1" hangingPunct="1">
              <a:lnSpc>
                <a:spcPct val="80000"/>
              </a:lnSpc>
            </a:pPr>
            <a:r>
              <a:rPr lang="en-US" sz="1400" b="1" dirty="0">
                <a:solidFill>
                  <a:schemeClr val="accent5">
                    <a:lumMod val="50000"/>
                  </a:schemeClr>
                </a:solidFill>
                <a:latin typeface="Times New Roman"/>
                <a:ea typeface="ヒラギノ角ゴ ProN W3" charset="0"/>
                <a:cs typeface="Times New Roman"/>
                <a:sym typeface="Gill Sans" charset="0"/>
              </a:rPr>
              <a:t>Anchors ∙ Value Chains ∙ Data ∙ Technology</a:t>
            </a:r>
          </a:p>
          <a:p>
            <a:pPr algn="ctr" eaLnBrk="1" hangingPunct="1">
              <a:lnSpc>
                <a:spcPct val="80000"/>
              </a:lnSpc>
            </a:pPr>
            <a:r>
              <a:rPr lang="en-US" sz="1400" b="1" dirty="0">
                <a:solidFill>
                  <a:schemeClr val="accent5">
                    <a:lumMod val="50000"/>
                  </a:schemeClr>
                </a:solidFill>
                <a:latin typeface="Times New Roman"/>
                <a:ea typeface="ヒラギノ角ゴ ProN W3" charset="0"/>
                <a:cs typeface="Times New Roman"/>
                <a:sym typeface="Gill Sans" charset="0"/>
              </a:rPr>
              <a:t>Technical Assistance ∙ Innovation</a:t>
            </a:r>
          </a:p>
        </p:txBody>
      </p:sp>
      <p:sp>
        <p:nvSpPr>
          <p:cNvPr id="26" name="Shape 25"/>
          <p:cNvSpPr/>
          <p:nvPr/>
        </p:nvSpPr>
        <p:spPr>
          <a:xfrm>
            <a:off x="1447800" y="4648200"/>
            <a:ext cx="5791200" cy="1066800"/>
          </a:xfrm>
          <a:prstGeom prst="swooshArrow">
            <a:avLst>
              <a:gd name="adj1" fmla="val 75000"/>
              <a:gd name="adj2" fmla="val 25632"/>
            </a:avLst>
          </a:prstGeom>
          <a:solidFill>
            <a:schemeClr val="accent5">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TextBox 1"/>
          <p:cNvSpPr txBox="1"/>
          <p:nvPr/>
        </p:nvSpPr>
        <p:spPr>
          <a:xfrm>
            <a:off x="2200098" y="5295789"/>
            <a:ext cx="4495800" cy="307777"/>
          </a:xfrm>
          <a:prstGeom prst="rect">
            <a:avLst/>
          </a:prstGeom>
          <a:noFill/>
        </p:spPr>
        <p:txBody>
          <a:bodyPr wrap="square" rtlCol="0">
            <a:spAutoFit/>
          </a:bodyPr>
          <a:lstStyle/>
          <a:p>
            <a:r>
              <a:rPr lang="en-US" sz="1400" b="1" dirty="0">
                <a:solidFill>
                  <a:schemeClr val="bg1"/>
                </a:solidFill>
                <a:latin typeface="Times New Roman" panose="02020603050405020304" pitchFamily="18" charset="0"/>
                <a:cs typeface="Times New Roman" panose="02020603050405020304" pitchFamily="18" charset="0"/>
              </a:rPr>
              <a:t>Leadership: Vision ∙ Policy ∙ Positive Messaging</a:t>
            </a:r>
          </a:p>
        </p:txBody>
      </p:sp>
      <p:pic>
        <p:nvPicPr>
          <p:cNvPr id="1026" name="Picture 2" descr="Image result for lightbulb id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100796"/>
            <a:ext cx="551672" cy="55167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 name="Straight Arrow Connector 2"/>
          <p:cNvCxnSpPr>
            <a:cxnSpLocks noChangeShapeType="1"/>
          </p:cNvCxnSpPr>
          <p:nvPr/>
        </p:nvCxnSpPr>
        <p:spPr bwMode="auto">
          <a:xfrm>
            <a:off x="1371600" y="5700263"/>
            <a:ext cx="5768698" cy="0"/>
          </a:xfrm>
          <a:prstGeom prst="straightConnector1">
            <a:avLst/>
          </a:prstGeom>
          <a:noFill/>
          <a:ln w="79375">
            <a:solidFill>
              <a:schemeClr val="accent5">
                <a:lumMod val="75000"/>
              </a:schemeClr>
            </a:solidFill>
            <a:round/>
            <a:headEnd/>
            <a:tailEnd type="triangle"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8" name="Rectangle 27"/>
          <p:cNvSpPr/>
          <p:nvPr/>
        </p:nvSpPr>
        <p:spPr>
          <a:xfrm>
            <a:off x="1" y="238125"/>
            <a:ext cx="914400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The Frontier:</a:t>
            </a:r>
          </a:p>
          <a:p>
            <a:pPr algn="ctr"/>
            <a:r>
              <a:rPr lang="en-US" sz="2000" b="1" dirty="0">
                <a:solidFill>
                  <a:schemeClr val="tx1"/>
                </a:solidFill>
                <a:latin typeface="Times New Roman" panose="02020603050405020304" pitchFamily="18" charset="0"/>
                <a:cs typeface="Times New Roman" panose="02020603050405020304" pitchFamily="18" charset="0"/>
              </a:rPr>
              <a:t>Leveraging the Full Toolkit to Build Healthy Communities</a:t>
            </a:r>
          </a:p>
        </p:txBody>
      </p:sp>
    </p:spTree>
    <p:extLst>
      <p:ext uri="{BB962C8B-B14F-4D97-AF65-F5344CB8AC3E}">
        <p14:creationId xmlns:p14="http://schemas.microsoft.com/office/powerpoint/2010/main" val="424554332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1488" y="0"/>
            <a:ext cx="551973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970" name="Rectangle 2"/>
          <p:cNvSpPr>
            <a:spLocks noGrp="1"/>
          </p:cNvSpPr>
          <p:nvPr>
            <p:ph type="title" idx="4294967295"/>
          </p:nvPr>
        </p:nvSpPr>
        <p:spPr>
          <a:xfrm>
            <a:off x="0" y="228600"/>
            <a:ext cx="2771775" cy="5838825"/>
          </a:xfrm>
          <a:solidFill>
            <a:schemeClr val="bg2"/>
          </a:solidFill>
        </p:spPr>
        <p:txBody>
          <a:bodyPr>
            <a:normAutofit/>
          </a:bodyPr>
          <a:lstStyle/>
          <a:p>
            <a:pPr algn="ctr">
              <a:defRPr/>
            </a:pPr>
            <a:r>
              <a:rPr lang="en-US" sz="2000" b="1" dirty="0">
                <a:solidFill>
                  <a:srgbClr val="404040"/>
                </a:solidFill>
                <a:latin typeface="Times New Roman"/>
                <a:cs typeface="Times New Roman"/>
              </a:rPr>
              <a:t>Frontier</a:t>
            </a:r>
            <a:r>
              <a:rPr lang="en-US" sz="2000" dirty="0">
                <a:solidFill>
                  <a:srgbClr val="404040"/>
                </a:solidFill>
                <a:latin typeface="Times New Roman"/>
                <a:cs typeface="Times New Roman"/>
              </a:rPr>
              <a:t>:</a:t>
            </a:r>
            <a:br>
              <a:rPr lang="en-US" sz="2000" dirty="0">
                <a:solidFill>
                  <a:srgbClr val="404040"/>
                </a:solidFill>
                <a:latin typeface="Times New Roman"/>
                <a:cs typeface="Times New Roman"/>
              </a:rPr>
            </a:br>
            <a:r>
              <a:rPr lang="en-US" sz="2000" dirty="0">
                <a:solidFill>
                  <a:srgbClr val="404040"/>
                </a:solidFill>
                <a:latin typeface="Times New Roman"/>
                <a:cs typeface="Times New Roman"/>
              </a:rPr>
              <a:t>The County Health Rankings Model &amp; Healthy People 2020 Agenda suggest</a:t>
            </a:r>
            <a:br>
              <a:rPr lang="en-US" sz="2000" dirty="0">
                <a:solidFill>
                  <a:srgbClr val="404040"/>
                </a:solidFill>
                <a:latin typeface="Times New Roman"/>
                <a:cs typeface="Times New Roman"/>
              </a:rPr>
            </a:br>
            <a:r>
              <a:rPr lang="en-US" sz="2000" b="1" dirty="0">
                <a:solidFill>
                  <a:srgbClr val="404040"/>
                </a:solidFill>
                <a:latin typeface="Times New Roman"/>
                <a:cs typeface="Times New Roman"/>
              </a:rPr>
              <a:t>investment opportunities </a:t>
            </a:r>
            <a:r>
              <a:rPr lang="en-US" sz="2000" dirty="0">
                <a:solidFill>
                  <a:srgbClr val="404040"/>
                </a:solidFill>
                <a:latin typeface="Times New Roman"/>
                <a:cs typeface="Times New Roman"/>
              </a:rPr>
              <a:t/>
            </a:r>
            <a:br>
              <a:rPr lang="en-US" sz="2000" dirty="0">
                <a:solidFill>
                  <a:srgbClr val="404040"/>
                </a:solidFill>
                <a:latin typeface="Times New Roman"/>
                <a:cs typeface="Times New Roman"/>
              </a:rPr>
            </a:br>
            <a:r>
              <a:rPr lang="en-US" sz="2000" dirty="0">
                <a:solidFill>
                  <a:srgbClr val="404040"/>
                </a:solidFill>
                <a:latin typeface="Times New Roman"/>
                <a:cs typeface="Times New Roman"/>
              </a:rPr>
              <a:t>for a </a:t>
            </a:r>
            <a:br>
              <a:rPr lang="en-US" sz="2000" dirty="0">
                <a:solidFill>
                  <a:srgbClr val="404040"/>
                </a:solidFill>
                <a:latin typeface="Times New Roman"/>
                <a:cs typeface="Times New Roman"/>
              </a:rPr>
            </a:br>
            <a:r>
              <a:rPr lang="en-US" sz="2000" dirty="0">
                <a:solidFill>
                  <a:srgbClr val="404040"/>
                </a:solidFill>
                <a:latin typeface="Times New Roman"/>
                <a:cs typeface="Times New Roman"/>
              </a:rPr>
              <a:t>Healthy &amp; Inclusive Region &amp; Nation</a:t>
            </a:r>
            <a:br>
              <a:rPr lang="en-US" sz="2000" dirty="0">
                <a:solidFill>
                  <a:srgbClr val="404040"/>
                </a:solidFill>
                <a:latin typeface="Times New Roman"/>
                <a:cs typeface="Times New Roman"/>
              </a:rPr>
            </a:br>
            <a:r>
              <a:rPr lang="en-US" sz="2000" dirty="0">
                <a:solidFill>
                  <a:srgbClr val="404040"/>
                </a:solidFill>
                <a:latin typeface="Times New Roman"/>
                <a:cs typeface="Times New Roman"/>
              </a:rPr>
              <a:t/>
            </a:r>
            <a:br>
              <a:rPr lang="en-US" sz="2000" dirty="0">
                <a:solidFill>
                  <a:srgbClr val="404040"/>
                </a:solidFill>
                <a:latin typeface="Times New Roman"/>
                <a:cs typeface="Times New Roman"/>
              </a:rPr>
            </a:br>
            <a:r>
              <a:rPr lang="en-US" sz="2000" dirty="0">
                <a:solidFill>
                  <a:srgbClr val="404040"/>
                </a:solidFill>
                <a:latin typeface="Times New Roman"/>
                <a:cs typeface="Times New Roman"/>
              </a:rPr>
              <a:t/>
            </a:r>
            <a:br>
              <a:rPr lang="en-US" sz="2000" dirty="0">
                <a:solidFill>
                  <a:srgbClr val="404040"/>
                </a:solidFill>
                <a:latin typeface="Times New Roman"/>
                <a:cs typeface="Times New Roman"/>
              </a:rPr>
            </a:br>
            <a:r>
              <a:rPr lang="en-US" sz="2000" dirty="0">
                <a:solidFill>
                  <a:srgbClr val="404040"/>
                </a:solidFill>
                <a:latin typeface="Times New Roman"/>
                <a:cs typeface="Times New Roman"/>
              </a:rPr>
              <a:t/>
            </a:r>
            <a:br>
              <a:rPr lang="en-US" sz="2000" dirty="0">
                <a:solidFill>
                  <a:srgbClr val="404040"/>
                </a:solidFill>
                <a:latin typeface="Times New Roman"/>
                <a:cs typeface="Times New Roman"/>
              </a:rPr>
            </a:br>
            <a:endParaRPr lang="en-US" sz="2000" b="1" dirty="0">
              <a:solidFill>
                <a:srgbClr val="404040"/>
              </a:solidFill>
              <a:latin typeface="Times New Roman"/>
              <a:cs typeface="Times New Roman"/>
            </a:endParaRPr>
          </a:p>
        </p:txBody>
      </p:sp>
      <p:pic>
        <p:nvPicPr>
          <p:cNvPr id="45059" name="Picture 3" descr="chrr_logo-0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6219825"/>
            <a:ext cx="2127250" cy="54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ight Arrow 14"/>
          <p:cNvSpPr/>
          <p:nvPr/>
        </p:nvSpPr>
        <p:spPr>
          <a:xfrm rot="16200000">
            <a:off x="6811964" y="4144961"/>
            <a:ext cx="3521076" cy="1447801"/>
          </a:xfrm>
          <a:prstGeom prst="rightArrow">
            <a:avLst>
              <a:gd name="adj1" fmla="val 50000"/>
              <a:gd name="adj2" fmla="val 34331"/>
            </a:avLst>
          </a:prstGeom>
          <a:solidFill>
            <a:srgbClr val="F7A744">
              <a:alpha val="15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1600" dirty="0">
              <a:solidFill>
                <a:prstClr val="white"/>
              </a:solidFill>
              <a:latin typeface="Times New Roman"/>
              <a:cs typeface="Times New Roman"/>
            </a:endParaRPr>
          </a:p>
          <a:p>
            <a:pPr algn="ctr" eaLnBrk="0" fontAlgn="base" hangingPunct="0">
              <a:spcBef>
                <a:spcPct val="0"/>
              </a:spcBef>
              <a:spcAft>
                <a:spcPct val="0"/>
              </a:spcAft>
              <a:defRPr/>
            </a:pPr>
            <a:endParaRPr lang="en-US" sz="1600" dirty="0">
              <a:solidFill>
                <a:prstClr val="white"/>
              </a:solidFill>
              <a:latin typeface="Times New Roman"/>
              <a:cs typeface="Times New Roman"/>
            </a:endParaRPr>
          </a:p>
          <a:p>
            <a:pPr algn="ctr" eaLnBrk="0" fontAlgn="base" hangingPunct="0">
              <a:spcBef>
                <a:spcPct val="0"/>
              </a:spcBef>
              <a:spcAft>
                <a:spcPct val="0"/>
              </a:spcAft>
              <a:defRPr/>
            </a:pPr>
            <a:r>
              <a:rPr lang="en-US" sz="1600" dirty="0">
                <a:solidFill>
                  <a:prstClr val="white"/>
                </a:solidFill>
                <a:latin typeface="Times New Roman"/>
                <a:cs typeface="Times New Roman"/>
              </a:rPr>
              <a:t> </a:t>
            </a:r>
          </a:p>
          <a:p>
            <a:pPr algn="ctr" eaLnBrk="0" fontAlgn="base" hangingPunct="0">
              <a:spcBef>
                <a:spcPct val="0"/>
              </a:spcBef>
              <a:spcAft>
                <a:spcPct val="0"/>
              </a:spcAft>
              <a:defRPr/>
            </a:pPr>
            <a:endParaRPr lang="en-US" sz="1600" b="1" dirty="0">
              <a:solidFill>
                <a:srgbClr val="1F497D"/>
              </a:solidFill>
              <a:latin typeface="Times New Roman"/>
              <a:cs typeface="Times New Roman"/>
            </a:endParaRPr>
          </a:p>
          <a:p>
            <a:pPr algn="ctr" eaLnBrk="0" fontAlgn="base" hangingPunct="0">
              <a:spcBef>
                <a:spcPct val="0"/>
              </a:spcBef>
              <a:spcAft>
                <a:spcPct val="0"/>
              </a:spcAft>
              <a:defRPr/>
            </a:pPr>
            <a:r>
              <a:rPr lang="en-US" b="1" dirty="0">
                <a:solidFill>
                  <a:srgbClr val="FF6600"/>
                </a:solidFill>
                <a:latin typeface="Times New Roman"/>
                <a:cs typeface="Times New Roman"/>
              </a:rPr>
              <a:t>Community Factors</a:t>
            </a:r>
          </a:p>
          <a:p>
            <a:pPr algn="ctr" eaLnBrk="0" fontAlgn="base" hangingPunct="0">
              <a:spcBef>
                <a:spcPct val="0"/>
              </a:spcBef>
              <a:spcAft>
                <a:spcPct val="0"/>
              </a:spcAft>
              <a:defRPr/>
            </a:pPr>
            <a:r>
              <a:rPr lang="en-US" b="1" dirty="0">
                <a:solidFill>
                  <a:srgbClr val="FF6600"/>
                </a:solidFill>
                <a:latin typeface="Times New Roman"/>
                <a:cs typeface="Times New Roman"/>
              </a:rPr>
              <a:t> ~ 50-70%</a:t>
            </a:r>
          </a:p>
          <a:p>
            <a:pPr algn="ctr" eaLnBrk="0" fontAlgn="base" hangingPunct="0">
              <a:spcBef>
                <a:spcPct val="0"/>
              </a:spcBef>
              <a:spcAft>
                <a:spcPct val="0"/>
              </a:spcAft>
              <a:defRPr/>
            </a:pPr>
            <a:endParaRPr lang="en-US" b="1" dirty="0">
              <a:solidFill>
                <a:srgbClr val="FF6600"/>
              </a:solidFill>
              <a:latin typeface="Times New Roman"/>
              <a:cs typeface="Times New Roman"/>
            </a:endParaRPr>
          </a:p>
          <a:p>
            <a:pPr algn="ctr" eaLnBrk="0" fontAlgn="base" hangingPunct="0">
              <a:spcBef>
                <a:spcPct val="0"/>
              </a:spcBef>
              <a:spcAft>
                <a:spcPct val="0"/>
              </a:spcAft>
              <a:defRPr/>
            </a:pPr>
            <a:endParaRPr lang="en-US" b="1" dirty="0">
              <a:solidFill>
                <a:srgbClr val="FF6600"/>
              </a:solidFill>
              <a:latin typeface="Times New Roman"/>
              <a:cs typeface="Times New Roman"/>
            </a:endParaRPr>
          </a:p>
          <a:p>
            <a:pPr algn="ctr" eaLnBrk="0" fontAlgn="base" hangingPunct="0">
              <a:spcBef>
                <a:spcPct val="0"/>
              </a:spcBef>
              <a:spcAft>
                <a:spcPct val="0"/>
              </a:spcAft>
              <a:defRPr/>
            </a:pPr>
            <a:endParaRPr lang="en-US" b="1" dirty="0">
              <a:solidFill>
                <a:srgbClr val="FF6600"/>
              </a:solidFill>
              <a:latin typeface="Times New Roman"/>
              <a:cs typeface="Times New Roman"/>
            </a:endParaRPr>
          </a:p>
        </p:txBody>
      </p:sp>
    </p:spTree>
    <p:extLst>
      <p:ext uri="{BB962C8B-B14F-4D97-AF65-F5344CB8AC3E}">
        <p14:creationId xmlns:p14="http://schemas.microsoft.com/office/powerpoint/2010/main" val="35028636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79400" y="208280"/>
            <a:ext cx="8593667"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2000" b="1" dirty="0">
                <a:solidFill>
                  <a:srgbClr val="404040"/>
                </a:solidFill>
                <a:latin typeface="Times New Roman" panose="02020603050405020304" pitchFamily="18" charset="0"/>
                <a:cs typeface="Times New Roman" panose="02020603050405020304" pitchFamily="18" charset="0"/>
              </a:rPr>
              <a:t>Frontier:  Prevention v. Intervention</a:t>
            </a:r>
          </a:p>
          <a:p>
            <a:pPr marL="1084263" eaLnBrk="0" fontAlgn="base" hangingPunct="0">
              <a:spcBef>
                <a:spcPct val="0"/>
              </a:spcBef>
              <a:spcAft>
                <a:spcPct val="0"/>
              </a:spcAft>
            </a:pPr>
            <a:r>
              <a:rPr lang="en-US" sz="2000" b="1" dirty="0">
                <a:solidFill>
                  <a:srgbClr val="404040"/>
                </a:solidFill>
                <a:latin typeface="Times New Roman" panose="02020603050405020304" pitchFamily="18" charset="0"/>
                <a:cs typeface="Times New Roman" panose="02020603050405020304" pitchFamily="18" charset="0"/>
              </a:rPr>
              <a:t>At the Nexus of People, Place, Planet, Sector &amp; Time</a:t>
            </a: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2" y="1308099"/>
            <a:ext cx="4361446" cy="317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467" y="2819399"/>
            <a:ext cx="4461819" cy="317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C03E683C-18A6-4C3D-B790-C4BF3E6817D3}" type="slidenum">
              <a:rPr lang="en-US" smtClean="0"/>
              <a:t>19</a:t>
            </a:fld>
            <a:endParaRPr lang="en-US" dirty="0"/>
          </a:p>
        </p:txBody>
      </p:sp>
    </p:spTree>
    <p:extLst>
      <p:ext uri="{BB962C8B-B14F-4D97-AF65-F5344CB8AC3E}">
        <p14:creationId xmlns:p14="http://schemas.microsoft.com/office/powerpoint/2010/main" val="225254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295" y="238125"/>
            <a:ext cx="8680824"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AGENDA</a:t>
            </a:r>
          </a:p>
        </p:txBody>
      </p:sp>
      <p:sp>
        <p:nvSpPr>
          <p:cNvPr id="5126" name="AutoShape 6" descr="Image result for state of rhode island treasu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28" name="AutoShape 8" descr="Image result for state of rhode island treasu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32" name="AutoShape 12" descr="Image result for rhode island commerce corpo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 name="Rectangle 1"/>
          <p:cNvSpPr/>
          <p:nvPr/>
        </p:nvSpPr>
        <p:spPr>
          <a:xfrm>
            <a:off x="609600" y="1295400"/>
            <a:ext cx="8250519" cy="3416320"/>
          </a:xfrm>
          <a:prstGeom prst="rect">
            <a:avLst/>
          </a:prstGeom>
        </p:spPr>
        <p:txBody>
          <a:bodyPr wrap="square">
            <a:spAutoFit/>
          </a:bodyPr>
          <a:lstStyle/>
          <a:p>
            <a:pPr marL="400050" indent="-400050">
              <a:buFont typeface="+mj-lt"/>
              <a:buAutoNum type="romanUcPeriod"/>
            </a:pPr>
            <a:r>
              <a:rPr lang="en-US" dirty="0">
                <a:latin typeface="Times New Roman" panose="02020603050405020304" pitchFamily="18" charset="0"/>
                <a:cs typeface="Times New Roman" panose="02020603050405020304" pitchFamily="18" charset="0"/>
              </a:rPr>
              <a:t>Introduction to Impact Investing:  </a:t>
            </a:r>
            <a:r>
              <a:rPr lang="en-US" i="1" dirty="0">
                <a:latin typeface="Times New Roman" panose="02020603050405020304" pitchFamily="18" charset="0"/>
                <a:cs typeface="Times New Roman" panose="02020603050405020304" pitchFamily="18" charset="0"/>
              </a:rPr>
              <a:t>The What</a:t>
            </a:r>
          </a:p>
          <a:p>
            <a:pPr marL="400050" indent="-400050">
              <a:buFont typeface="+mj-lt"/>
              <a:buAutoNum type="romanUcPeriod"/>
            </a:pPr>
            <a:endParaRPr lang="en-US" dirty="0">
              <a:latin typeface="Times New Roman" panose="02020603050405020304" pitchFamily="18" charset="0"/>
              <a:cs typeface="Times New Roman" panose="02020603050405020304" pitchFamily="18" charset="0"/>
            </a:endParaRPr>
          </a:p>
          <a:p>
            <a:pPr marL="400050" indent="-400050">
              <a:buFont typeface="+mj-lt"/>
              <a:buAutoNum type="romanUcPeriod"/>
            </a:pPr>
            <a:r>
              <a:rPr lang="en-US" dirty="0">
                <a:latin typeface="Times New Roman" panose="02020603050405020304" pitchFamily="18" charset="0"/>
                <a:cs typeface="Times New Roman" panose="02020603050405020304" pitchFamily="18" charset="0"/>
              </a:rPr>
              <a:t>Rationale: </a:t>
            </a:r>
            <a:r>
              <a:rPr lang="en-US" i="1" dirty="0">
                <a:latin typeface="Times New Roman" panose="02020603050405020304" pitchFamily="18" charset="0"/>
                <a:cs typeface="Times New Roman" panose="02020603050405020304" pitchFamily="18" charset="0"/>
              </a:rPr>
              <a:t>The Why</a:t>
            </a:r>
          </a:p>
          <a:p>
            <a:pPr marL="857250" lvl="1" indent="-400050">
              <a:buFont typeface="+mj-lt"/>
              <a:buAutoNum type="romanUcPeriod"/>
            </a:pPr>
            <a:endParaRPr lang="en-US" dirty="0">
              <a:latin typeface="Times New Roman" panose="02020603050405020304" pitchFamily="18" charset="0"/>
              <a:cs typeface="Times New Roman" panose="02020603050405020304" pitchFamily="18" charset="0"/>
            </a:endParaRPr>
          </a:p>
          <a:p>
            <a:pPr marL="400050" indent="-400050">
              <a:buFont typeface="+mj-lt"/>
              <a:buAutoNum type="romanUcPeriod"/>
            </a:pPr>
            <a:r>
              <a:rPr lang="en-US" dirty="0">
                <a:latin typeface="Times New Roman" panose="02020603050405020304" pitchFamily="18" charset="0"/>
                <a:cs typeface="Times New Roman" panose="02020603050405020304" pitchFamily="18" charset="0"/>
              </a:rPr>
              <a:t>Idea to Action: </a:t>
            </a:r>
            <a:r>
              <a:rPr lang="en-US" i="1" dirty="0">
                <a:latin typeface="Times New Roman" panose="02020603050405020304" pitchFamily="18" charset="0"/>
                <a:cs typeface="Times New Roman" panose="02020603050405020304" pitchFamily="18" charset="0"/>
              </a:rPr>
              <a:t>The How</a:t>
            </a:r>
          </a:p>
          <a:p>
            <a:pPr marL="400050" indent="-400050">
              <a:buFont typeface="+mj-lt"/>
              <a:buAutoNum type="romanUcPeriod"/>
            </a:pPr>
            <a:endParaRPr lang="en-US" dirty="0">
              <a:latin typeface="Times New Roman" panose="02020603050405020304" pitchFamily="18" charset="0"/>
              <a:cs typeface="Times New Roman" panose="02020603050405020304" pitchFamily="18" charset="0"/>
            </a:endParaRPr>
          </a:p>
          <a:p>
            <a:pPr marL="400050" indent="-400050">
              <a:buFont typeface="+mj-lt"/>
              <a:buAutoNum type="romanUcPeriod"/>
            </a:pPr>
            <a:r>
              <a:rPr lang="en-US" dirty="0">
                <a:latin typeface="Times New Roman" panose="02020603050405020304" pitchFamily="18" charset="0"/>
                <a:cs typeface="Times New Roman" panose="02020603050405020304" pitchFamily="18" charset="0"/>
              </a:rPr>
              <a:t>Discussion</a:t>
            </a:r>
          </a:p>
          <a:p>
            <a:pPr marL="400050" indent="-400050">
              <a:buFont typeface="+mj-lt"/>
              <a:buAutoNum type="romanUcPeriod"/>
            </a:pPr>
            <a:endParaRPr lang="en-US" dirty="0">
              <a:latin typeface="Times New Roman" panose="02020603050405020304" pitchFamily="18" charset="0"/>
              <a:cs typeface="Times New Roman" panose="02020603050405020304" pitchFamily="18" charset="0"/>
            </a:endParaRPr>
          </a:p>
          <a:p>
            <a:pPr marL="400050" indent="-400050">
              <a:buFont typeface="+mj-lt"/>
              <a:buAutoNum type="romanUcPeriod"/>
            </a:pPr>
            <a:r>
              <a:rPr lang="en-US" dirty="0">
                <a:latin typeface="Times New Roman" panose="02020603050405020304" pitchFamily="18" charset="0"/>
                <a:cs typeface="Times New Roman" panose="02020603050405020304" pitchFamily="18" charset="0"/>
              </a:rPr>
              <a:t>Appendix</a:t>
            </a:r>
          </a:p>
          <a:p>
            <a:pPr marL="862013" indent="-400050">
              <a:buFont typeface="+mj-lt"/>
              <a:buAutoNum type="romanLcPeriod"/>
            </a:pPr>
            <a:r>
              <a:rPr lang="en-US" dirty="0">
                <a:latin typeface="Times New Roman" panose="02020603050405020304" pitchFamily="18" charset="0"/>
                <a:cs typeface="Times New Roman" panose="02020603050405020304" pitchFamily="18" charset="0"/>
              </a:rPr>
              <a:t>Resources</a:t>
            </a:r>
          </a:p>
          <a:p>
            <a:pPr marL="862013" indent="-400050">
              <a:buFont typeface="+mj-lt"/>
              <a:buAutoNum type="romanLcPeriod"/>
            </a:pPr>
            <a:r>
              <a:rPr lang="en-US" dirty="0">
                <a:latin typeface="Times New Roman" panose="02020603050405020304" pitchFamily="18" charset="0"/>
                <a:cs typeface="Times New Roman" panose="02020603050405020304" pitchFamily="18" charset="0"/>
              </a:rPr>
              <a:t>Avivar Team</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4332" y="1219200"/>
            <a:ext cx="4724400" cy="419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600" dirty="0">
                <a:solidFill>
                  <a:schemeClr val="tx1"/>
                </a:solidFill>
                <a:latin typeface="Times New Roman" panose="02020603050405020304" pitchFamily="18" charset="0"/>
                <a:cs typeface="Times New Roman" panose="02020603050405020304" pitchFamily="18" charset="0"/>
              </a:rPr>
              <a:t>Community foundation serving Central Wisconsin and catalyzing statewide impact investing effort (early stage)</a:t>
            </a:r>
          </a:p>
          <a:p>
            <a:pPr marL="171450" indent="-171450">
              <a:buFont typeface="Wingdings" panose="05000000000000000000" pitchFamily="2" charset="2"/>
              <a:buChar char="§"/>
            </a:pPr>
            <a:endParaRPr lang="en-US" sz="1600" dirty="0">
              <a:solidFill>
                <a:schemeClr val="tx1"/>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600" dirty="0">
                <a:solidFill>
                  <a:schemeClr val="tx1"/>
                </a:solidFill>
                <a:latin typeface="Times New Roman" panose="02020603050405020304" pitchFamily="18" charset="0"/>
                <a:cs typeface="Times New Roman" panose="02020603050405020304" pitchFamily="18" charset="0"/>
              </a:rPr>
              <a:t>Seeks to realize a community that works well for all people, based upon equity, opportunity and shared stewardship</a:t>
            </a:r>
          </a:p>
          <a:p>
            <a:pPr marL="171450" indent="-171450">
              <a:buFont typeface="Wingdings" panose="05000000000000000000" pitchFamily="2" charset="2"/>
              <a:buChar char="§"/>
            </a:pPr>
            <a:endParaRPr lang="en-US" sz="1600" dirty="0">
              <a:solidFill>
                <a:schemeClr val="tx1"/>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600" dirty="0">
                <a:solidFill>
                  <a:schemeClr val="tx1"/>
                </a:solidFill>
                <a:latin typeface="Times New Roman" panose="02020603050405020304" pitchFamily="18" charset="0"/>
                <a:cs typeface="Times New Roman" panose="02020603050405020304" pitchFamily="18" charset="0"/>
              </a:rPr>
              <a:t>Committed 100% alignment of assets to mission</a:t>
            </a:r>
          </a:p>
          <a:p>
            <a:pPr marL="171450" indent="-171450">
              <a:buFont typeface="Wingdings" panose="05000000000000000000" pitchFamily="2" charset="2"/>
              <a:buChar char="§"/>
            </a:pPr>
            <a:endParaRPr lang="en-US" sz="1600" dirty="0">
              <a:solidFill>
                <a:schemeClr val="tx1"/>
              </a:solidFill>
              <a:latin typeface="Times New Roman" panose="02020603050405020304" pitchFamily="18" charset="0"/>
              <a:cs typeface="Times New Roman" panose="02020603050405020304" pitchFamily="18" charset="0"/>
            </a:endParaRPr>
          </a:p>
          <a:p>
            <a:pPr marL="171450" indent="-171450">
              <a:spcAft>
                <a:spcPts val="300"/>
              </a:spcAft>
              <a:buFont typeface="Wingdings" panose="05000000000000000000" pitchFamily="2" charset="2"/>
              <a:buChar char="§"/>
            </a:pPr>
            <a:r>
              <a:rPr lang="en-US" sz="1600" dirty="0">
                <a:solidFill>
                  <a:schemeClr val="tx1"/>
                </a:solidFill>
                <a:latin typeface="Times New Roman" panose="02020603050405020304" pitchFamily="18" charset="0"/>
                <a:cs typeface="Times New Roman" panose="02020603050405020304" pitchFamily="18" charset="0"/>
              </a:rPr>
              <a:t>Avivar working with Incourage’s traditional investment advisor and specialists to apply:</a:t>
            </a:r>
          </a:p>
          <a:p>
            <a:pPr marL="857250" lvl="1" indent="-400050">
              <a:spcAft>
                <a:spcPts val="300"/>
              </a:spcAft>
              <a:buFont typeface="+mj-lt"/>
              <a:buAutoNum type="romanLcPeriod"/>
            </a:pPr>
            <a:r>
              <a:rPr lang="en-US" sz="1600" dirty="0">
                <a:solidFill>
                  <a:schemeClr val="tx1"/>
                </a:solidFill>
                <a:latin typeface="Times New Roman" panose="02020603050405020304" pitchFamily="18" charset="0"/>
                <a:cs typeface="Times New Roman" panose="02020603050405020304" pitchFamily="18" charset="0"/>
              </a:rPr>
              <a:t>Mission criteria across foundation’s traditional asset allocation</a:t>
            </a:r>
          </a:p>
          <a:p>
            <a:pPr marL="857250" lvl="1" indent="-400050">
              <a:buFont typeface="+mj-lt"/>
              <a:buAutoNum type="romanLcPeriod"/>
            </a:pPr>
            <a:r>
              <a:rPr lang="en-US" sz="1600" dirty="0">
                <a:solidFill>
                  <a:schemeClr val="tx1"/>
                </a:solidFill>
                <a:latin typeface="Times New Roman" panose="02020603050405020304" pitchFamily="18" charset="0"/>
                <a:cs typeface="Times New Roman" panose="02020603050405020304" pitchFamily="18" charset="0"/>
              </a:rPr>
              <a:t>Shareholder activism strategy</a:t>
            </a:r>
          </a:p>
          <a:p>
            <a:endParaRPr lang="en-US" sz="14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895600" y="152400"/>
            <a:ext cx="2857500" cy="685800"/>
          </a:xfrm>
          <a:prstGeom prst="rect">
            <a:avLst/>
          </a:prstGeom>
        </p:spPr>
      </p:pic>
      <p:pic>
        <p:nvPicPr>
          <p:cNvPr id="1030" name="Picture 6" descr="Image result for wisconsin rapids  incour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343153"/>
            <a:ext cx="3833437" cy="2184261"/>
          </a:xfrm>
          <a:prstGeom prst="rect">
            <a:avLst/>
          </a:prstGeom>
          <a:solidFill>
            <a:schemeClr val="bg1"/>
          </a:solidFill>
          <a:ln>
            <a:solidFill>
              <a:schemeClr val="accent1">
                <a:shade val="50000"/>
              </a:schemeClr>
            </a:solidFill>
          </a:ln>
        </p:spPr>
      </p:pic>
      <p:grpSp>
        <p:nvGrpSpPr>
          <p:cNvPr id="7" name="Group 6"/>
          <p:cNvGrpSpPr/>
          <p:nvPr/>
        </p:nvGrpSpPr>
        <p:grpSpPr>
          <a:xfrm>
            <a:off x="533400" y="3657600"/>
            <a:ext cx="3420531" cy="2636209"/>
            <a:chOff x="296334" y="3462868"/>
            <a:chExt cx="3420531" cy="2636209"/>
          </a:xfrm>
        </p:grpSpPr>
        <p:sp>
          <p:nvSpPr>
            <p:cNvPr id="8" name="Rectangle 7"/>
            <p:cNvSpPr/>
            <p:nvPr/>
          </p:nvSpPr>
          <p:spPr>
            <a:xfrm>
              <a:off x="296334" y="3462868"/>
              <a:ext cx="3420531" cy="263620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1400" dirty="0">
                <a:solidFill>
                  <a:schemeClr val="bg1"/>
                </a:solidFill>
                <a:latin typeface="Bookman Old Style" panose="02050604050505020204" pitchFamily="18" charset="0"/>
                <a:cs typeface="Times New Roman" panose="02020603050405020304" pitchFamily="18" charset="0"/>
              </a:endParaRPr>
            </a:p>
            <a:p>
              <a:pPr algn="ctr">
                <a:spcAft>
                  <a:spcPts val="600"/>
                </a:spcAft>
              </a:pPr>
              <a:endParaRPr lang="en-US" sz="1400" dirty="0">
                <a:solidFill>
                  <a:schemeClr val="bg1"/>
                </a:solidFill>
                <a:latin typeface="Bookman Old Style" panose="02050604050505020204" pitchFamily="18" charset="0"/>
                <a:cs typeface="Times New Roman" panose="02020603050405020304" pitchFamily="18" charset="0"/>
              </a:endParaRPr>
            </a:p>
          </p:txBody>
        </p:sp>
        <p:sp>
          <p:nvSpPr>
            <p:cNvPr id="9" name="Rectangle 8"/>
            <p:cNvSpPr/>
            <p:nvPr/>
          </p:nvSpPr>
          <p:spPr>
            <a:xfrm>
              <a:off x="404091" y="3550752"/>
              <a:ext cx="3171151" cy="2435041"/>
            </a:xfrm>
            <a:prstGeom prst="rect">
              <a:avLst/>
            </a:prstGeom>
            <a:gradFill flip="none" rotWithShape="1">
              <a:gsLst>
                <a:gs pos="0">
                  <a:schemeClr val="accent3">
                    <a:lumMod val="75000"/>
                  </a:schemeClr>
                </a:gs>
                <a:gs pos="50000">
                  <a:schemeClr val="accent3">
                    <a:lumMod val="40000"/>
                    <a:lumOff val="60000"/>
                  </a:schemeClr>
                </a:gs>
                <a:gs pos="100000">
                  <a:schemeClr val="accent3">
                    <a:lumMod val="20000"/>
                    <a:lumOff val="80000"/>
                  </a:schemeClr>
                </a:gs>
              </a:gsLst>
              <a:path path="circle">
                <a:fillToRect t="100000" r="100000"/>
              </a:path>
              <a:tileRect l="-100000" b="-10000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900" b="1" dirty="0">
                  <a:solidFill>
                    <a:schemeClr val="accent5">
                      <a:lumMod val="50000"/>
                    </a:schemeClr>
                  </a:solidFill>
                  <a:latin typeface="Bookman Old Style" panose="02050604050505020204" pitchFamily="18" charset="0"/>
                  <a:cs typeface="Times New Roman" panose="02020603050405020304" pitchFamily="18" charset="0"/>
                </a:rPr>
                <a:t>100% for Mission</a:t>
              </a:r>
              <a:endParaRPr lang="en-US" sz="1200" b="1" dirty="0">
                <a:solidFill>
                  <a:schemeClr val="accent5">
                    <a:lumMod val="50000"/>
                  </a:schemeClr>
                </a:solidFill>
                <a:latin typeface="Bookman Old Style" panose="02050604050505020204" pitchFamily="18" charset="0"/>
                <a:cs typeface="Times New Roman" panose="02020603050405020304" pitchFamily="18" charset="0"/>
              </a:endParaRPr>
            </a:p>
            <a:p>
              <a:pPr algn="ctr">
                <a:spcAft>
                  <a:spcPts val="600"/>
                </a:spcAft>
              </a:pPr>
              <a:r>
                <a:rPr lang="en-US" sz="1400" dirty="0">
                  <a:solidFill>
                    <a:schemeClr val="accent5">
                      <a:lumMod val="50000"/>
                    </a:schemeClr>
                  </a:solidFill>
                  <a:latin typeface="Bookman Old Style" panose="02050604050505020204" pitchFamily="18" charset="0"/>
                  <a:cs typeface="Times New Roman" panose="02020603050405020304" pitchFamily="18" charset="0"/>
                </a:rPr>
                <a:t>Investments in local banks &amp; Community Development Financial Institutions (CDFIs)</a:t>
              </a:r>
            </a:p>
            <a:p>
              <a:pPr algn="ctr">
                <a:spcAft>
                  <a:spcPts val="600"/>
                </a:spcAft>
              </a:pPr>
              <a:r>
                <a:rPr lang="en-US" sz="1400" dirty="0">
                  <a:solidFill>
                    <a:schemeClr val="accent5">
                      <a:lumMod val="50000"/>
                    </a:schemeClr>
                  </a:solidFill>
                  <a:latin typeface="Bookman Old Style" panose="02050604050505020204" pitchFamily="18" charset="0"/>
                  <a:cs typeface="Times New Roman" panose="02020603050405020304" pitchFamily="18" charset="0"/>
                </a:rPr>
                <a:t>Fixed-income supporting regional homeowners, infrastructure &amp; small businesses</a:t>
              </a:r>
            </a:p>
            <a:p>
              <a:pPr algn="ctr">
                <a:spcAft>
                  <a:spcPts val="600"/>
                </a:spcAft>
              </a:pPr>
              <a:r>
                <a:rPr lang="en-US" sz="1400" dirty="0">
                  <a:solidFill>
                    <a:schemeClr val="accent5">
                      <a:lumMod val="50000"/>
                    </a:schemeClr>
                  </a:solidFill>
                  <a:latin typeface="Bookman Old Style" panose="02050604050505020204" pitchFamily="18" charset="0"/>
                  <a:cs typeface="Times New Roman" panose="02020603050405020304" pitchFamily="18" charset="0"/>
                </a:rPr>
                <a:t>Wisconsin Passive Index Fund</a:t>
              </a:r>
            </a:p>
            <a:p>
              <a:pPr algn="ctr"/>
              <a:r>
                <a:rPr lang="en-US" sz="1400" dirty="0">
                  <a:solidFill>
                    <a:schemeClr val="accent5">
                      <a:lumMod val="50000"/>
                    </a:schemeClr>
                  </a:solidFill>
                  <a:latin typeface="Bookman Old Style" panose="02050604050505020204" pitchFamily="18" charset="0"/>
                  <a:cs typeface="Times New Roman" panose="02020603050405020304" pitchFamily="18" charset="0"/>
                </a:rPr>
                <a:t>Shareholder Activism</a:t>
              </a:r>
              <a:endParaRPr lang="en-US" sz="1400" dirty="0">
                <a:solidFill>
                  <a:schemeClr val="bg1"/>
                </a:solidFill>
                <a:latin typeface="Bookman Old Style" panose="02050604050505020204" pitchFamily="18" charset="0"/>
                <a:cs typeface="Times New Roman" panose="02020603050405020304" pitchFamily="18" charset="0"/>
              </a:endParaRPr>
            </a:p>
          </p:txBody>
        </p:sp>
      </p:grpSp>
    </p:spTree>
    <p:extLst>
      <p:ext uri="{BB962C8B-B14F-4D97-AF65-F5344CB8AC3E}">
        <p14:creationId xmlns:p14="http://schemas.microsoft.com/office/powerpoint/2010/main" val="3535161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52400"/>
            <a:ext cx="3124200" cy="632651"/>
          </a:xfrm>
          <a:prstGeom prst="rect">
            <a:avLst/>
          </a:prstGeom>
        </p:spPr>
      </p:pic>
      <p:pic>
        <p:nvPicPr>
          <p:cNvPr id="2050" name="Picture 2" descr="Image result for fb heron found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295400"/>
            <a:ext cx="3212883" cy="19812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266700" y="1327726"/>
            <a:ext cx="4953000" cy="419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600" dirty="0">
                <a:solidFill>
                  <a:schemeClr val="tx1"/>
                </a:solidFill>
                <a:latin typeface="Times New Roman" panose="02020603050405020304" pitchFamily="18" charset="0"/>
                <a:cs typeface="Times New Roman" panose="02020603050405020304" pitchFamily="18" charset="0"/>
              </a:rPr>
              <a:t>A national private foundation whose mission is to help people and communities help themselves out of poverty</a:t>
            </a:r>
          </a:p>
          <a:p>
            <a:endParaRPr lang="en-US" sz="1600" dirty="0">
              <a:solidFill>
                <a:schemeClr val="tx1"/>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600" dirty="0">
                <a:solidFill>
                  <a:schemeClr val="tx1"/>
                </a:solidFill>
                <a:latin typeface="Times New Roman" panose="02020603050405020304" pitchFamily="18" charset="0"/>
                <a:cs typeface="Times New Roman" panose="02020603050405020304" pitchFamily="18" charset="0"/>
              </a:rPr>
              <a:t>Heron as an enterprise:  removed the division between investing and giving operations, creating a “team of the whole” to deploy all of Heron’s capital for mission.</a:t>
            </a:r>
          </a:p>
          <a:p>
            <a:pPr marL="171450" indent="-171450">
              <a:buFont typeface="Wingdings" panose="05000000000000000000" pitchFamily="2" charset="2"/>
              <a:buChar char="§"/>
            </a:pPr>
            <a:endParaRPr lang="en-US" sz="1600" dirty="0">
              <a:solidFill>
                <a:schemeClr val="tx1"/>
              </a:solidFill>
              <a:latin typeface="Times New Roman" panose="02020603050405020304" pitchFamily="18" charset="0"/>
              <a:cs typeface="Times New Roman" panose="02020603050405020304" pitchFamily="18" charset="0"/>
            </a:endParaRPr>
          </a:p>
          <a:p>
            <a:pPr marL="171450" indent="-171450">
              <a:spcAft>
                <a:spcPts val="300"/>
              </a:spcAft>
              <a:buFont typeface="Wingdings" panose="05000000000000000000" pitchFamily="2" charset="2"/>
              <a:buChar char="§"/>
            </a:pPr>
            <a:r>
              <a:rPr lang="en-US" sz="1600" dirty="0">
                <a:solidFill>
                  <a:schemeClr val="tx1"/>
                </a:solidFill>
                <a:latin typeface="Times New Roman" panose="02020603050405020304" pitchFamily="18" charset="0"/>
                <a:cs typeface="Times New Roman" panose="02020603050405020304" pitchFamily="18" charset="0"/>
              </a:rPr>
              <a:t>Look to find and deploy the best combination of financial, human, knowledge and social capital within and outside their walls on behalf of enterprises allied with the foundation.</a:t>
            </a:r>
          </a:p>
          <a:p>
            <a:pPr marL="171450" indent="-171450">
              <a:spcAft>
                <a:spcPts val="300"/>
              </a:spcAft>
              <a:buFont typeface="Wingdings" panose="05000000000000000000" pitchFamily="2" charset="2"/>
              <a:buChar char="§"/>
            </a:pPr>
            <a:endParaRPr lang="en-US" sz="1600" dirty="0">
              <a:solidFill>
                <a:schemeClr val="tx1"/>
              </a:solidFill>
              <a:latin typeface="Times New Roman" panose="02020603050405020304" pitchFamily="18" charset="0"/>
              <a:cs typeface="Times New Roman" panose="02020603050405020304" pitchFamily="18" charset="0"/>
            </a:endParaRPr>
          </a:p>
          <a:p>
            <a:pPr marL="171450" indent="-171450">
              <a:spcAft>
                <a:spcPts val="600"/>
              </a:spcAft>
              <a:buFont typeface="Wingdings" panose="05000000000000000000" pitchFamily="2" charset="2"/>
              <a:buChar char="§"/>
            </a:pPr>
            <a:r>
              <a:rPr lang="en-US" sz="1600" dirty="0">
                <a:solidFill>
                  <a:schemeClr val="tx1"/>
                </a:solidFill>
                <a:latin typeface="Times New Roman" panose="02020603050405020304" pitchFamily="18" charset="0"/>
                <a:cs typeface="Times New Roman" panose="02020603050405020304" pitchFamily="18" charset="0"/>
              </a:rPr>
              <a:t>Heron’s Investment Policy Statement notes:</a:t>
            </a:r>
          </a:p>
          <a:p>
            <a:pPr marL="176213">
              <a:spcAft>
                <a:spcPts val="300"/>
              </a:spcAft>
            </a:pPr>
            <a:r>
              <a:rPr lang="en-US" sz="1600" i="1" dirty="0">
                <a:solidFill>
                  <a:schemeClr val="tx1"/>
                </a:solidFill>
                <a:latin typeface="Times New Roman" panose="02020603050405020304" pitchFamily="18" charset="0"/>
                <a:cs typeface="Times New Roman" panose="02020603050405020304" pitchFamily="18" charset="0"/>
              </a:rPr>
              <a:t>“All enterprises, regardless of tax status, produce both social and financial results, on a spectrum from positive to negative, including 'neutral.' Their financial and social performance is measureable and varies over time. The conscientious investor takes note of both.”</a:t>
            </a:r>
          </a:p>
          <a:p>
            <a:pPr>
              <a:spcAft>
                <a:spcPts val="300"/>
              </a:spcAft>
            </a:pPr>
            <a:endParaRPr lang="en-US" sz="1600" dirty="0">
              <a:solidFill>
                <a:schemeClr val="tx1"/>
              </a:solidFill>
              <a:latin typeface="Times New Roman" panose="02020603050405020304" pitchFamily="18" charset="0"/>
              <a:cs typeface="Times New Roman" panose="02020603050405020304" pitchFamily="18" charset="0"/>
            </a:endParaRPr>
          </a:p>
          <a:p>
            <a:endParaRPr lang="en-US" sz="1400" dirty="0">
              <a:solidFill>
                <a:schemeClr val="tx1"/>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5486400" y="3505200"/>
            <a:ext cx="3212883" cy="2678545"/>
            <a:chOff x="5486400" y="3505200"/>
            <a:chExt cx="3212883" cy="2678545"/>
          </a:xfrm>
        </p:grpSpPr>
        <p:sp>
          <p:nvSpPr>
            <p:cNvPr id="11" name="Rectangle 10"/>
            <p:cNvSpPr/>
            <p:nvPr/>
          </p:nvSpPr>
          <p:spPr>
            <a:xfrm>
              <a:off x="5486400" y="3505200"/>
              <a:ext cx="3212883" cy="2678545"/>
            </a:xfrm>
            <a:prstGeom prst="rect">
              <a:avLst/>
            </a:prstGeom>
            <a:solidFill>
              <a:srgbClr val="639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cs typeface="Times New Roman" panose="02020603050405020304" pitchFamily="18" charset="0"/>
                </a:rPr>
                <a:t>Heron’s Investing Principles</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557981" y="5213926"/>
              <a:ext cx="2005662" cy="304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Times New Roman" panose="02020603050405020304" pitchFamily="18" charset="0"/>
                  <a:cs typeface="Times New Roman" panose="02020603050405020304" pitchFamily="18" charset="0"/>
                </a:rPr>
                <a:t>Know what you own</a:t>
              </a:r>
            </a:p>
          </p:txBody>
        </p:sp>
        <p:sp>
          <p:nvSpPr>
            <p:cNvPr id="12" name="Rectangle 11"/>
            <p:cNvSpPr/>
            <p:nvPr/>
          </p:nvSpPr>
          <p:spPr>
            <a:xfrm>
              <a:off x="6019800" y="4225637"/>
              <a:ext cx="2615262"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latin typeface="Times New Roman" panose="02020603050405020304" pitchFamily="18" charset="0"/>
                  <a:cs typeface="Times New Roman" panose="02020603050405020304" pitchFamily="18" charset="0"/>
                </a:rPr>
                <a:t>All investing is impact investing</a:t>
              </a:r>
            </a:p>
          </p:txBody>
        </p:sp>
        <p:sp>
          <p:nvSpPr>
            <p:cNvPr id="14" name="Rectangle 13"/>
            <p:cNvSpPr/>
            <p:nvPr/>
          </p:nvSpPr>
          <p:spPr>
            <a:xfrm>
              <a:off x="5557981" y="3745346"/>
              <a:ext cx="2539062" cy="304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Times New Roman" panose="02020603050405020304" pitchFamily="18" charset="0"/>
                  <a:cs typeface="Times New Roman" panose="02020603050405020304" pitchFamily="18" charset="0"/>
                </a:rPr>
                <a:t>Take an enterprise view</a:t>
              </a:r>
            </a:p>
          </p:txBody>
        </p:sp>
        <p:sp>
          <p:nvSpPr>
            <p:cNvPr id="15" name="Rectangle 14"/>
            <p:cNvSpPr/>
            <p:nvPr/>
          </p:nvSpPr>
          <p:spPr>
            <a:xfrm>
              <a:off x="6096000" y="5694217"/>
              <a:ext cx="2539062" cy="304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latin typeface="Times New Roman" panose="02020603050405020304" pitchFamily="18" charset="0"/>
                  <a:cs typeface="Times New Roman" panose="02020603050405020304" pitchFamily="18" charset="0"/>
                </a:rPr>
                <a:t>Investing is an influence strategy</a:t>
              </a:r>
            </a:p>
          </p:txBody>
        </p:sp>
      </p:grpSp>
    </p:spTree>
    <p:extLst>
      <p:ext uri="{BB962C8B-B14F-4D97-AF65-F5344CB8AC3E}">
        <p14:creationId xmlns:p14="http://schemas.microsoft.com/office/powerpoint/2010/main" val="1935438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jessie smith noyes foundation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98506"/>
            <a:ext cx="667690" cy="66769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28449"/>
            <a:ext cx="2372010" cy="807805"/>
          </a:xfrm>
          <a:prstGeom prst="rect">
            <a:avLst/>
          </a:prstGeom>
        </p:spPr>
      </p:pic>
      <p:pic>
        <p:nvPicPr>
          <p:cNvPr id="4098" name="Picture 2" descr="http://www.noyes.org/assets/gallery/1/9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334" y="1295400"/>
            <a:ext cx="3420531" cy="1930695"/>
          </a:xfrm>
          <a:prstGeom prst="rect">
            <a:avLst/>
          </a:prstGeom>
          <a:noFill/>
          <a:ln>
            <a:solidFill>
              <a:schemeClr val="accent1">
                <a:shade val="50000"/>
              </a:schemeClr>
            </a:solidFill>
          </a:ln>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3962400" y="1219200"/>
            <a:ext cx="5029200" cy="419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600" dirty="0">
                <a:solidFill>
                  <a:schemeClr val="tx1"/>
                </a:solidFill>
                <a:latin typeface="Times New Roman" panose="02020603050405020304" pitchFamily="18" charset="0"/>
                <a:cs typeface="Times New Roman" panose="02020603050405020304" pitchFamily="18" charset="0"/>
              </a:rPr>
              <a:t>A national private foundation that supports U.S. grassroots organizations and movements to change environmental, social, economic and political conditions for a more just, equitable and sustainable world.</a:t>
            </a:r>
          </a:p>
          <a:p>
            <a:pPr marL="171450" indent="-171450">
              <a:buFont typeface="Wingdings" panose="05000000000000000000" pitchFamily="2" charset="2"/>
              <a:buChar char="§"/>
            </a:pPr>
            <a:endParaRPr lang="en-US" sz="1600" dirty="0">
              <a:solidFill>
                <a:schemeClr val="tx1"/>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600" dirty="0">
                <a:solidFill>
                  <a:schemeClr val="tx1"/>
                </a:solidFill>
                <a:latin typeface="Times New Roman" panose="02020603050405020304" pitchFamily="18" charset="0"/>
                <a:cs typeface="Times New Roman" panose="02020603050405020304" pitchFamily="18" charset="0"/>
              </a:rPr>
              <a:t>In the early 1990’s, the Foundation decided to harmonize their investments with their mission as a social justice grantmaker. </a:t>
            </a:r>
          </a:p>
          <a:p>
            <a:pPr marL="171450" indent="-171450">
              <a:buFont typeface="Wingdings" panose="05000000000000000000" pitchFamily="2" charset="2"/>
              <a:buChar char="§"/>
            </a:pPr>
            <a:endParaRPr lang="en-US" sz="1600" dirty="0">
              <a:solidFill>
                <a:schemeClr val="tx1"/>
              </a:solidFill>
              <a:latin typeface="Times New Roman" panose="02020603050405020304" pitchFamily="18" charset="0"/>
              <a:cs typeface="Times New Roman" panose="02020603050405020304" pitchFamily="18" charset="0"/>
            </a:endParaRPr>
          </a:p>
          <a:p>
            <a:pPr marL="171450" indent="-171450">
              <a:spcAft>
                <a:spcPts val="600"/>
              </a:spcAft>
              <a:buFont typeface="Wingdings" panose="05000000000000000000" pitchFamily="2" charset="2"/>
              <a:buChar char="§"/>
            </a:pPr>
            <a:r>
              <a:rPr lang="en-US" sz="1600" dirty="0">
                <a:solidFill>
                  <a:schemeClr val="tx1"/>
                </a:solidFill>
                <a:latin typeface="Times New Roman" panose="02020603050405020304" pitchFamily="18" charset="0"/>
                <a:cs typeface="Times New Roman" panose="02020603050405020304" pitchFamily="18" charset="0"/>
              </a:rPr>
              <a:t>The Foundation’s Investment Policy Statement states:</a:t>
            </a:r>
          </a:p>
          <a:p>
            <a:pPr marL="228600"/>
            <a:r>
              <a:rPr lang="en-US" sz="1600" i="1" dirty="0">
                <a:solidFill>
                  <a:schemeClr val="tx1"/>
                </a:solidFill>
                <a:latin typeface="Times New Roman" panose="02020603050405020304" pitchFamily="18" charset="0"/>
                <a:cs typeface="Times New Roman" panose="02020603050405020304" pitchFamily="18" charset="0"/>
              </a:rPr>
              <a:t>"we believe that efforts to mitigate environmental degradation, address issues of social justice and promote healthy communities should be incorporated as part of business and investment decision making […] foundations have a particular role to play […] seeing their mission not only in terms of the uses of income to fund programs, but also in terms of the ends toward which endowment assets are managed."</a:t>
            </a:r>
          </a:p>
          <a:p>
            <a:pPr marL="171450" indent="-171450">
              <a:buFont typeface="Wingdings" panose="05000000000000000000" pitchFamily="2" charset="2"/>
              <a:buChar char="§"/>
            </a:pPr>
            <a:endParaRPr lang="en-US" sz="1600" dirty="0">
              <a:solidFill>
                <a:schemeClr val="tx1"/>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endParaRPr lang="en-US" sz="1600" dirty="0">
              <a:solidFill>
                <a:schemeClr val="tx1"/>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296334" y="3462868"/>
            <a:ext cx="3420531" cy="2636209"/>
            <a:chOff x="296334" y="3462868"/>
            <a:chExt cx="3420531" cy="2636209"/>
          </a:xfrm>
        </p:grpSpPr>
        <p:sp>
          <p:nvSpPr>
            <p:cNvPr id="10" name="Rectangle 9"/>
            <p:cNvSpPr/>
            <p:nvPr/>
          </p:nvSpPr>
          <p:spPr>
            <a:xfrm>
              <a:off x="296334" y="3462868"/>
              <a:ext cx="3420531" cy="2636209"/>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1400" dirty="0">
                <a:solidFill>
                  <a:schemeClr val="bg1"/>
                </a:solidFill>
                <a:latin typeface="Bookman Old Style" panose="02050604050505020204" pitchFamily="18" charset="0"/>
                <a:cs typeface="Times New Roman" panose="02020603050405020304" pitchFamily="18" charset="0"/>
              </a:endParaRPr>
            </a:p>
            <a:p>
              <a:pPr algn="ctr">
                <a:spcAft>
                  <a:spcPts val="600"/>
                </a:spcAft>
              </a:pPr>
              <a:endParaRPr lang="en-US" sz="1400" dirty="0">
                <a:solidFill>
                  <a:schemeClr val="bg1"/>
                </a:solidFill>
                <a:latin typeface="Bookman Old Style" panose="02050604050505020204" pitchFamily="18" charset="0"/>
                <a:cs typeface="Times New Roman" panose="02020603050405020304" pitchFamily="18" charset="0"/>
              </a:endParaRPr>
            </a:p>
          </p:txBody>
        </p:sp>
        <p:sp>
          <p:nvSpPr>
            <p:cNvPr id="7" name="Rectangle 6"/>
            <p:cNvSpPr/>
            <p:nvPr/>
          </p:nvSpPr>
          <p:spPr>
            <a:xfrm>
              <a:off x="404091" y="3550752"/>
              <a:ext cx="3171151" cy="2435041"/>
            </a:xfrm>
            <a:prstGeom prst="rect">
              <a:avLst/>
            </a:prstGeom>
            <a:gradFill flip="none" rotWithShape="1">
              <a:gsLst>
                <a:gs pos="0">
                  <a:srgbClr val="6399C4">
                    <a:shade val="30000"/>
                    <a:satMod val="115000"/>
                  </a:srgbClr>
                </a:gs>
                <a:gs pos="50000">
                  <a:srgbClr val="6399C4">
                    <a:shade val="67500"/>
                    <a:satMod val="115000"/>
                  </a:srgbClr>
                </a:gs>
                <a:gs pos="100000">
                  <a:srgbClr val="6399C4">
                    <a:shade val="100000"/>
                    <a:satMod val="115000"/>
                  </a:srgbClr>
                </a:gs>
              </a:gsLst>
              <a:path path="circle">
                <a:fillToRect t="100000" r="100000"/>
              </a:path>
              <a:tileRect l="-100000" b="-10000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200"/>
                </a:spcBef>
              </a:pPr>
              <a:r>
                <a:rPr lang="en-US" sz="1900" dirty="0">
                  <a:solidFill>
                    <a:schemeClr val="bg1"/>
                  </a:solidFill>
                  <a:latin typeface="Bookman Old Style" panose="02050604050505020204" pitchFamily="18" charset="0"/>
                  <a:cs typeface="Times New Roman" panose="02020603050405020304" pitchFamily="18" charset="0"/>
                </a:rPr>
                <a:t>Strategies Employed</a:t>
              </a:r>
            </a:p>
            <a:p>
              <a:pPr algn="ctr"/>
              <a:endParaRPr lang="en-US" sz="1900" dirty="0">
                <a:solidFill>
                  <a:schemeClr val="bg1"/>
                </a:solidFill>
                <a:latin typeface="Bookman Old Style" panose="02050604050505020204" pitchFamily="18" charset="0"/>
                <a:cs typeface="Times New Roman" panose="02020603050405020304" pitchFamily="18" charset="0"/>
              </a:endParaRPr>
            </a:p>
            <a:p>
              <a:pPr algn="ctr"/>
              <a:r>
                <a:rPr lang="en-US" sz="1400" dirty="0">
                  <a:solidFill>
                    <a:schemeClr val="bg1"/>
                  </a:solidFill>
                  <a:latin typeface="Bookman Old Style" panose="02050604050505020204" pitchFamily="18" charset="0"/>
                  <a:cs typeface="Times New Roman" panose="02020603050405020304" pitchFamily="18" charset="0"/>
                </a:rPr>
                <a:t>Screening </a:t>
              </a:r>
            </a:p>
            <a:p>
              <a:pPr algn="ctr">
                <a:spcAft>
                  <a:spcPts val="1200"/>
                </a:spcAft>
              </a:pPr>
              <a:r>
                <a:rPr lang="en-US" sz="1400" i="1" dirty="0">
                  <a:solidFill>
                    <a:schemeClr val="bg1"/>
                  </a:solidFill>
                  <a:latin typeface="Bookman Old Style" panose="02050604050505020204" pitchFamily="18" charset="0"/>
                  <a:cs typeface="Times New Roman" panose="02020603050405020304" pitchFamily="18" charset="0"/>
                </a:rPr>
                <a:t>(Exclusionary &amp; Inclusionary)</a:t>
              </a:r>
            </a:p>
            <a:p>
              <a:pPr algn="ctr">
                <a:spcAft>
                  <a:spcPts val="1200"/>
                </a:spcAft>
              </a:pPr>
              <a:r>
                <a:rPr lang="en-US" sz="1400" dirty="0">
                  <a:solidFill>
                    <a:schemeClr val="bg1"/>
                  </a:solidFill>
                  <a:latin typeface="Bookman Old Style" panose="02050604050505020204" pitchFamily="18" charset="0"/>
                  <a:cs typeface="Times New Roman" panose="02020603050405020304" pitchFamily="18" charset="0"/>
                </a:rPr>
                <a:t>Active Ownership</a:t>
              </a:r>
            </a:p>
            <a:p>
              <a:pPr algn="ctr">
                <a:spcAft>
                  <a:spcPts val="1200"/>
                </a:spcAft>
              </a:pPr>
              <a:r>
                <a:rPr lang="en-US" sz="1400" dirty="0">
                  <a:solidFill>
                    <a:schemeClr val="bg1"/>
                  </a:solidFill>
                  <a:latin typeface="Bookman Old Style" panose="02050604050505020204" pitchFamily="18" charset="0"/>
                  <a:cs typeface="Times New Roman" panose="02020603050405020304" pitchFamily="18" charset="0"/>
                </a:rPr>
                <a:t>Proxy Voting</a:t>
              </a:r>
            </a:p>
            <a:p>
              <a:pPr algn="ctr">
                <a:spcAft>
                  <a:spcPts val="600"/>
                </a:spcAft>
              </a:pPr>
              <a:r>
                <a:rPr lang="en-US" sz="1400" dirty="0">
                  <a:solidFill>
                    <a:schemeClr val="bg1"/>
                  </a:solidFill>
                  <a:latin typeface="Bookman Old Style" panose="02050604050505020204" pitchFamily="18" charset="0"/>
                  <a:cs typeface="Times New Roman" panose="02020603050405020304" pitchFamily="18" charset="0"/>
                </a:rPr>
                <a:t>Shareholder Engagement</a:t>
              </a:r>
            </a:p>
            <a:p>
              <a:pPr algn="ctr">
                <a:spcAft>
                  <a:spcPts val="600"/>
                </a:spcAft>
              </a:pPr>
              <a:endParaRPr lang="en-US" sz="1400" dirty="0">
                <a:solidFill>
                  <a:schemeClr val="bg1"/>
                </a:solidFill>
                <a:latin typeface="Bookman Old Style" panose="02050604050505020204" pitchFamily="18" charset="0"/>
                <a:cs typeface="Times New Roman" panose="02020603050405020304" pitchFamily="18" charset="0"/>
              </a:endParaRPr>
            </a:p>
            <a:p>
              <a:pPr algn="ctr">
                <a:spcAft>
                  <a:spcPts val="600"/>
                </a:spcAft>
              </a:pPr>
              <a:endParaRPr lang="en-US" sz="1400" dirty="0">
                <a:solidFill>
                  <a:schemeClr val="bg1"/>
                </a:solidFill>
                <a:latin typeface="Bookman Old Style" panose="02050604050505020204" pitchFamily="18" charset="0"/>
                <a:cs typeface="Times New Roman" panose="02020603050405020304" pitchFamily="18" charset="0"/>
              </a:endParaRPr>
            </a:p>
          </p:txBody>
        </p:sp>
      </p:grpSp>
    </p:spTree>
    <p:extLst>
      <p:ext uri="{BB962C8B-B14F-4D97-AF65-F5344CB8AC3E}">
        <p14:creationId xmlns:p14="http://schemas.microsoft.com/office/powerpoint/2010/main" val="130651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365" y="1143000"/>
            <a:ext cx="2783541"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dirty="0">
                <a:solidFill>
                  <a:schemeClr val="tx2"/>
                </a:solidFill>
                <a:latin typeface="Times New Roman" panose="02020603050405020304" pitchFamily="18" charset="0"/>
                <a:cs typeface="Times New Roman" panose="02020603050405020304" pitchFamily="18" charset="0"/>
              </a:rPr>
              <a:t>Family foundation established in 1959 to preserve the lifelong altruistic commitment of its founders, Richard Prentice Ettinger and his wife, Elsie P. Ettinger.</a:t>
            </a:r>
          </a:p>
          <a:p>
            <a:pPr marL="171450" indent="-171450">
              <a:buFont typeface="Wingdings" panose="05000000000000000000" pitchFamily="2" charset="2"/>
              <a:buChar char="§"/>
            </a:pPr>
            <a:endParaRPr lang="en-US" dirty="0">
              <a:solidFill>
                <a:schemeClr val="tx2"/>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dirty="0">
                <a:solidFill>
                  <a:schemeClr val="tx2"/>
                </a:solidFill>
                <a:latin typeface="Times New Roman" panose="02020603050405020304" pitchFamily="18" charset="0"/>
                <a:cs typeface="Times New Roman" panose="02020603050405020304" pitchFamily="18" charset="0"/>
              </a:rPr>
              <a:t>EFA focuses on three distinct program areas: Arts, Environment, and Reproductive Health and Justice.</a:t>
            </a:r>
          </a:p>
          <a:p>
            <a:pPr marL="171450" indent="-171450">
              <a:buFont typeface="Wingdings" panose="05000000000000000000" pitchFamily="2" charset="2"/>
              <a:buChar char="§"/>
            </a:pPr>
            <a:endParaRPr lang="en-US" dirty="0">
              <a:solidFill>
                <a:schemeClr val="tx2"/>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dirty="0">
                <a:solidFill>
                  <a:schemeClr val="tx2"/>
                </a:solidFill>
                <a:latin typeface="Times New Roman" panose="02020603050405020304" pitchFamily="18" charset="0"/>
                <a:cs typeface="Times New Roman" panose="02020603050405020304" pitchFamily="18" charset="0"/>
              </a:rPr>
              <a:t>Active in impact investing since 1990’s and one of the original signatories to Divest-Invest movement.</a:t>
            </a:r>
          </a:p>
          <a:p>
            <a:pPr marL="171450" indent="-171450">
              <a:buFont typeface="Wingdings" panose="05000000000000000000" pitchFamily="2" charset="2"/>
              <a:buChar char="§"/>
            </a:pPr>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984158" y="1143000"/>
            <a:ext cx="2998477" cy="467413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b="1" dirty="0">
                <a:solidFill>
                  <a:schemeClr val="tx2"/>
                </a:solidFill>
                <a:latin typeface="Times New Roman" panose="02020603050405020304" pitchFamily="18" charset="0"/>
                <a:cs typeface="Times New Roman" panose="02020603050405020304" pitchFamily="18" charset="0"/>
              </a:rPr>
              <a:t>Impact Investing Strategies</a:t>
            </a:r>
          </a:p>
          <a:p>
            <a:pPr>
              <a:spcBef>
                <a:spcPts val="1200"/>
              </a:spcBef>
              <a:spcAft>
                <a:spcPts val="600"/>
              </a:spcAft>
            </a:pPr>
            <a:r>
              <a:rPr lang="en-US" b="1" dirty="0">
                <a:solidFill>
                  <a:schemeClr val="tx2"/>
                </a:solidFill>
                <a:latin typeface="Times New Roman" panose="02020603050405020304" pitchFamily="18" charset="0"/>
                <a:cs typeface="Times New Roman" panose="02020603050405020304" pitchFamily="18" charset="0"/>
              </a:rPr>
              <a:t>Shareholder Engagement</a:t>
            </a:r>
          </a:p>
          <a:p>
            <a:pPr marL="285750" indent="-285750">
              <a:spcAft>
                <a:spcPts val="600"/>
              </a:spcAft>
              <a:buFont typeface="Arial" charset="0"/>
              <a:buChar char="•"/>
            </a:pPr>
            <a:r>
              <a:rPr lang="en-US" dirty="0">
                <a:solidFill>
                  <a:schemeClr val="tx2"/>
                </a:solidFill>
                <a:latin typeface="Times New Roman" panose="02020603050405020304" pitchFamily="18" charset="0"/>
                <a:cs typeface="Times New Roman" panose="02020603050405020304" pitchFamily="18" charset="0"/>
              </a:rPr>
              <a:t>Shareholder resolutions and activism </a:t>
            </a:r>
            <a:r>
              <a:rPr lang="mr-IN" dirty="0">
                <a:solidFill>
                  <a:schemeClr val="tx2"/>
                </a:solidFill>
                <a:latin typeface="Times New Roman" panose="02020603050405020304" pitchFamily="18" charset="0"/>
                <a:cs typeface="Times New Roman" panose="02020603050405020304" pitchFamily="18" charset="0"/>
              </a:rPr>
              <a:t>–</a:t>
            </a:r>
            <a:r>
              <a:rPr lang="en-US" dirty="0">
                <a:solidFill>
                  <a:schemeClr val="tx2"/>
                </a:solidFill>
                <a:latin typeface="Times New Roman" panose="02020603050405020304" pitchFamily="18" charset="0"/>
                <a:cs typeface="Times New Roman" panose="02020603050405020304" pitchFamily="18" charset="0"/>
              </a:rPr>
              <a:t> e.g. Home Depot phased out old growth forest products</a:t>
            </a:r>
          </a:p>
          <a:p>
            <a:pPr>
              <a:spcAft>
                <a:spcPts val="600"/>
              </a:spcAft>
            </a:pPr>
            <a:r>
              <a:rPr lang="en-US" b="1" dirty="0">
                <a:solidFill>
                  <a:schemeClr val="tx2"/>
                </a:solidFill>
                <a:latin typeface="Times New Roman" panose="02020603050405020304" pitchFamily="18" charset="0"/>
                <a:cs typeface="Times New Roman" panose="02020603050405020304" pitchFamily="18" charset="0"/>
              </a:rPr>
              <a:t>Portfolio Screening</a:t>
            </a:r>
          </a:p>
          <a:p>
            <a:pPr marL="285750" indent="-285750">
              <a:spcAft>
                <a:spcPts val="600"/>
              </a:spcAft>
              <a:buFont typeface="Arial" charset="0"/>
              <a:buChar char="•"/>
            </a:pPr>
            <a:r>
              <a:rPr lang="en-US" dirty="0">
                <a:solidFill>
                  <a:schemeClr val="tx2"/>
                </a:solidFill>
                <a:latin typeface="Times New Roman" panose="02020603050405020304" pitchFamily="18" charset="0"/>
                <a:cs typeface="Times New Roman" panose="02020603050405020304" pitchFamily="18" charset="0"/>
              </a:rPr>
              <a:t>Fully diversified portfolio actively screened for ESG factors</a:t>
            </a:r>
          </a:p>
          <a:p>
            <a:r>
              <a:rPr lang="en-US" b="1" dirty="0">
                <a:solidFill>
                  <a:schemeClr val="tx2"/>
                </a:solidFill>
                <a:latin typeface="Times New Roman" panose="02020603050405020304" pitchFamily="18" charset="0"/>
                <a:cs typeface="Times New Roman" panose="02020603050405020304" pitchFamily="18" charset="0"/>
              </a:rPr>
              <a:t>Divesting &amp; Investing</a:t>
            </a:r>
          </a:p>
          <a:p>
            <a:pPr marL="285750" indent="-285750">
              <a:buFont typeface="Arial" charset="0"/>
              <a:buChar char="•"/>
            </a:pPr>
            <a:r>
              <a:rPr lang="en-US" dirty="0">
                <a:solidFill>
                  <a:schemeClr val="tx2"/>
                </a:solidFill>
                <a:latin typeface="Times New Roman" panose="02020603050405020304" pitchFamily="18" charset="0"/>
                <a:cs typeface="Times New Roman" panose="02020603050405020304" pitchFamily="18" charset="0"/>
              </a:rPr>
              <a:t>Divested from fossil fuels and investing in climate solutions to accelerate the transition to a clean energy economy</a:t>
            </a:r>
          </a:p>
          <a:p>
            <a:pPr>
              <a:spcAft>
                <a:spcPts val="600"/>
              </a:spcAft>
            </a:pPr>
            <a:endParaRPr lang="en-US"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222920" y="206189"/>
            <a:ext cx="2483224" cy="24832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2920" y="2593770"/>
            <a:ext cx="2483224" cy="3739795"/>
          </a:xfrm>
          <a:prstGeom prst="rect">
            <a:avLst/>
          </a:prstGeom>
        </p:spPr>
      </p:pic>
    </p:spTree>
    <p:extLst>
      <p:ext uri="{BB962C8B-B14F-4D97-AF65-F5344CB8AC3E}">
        <p14:creationId xmlns:p14="http://schemas.microsoft.com/office/powerpoint/2010/main" val="114645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063" y="971043"/>
            <a:ext cx="8353425" cy="5142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III. Idea to Action:</a:t>
            </a:r>
          </a:p>
          <a:p>
            <a:pPr marL="396875" lvl="0">
              <a:spcAft>
                <a:spcPts val="1200"/>
              </a:spcAft>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The How</a:t>
            </a:r>
            <a:endParaRPr kumimoji="0" lang="en-US" sz="20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cs typeface="Times New Roman" panose="02020603050405020304" pitchFamily="18" charset="0"/>
            </a:endParaRPr>
          </a:p>
          <a:p>
            <a:pPr marR="0" lvl="1" algn="l" defTabSz="914400" rtl="0" eaLnBrk="1" fontAlgn="auto" latinLnBrk="0" hangingPunct="1">
              <a:lnSpc>
                <a:spcPct val="100000"/>
              </a:lnSpc>
              <a:spcBef>
                <a:spcPts val="0"/>
              </a:spcBef>
              <a:spcAft>
                <a:spcPts val="0"/>
              </a:spcAft>
              <a:buClrTx/>
              <a:buSzTx/>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p:txBody>
      </p:sp>
      <p:cxnSp>
        <p:nvCxnSpPr>
          <p:cNvPr id="5" name="Straight Connector 4"/>
          <p:cNvCxnSpPr/>
          <p:nvPr/>
        </p:nvCxnSpPr>
        <p:spPr>
          <a:xfrm>
            <a:off x="339063" y="1600200"/>
            <a:ext cx="33947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934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6" descr="Image result for state of rhode island treasu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28" name="AutoShape 8" descr="Image result for state of rhode island treasu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32" name="AutoShape 12" descr="Image result for rhode island commerce corpo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Rectangle 8"/>
          <p:cNvSpPr/>
          <p:nvPr/>
        </p:nvSpPr>
        <p:spPr>
          <a:xfrm>
            <a:off x="723900" y="160338"/>
            <a:ext cx="777240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a:cs typeface="Times New Roman"/>
              </a:rPr>
              <a:t>Avivar’s Impact Investment Life Cycle Frames Process</a:t>
            </a:r>
          </a:p>
        </p:txBody>
      </p:sp>
      <p:graphicFrame>
        <p:nvGraphicFramePr>
          <p:cNvPr id="10" name="Diagram 9"/>
          <p:cNvGraphicFramePr/>
          <p:nvPr>
            <p:extLst>
              <p:ext uri="{D42A27DB-BD31-4B8C-83A1-F6EECF244321}">
                <p14:modId xmlns:p14="http://schemas.microsoft.com/office/powerpoint/2010/main" val="1275244976"/>
              </p:ext>
            </p:extLst>
          </p:nvPr>
        </p:nvGraphicFramePr>
        <p:xfrm>
          <a:off x="304800" y="990600"/>
          <a:ext cx="8610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3677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0725" y="1087763"/>
            <a:ext cx="3759013" cy="5014009"/>
            <a:chOff x="340725" y="1087763"/>
            <a:chExt cx="3759013" cy="5014009"/>
          </a:xfrm>
        </p:grpSpPr>
        <p:pic>
          <p:nvPicPr>
            <p:cNvPr id="8" name="Picture 7"/>
            <p:cNvPicPr>
              <a:picLocks noChangeAspect="1"/>
            </p:cNvPicPr>
            <p:nvPr/>
          </p:nvPicPr>
          <p:blipFill>
            <a:blip r:embed="rId3" cstate="print"/>
            <a:stretch>
              <a:fillRect/>
            </a:stretch>
          </p:blipFill>
          <p:spPr>
            <a:xfrm>
              <a:off x="2062862" y="1803889"/>
              <a:ext cx="611326" cy="611326"/>
            </a:xfrm>
            <a:prstGeom prst="rect">
              <a:avLst/>
            </a:prstGeom>
          </p:spPr>
        </p:pic>
        <p:pic>
          <p:nvPicPr>
            <p:cNvPr id="9" name="Picture 4" descr="Image result for rhode island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2616" y="2736586"/>
              <a:ext cx="1731819" cy="173181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 name="Group 9"/>
            <p:cNvGrpSpPr/>
            <p:nvPr/>
          </p:nvGrpSpPr>
          <p:grpSpPr>
            <a:xfrm>
              <a:off x="399301" y="5222936"/>
              <a:ext cx="3693472" cy="878836"/>
              <a:chOff x="2274552" y="3905378"/>
              <a:chExt cx="4469101" cy="878836"/>
            </a:xfrm>
          </p:grpSpPr>
          <p:grpSp>
            <p:nvGrpSpPr>
              <p:cNvPr id="13" name="Group 12"/>
              <p:cNvGrpSpPr/>
              <p:nvPr/>
            </p:nvGrpSpPr>
            <p:grpSpPr>
              <a:xfrm>
                <a:off x="2274552" y="3916671"/>
                <a:ext cx="1346202" cy="867543"/>
                <a:chOff x="460375" y="1915757"/>
                <a:chExt cx="1346202" cy="867543"/>
              </a:xfrm>
            </p:grpSpPr>
            <p:pic>
              <p:nvPicPr>
                <p:cNvPr id="23" name="Picture 4" descr="http://thewaterproject.org/images/school-hou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583" y="1983906"/>
                  <a:ext cx="690660" cy="499251"/>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TextBox 23"/>
                <p:cNvSpPr txBox="1"/>
                <p:nvPr/>
              </p:nvSpPr>
              <p:spPr>
                <a:xfrm>
                  <a:off x="564789" y="2530472"/>
                  <a:ext cx="1098246" cy="215444"/>
                </a:xfrm>
                <a:prstGeom prst="rect">
                  <a:avLst/>
                </a:prstGeom>
                <a:noFill/>
              </p:spPr>
              <p:txBody>
                <a:bodyPr wrap="square" rtlCol="0">
                  <a:spAutoFit/>
                </a:bodyPr>
                <a:lstStyle/>
                <a:p>
                  <a:pPr algn="ctr"/>
                  <a:r>
                    <a:rPr lang="en-US" sz="800" b="1" dirty="0">
                      <a:solidFill>
                        <a:schemeClr val="tx1">
                          <a:lumMod val="65000"/>
                          <a:lumOff val="35000"/>
                        </a:schemeClr>
                      </a:solidFill>
                      <a:latin typeface="Rockwell Extra Bold" panose="02060903040505020403" pitchFamily="18" charset="0"/>
                      <a:cs typeface="Times New Roman" panose="02020603050405020304" pitchFamily="18" charset="0"/>
                    </a:rPr>
                    <a:t>EDUCATION</a:t>
                  </a:r>
                </a:p>
              </p:txBody>
            </p:sp>
            <p:sp>
              <p:nvSpPr>
                <p:cNvPr id="25" name="Rectangle 24"/>
                <p:cNvSpPr/>
                <p:nvPr/>
              </p:nvSpPr>
              <p:spPr>
                <a:xfrm>
                  <a:off x="460375" y="1915757"/>
                  <a:ext cx="1346202" cy="867543"/>
                </a:xfrm>
                <a:prstGeom prst="rect">
                  <a:avLst/>
                </a:prstGeom>
                <a:noFill/>
                <a:ln w="762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14" name="Group 13"/>
              <p:cNvGrpSpPr/>
              <p:nvPr/>
            </p:nvGrpSpPr>
            <p:grpSpPr>
              <a:xfrm>
                <a:off x="3816924" y="3916671"/>
                <a:ext cx="1346202" cy="867543"/>
                <a:chOff x="1923951" y="1920037"/>
                <a:chExt cx="1346202" cy="867543"/>
              </a:xfrm>
            </p:grpSpPr>
            <p:grpSp>
              <p:nvGrpSpPr>
                <p:cNvPr id="19" name="Group 18"/>
                <p:cNvGrpSpPr/>
                <p:nvPr/>
              </p:nvGrpSpPr>
              <p:grpSpPr>
                <a:xfrm>
                  <a:off x="1923951" y="1920037"/>
                  <a:ext cx="1346202" cy="867543"/>
                  <a:chOff x="1390036" y="1229366"/>
                  <a:chExt cx="2953368" cy="2312972"/>
                </a:xfrm>
              </p:grpSpPr>
              <p:sp>
                <p:nvSpPr>
                  <p:cNvPr id="21" name="TextBox 20"/>
                  <p:cNvSpPr txBox="1"/>
                  <p:nvPr/>
                </p:nvSpPr>
                <p:spPr>
                  <a:xfrm>
                    <a:off x="1616812" y="2868122"/>
                    <a:ext cx="2409390" cy="615425"/>
                  </a:xfrm>
                  <a:prstGeom prst="rect">
                    <a:avLst/>
                  </a:prstGeom>
                  <a:noFill/>
                </p:spPr>
                <p:txBody>
                  <a:bodyPr wrap="square" rtlCol="0">
                    <a:spAutoFit/>
                  </a:bodyPr>
                  <a:lstStyle/>
                  <a:p>
                    <a:pPr algn="ctr"/>
                    <a:r>
                      <a:rPr lang="en-US" sz="900" b="1" dirty="0">
                        <a:solidFill>
                          <a:schemeClr val="tx1">
                            <a:lumMod val="65000"/>
                            <a:lumOff val="35000"/>
                          </a:schemeClr>
                        </a:solidFill>
                        <a:latin typeface="Rockwell Extra Bold" panose="02060903040505020403" pitchFamily="18" charset="0"/>
                        <a:cs typeface="Times New Roman" panose="02020603050405020304" pitchFamily="18" charset="0"/>
                      </a:rPr>
                      <a:t>HEALTH</a:t>
                    </a:r>
                  </a:p>
                </p:txBody>
              </p:sp>
              <p:sp>
                <p:nvSpPr>
                  <p:cNvPr id="22" name="Rectangle 21"/>
                  <p:cNvSpPr/>
                  <p:nvPr/>
                </p:nvSpPr>
                <p:spPr>
                  <a:xfrm>
                    <a:off x="1390036" y="1229366"/>
                    <a:ext cx="2953368" cy="2312972"/>
                  </a:xfrm>
                  <a:prstGeom prst="rect">
                    <a:avLst/>
                  </a:prstGeom>
                  <a:noFill/>
                  <a:ln w="762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pic>
              <p:nvPicPr>
                <p:cNvPr id="20" name="Picture 8" descr="Image result for hospital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3008" y="2005323"/>
                  <a:ext cx="686869" cy="49651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5" name="Group 14"/>
              <p:cNvGrpSpPr/>
              <p:nvPr/>
            </p:nvGrpSpPr>
            <p:grpSpPr>
              <a:xfrm>
                <a:off x="5356499" y="3905378"/>
                <a:ext cx="1387154" cy="878413"/>
                <a:chOff x="3387527" y="1920037"/>
                <a:chExt cx="1387154" cy="878413"/>
              </a:xfrm>
            </p:grpSpPr>
            <p:sp>
              <p:nvSpPr>
                <p:cNvPr id="16" name="Rectangle 15"/>
                <p:cNvSpPr/>
                <p:nvPr/>
              </p:nvSpPr>
              <p:spPr>
                <a:xfrm>
                  <a:off x="3387527" y="1920037"/>
                  <a:ext cx="1346202" cy="867543"/>
                </a:xfrm>
                <a:prstGeom prst="rect">
                  <a:avLst/>
                </a:prstGeom>
                <a:noFill/>
                <a:ln w="762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TextBox 16"/>
                <p:cNvSpPr txBox="1"/>
                <p:nvPr/>
              </p:nvSpPr>
              <p:spPr>
                <a:xfrm>
                  <a:off x="3387527" y="2459896"/>
                  <a:ext cx="1387154" cy="338554"/>
                </a:xfrm>
                <a:prstGeom prst="rect">
                  <a:avLst/>
                </a:prstGeom>
                <a:noFill/>
              </p:spPr>
              <p:txBody>
                <a:bodyPr wrap="square" rtlCol="0">
                  <a:spAutoFit/>
                </a:bodyPr>
                <a:lstStyle/>
                <a:p>
                  <a:pPr algn="ctr"/>
                  <a:r>
                    <a:rPr lang="en-US" sz="800" b="1" dirty="0">
                      <a:solidFill>
                        <a:schemeClr val="tx1">
                          <a:lumMod val="65000"/>
                          <a:lumOff val="35000"/>
                        </a:schemeClr>
                      </a:solidFill>
                      <a:latin typeface="Rockwell Extra Bold" panose="02060903040505020403" pitchFamily="18" charset="0"/>
                      <a:cs typeface="Times New Roman" panose="02020603050405020304" pitchFamily="18" charset="0"/>
                    </a:rPr>
                    <a:t>ECONOMIC SECURITY</a:t>
                  </a:r>
                </a:p>
              </p:txBody>
            </p:sp>
            <p:pic>
              <p:nvPicPr>
                <p:cNvPr id="18" name="Picture 10" descr="Image result for ECONOMIC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6092" y="2023414"/>
                  <a:ext cx="636813" cy="460327"/>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11" name="Right Brace 10"/>
            <p:cNvSpPr/>
            <p:nvPr/>
          </p:nvSpPr>
          <p:spPr>
            <a:xfrm rot="16200000">
              <a:off x="1975670" y="3011692"/>
              <a:ext cx="489124" cy="3759013"/>
            </a:xfrm>
            <a:prstGeom prst="rightBrace">
              <a:avLst>
                <a:gd name="adj1" fmla="val 74543"/>
                <a:gd name="adj2" fmla="val 49679"/>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ectangle 11"/>
            <p:cNvSpPr/>
            <p:nvPr/>
          </p:nvSpPr>
          <p:spPr>
            <a:xfrm>
              <a:off x="993785" y="1087763"/>
              <a:ext cx="2765977"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u="sng" dirty="0">
                  <a:solidFill>
                    <a:prstClr val="black">
                      <a:lumMod val="65000"/>
                      <a:lumOff val="35000"/>
                    </a:prstClr>
                  </a:solidFill>
                  <a:latin typeface="Times New Roman" panose="02020603050405020304" pitchFamily="18" charset="0"/>
                  <a:cs typeface="Times New Roman" panose="02020603050405020304" pitchFamily="18" charset="0"/>
                </a:rPr>
                <a:t>Place-Based</a:t>
              </a:r>
            </a:p>
            <a:p>
              <a:pPr algn="ctr" defTabSz="914400"/>
              <a:r>
                <a:rPr lang="en-US" sz="2000" dirty="0">
                  <a:solidFill>
                    <a:prstClr val="black">
                      <a:lumMod val="65000"/>
                      <a:lumOff val="35000"/>
                    </a:prstClr>
                  </a:solidFill>
                  <a:latin typeface="Times New Roman" panose="02020603050405020304" pitchFamily="18" charset="0"/>
                  <a:cs typeface="Times New Roman" panose="02020603050405020304" pitchFamily="18" charset="0"/>
                </a:rPr>
                <a:t>(Rhode Island)</a:t>
              </a:r>
            </a:p>
          </p:txBody>
        </p:sp>
      </p:grpSp>
      <p:grpSp>
        <p:nvGrpSpPr>
          <p:cNvPr id="26" name="Group 25"/>
          <p:cNvGrpSpPr/>
          <p:nvPr/>
        </p:nvGrpSpPr>
        <p:grpSpPr>
          <a:xfrm>
            <a:off x="5289881" y="1081538"/>
            <a:ext cx="3262273" cy="5019811"/>
            <a:chOff x="5289881" y="1081538"/>
            <a:chExt cx="3262273" cy="5019811"/>
          </a:xfrm>
        </p:grpSpPr>
        <p:pic>
          <p:nvPicPr>
            <p:cNvPr id="27" name="Picture 12" descr="Image result for continents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9379" y="4653548"/>
              <a:ext cx="3152775" cy="1447801"/>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Right Brace 27"/>
            <p:cNvSpPr/>
            <p:nvPr/>
          </p:nvSpPr>
          <p:spPr>
            <a:xfrm rot="16200000">
              <a:off x="6598631" y="2915094"/>
              <a:ext cx="489124" cy="3106623"/>
            </a:xfrm>
            <a:prstGeom prst="rightBrace">
              <a:avLst>
                <a:gd name="adj1" fmla="val 74543"/>
                <a:gd name="adj2" fmla="val 49679"/>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Rectangle 28"/>
            <p:cNvSpPr/>
            <p:nvPr/>
          </p:nvSpPr>
          <p:spPr>
            <a:xfrm>
              <a:off x="5587554" y="1081538"/>
              <a:ext cx="2765977"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u="sng" dirty="0">
                  <a:solidFill>
                    <a:prstClr val="black">
                      <a:lumMod val="65000"/>
                      <a:lumOff val="35000"/>
                    </a:prstClr>
                  </a:solidFill>
                  <a:latin typeface="Times New Roman" panose="02020603050405020304" pitchFamily="18" charset="0"/>
                  <a:cs typeface="Times New Roman" panose="02020603050405020304" pitchFamily="18" charset="0"/>
                </a:rPr>
                <a:t>Sector-Based</a:t>
              </a:r>
            </a:p>
          </p:txBody>
        </p:sp>
        <p:pic>
          <p:nvPicPr>
            <p:cNvPr id="30" name="Picture 29"/>
            <p:cNvPicPr>
              <a:picLocks noChangeAspect="1"/>
            </p:cNvPicPr>
            <p:nvPr/>
          </p:nvPicPr>
          <p:blipFill>
            <a:blip r:embed="rId9" cstate="print"/>
            <a:stretch>
              <a:fillRect/>
            </a:stretch>
          </p:blipFill>
          <p:spPr>
            <a:xfrm>
              <a:off x="6152231" y="2736586"/>
              <a:ext cx="1411712" cy="1285559"/>
            </a:xfrm>
            <a:prstGeom prst="rect">
              <a:avLst/>
            </a:prstGeom>
          </p:spPr>
        </p:pic>
        <p:pic>
          <p:nvPicPr>
            <p:cNvPr id="31" name="Picture 4" descr="https://upload.wikimedia.org/wikipedia/en/thumb/8/85/Pewcc-logo.PNG/220px-Pewcc-logo.PNG"/>
            <p:cNvPicPr>
              <a:picLocks noChangeAspect="1" noChangeArrowheads="1"/>
            </p:cNvPicPr>
            <p:nvPr/>
          </p:nvPicPr>
          <p:blipFill>
            <a:blip r:embed="rId10" cstate="print"/>
            <a:srcRect/>
            <a:stretch>
              <a:fillRect/>
            </a:stretch>
          </p:blipFill>
          <p:spPr bwMode="auto">
            <a:xfrm>
              <a:off x="5630824" y="1740945"/>
              <a:ext cx="2095500" cy="819151"/>
            </a:xfrm>
            <a:prstGeom prst="rect">
              <a:avLst/>
            </a:prstGeom>
            <a:noFill/>
          </p:spPr>
        </p:pic>
      </p:grpSp>
      <p:cxnSp>
        <p:nvCxnSpPr>
          <p:cNvPr id="32" name="Straight Connector 31"/>
          <p:cNvCxnSpPr/>
          <p:nvPr/>
        </p:nvCxnSpPr>
        <p:spPr>
          <a:xfrm>
            <a:off x="4590661" y="1296955"/>
            <a:ext cx="9331" cy="4804394"/>
          </a:xfrm>
          <a:prstGeom prst="line">
            <a:avLst/>
          </a:prstGeom>
          <a:ln w="127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295400" y="238125"/>
            <a:ext cx="7848599"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595959"/>
                </a:solidFill>
                <a:latin typeface="Times New Roman"/>
                <a:cs typeface="Times New Roman"/>
              </a:rPr>
              <a:t>Planning: Targeting for Impact</a:t>
            </a:r>
          </a:p>
        </p:txBody>
      </p:sp>
      <p:graphicFrame>
        <p:nvGraphicFramePr>
          <p:cNvPr id="33" name="Diagram 32"/>
          <p:cNvGraphicFramePr/>
          <p:nvPr>
            <p:extLst/>
          </p:nvPr>
        </p:nvGraphicFramePr>
        <p:xfrm>
          <a:off x="-152400" y="35777"/>
          <a:ext cx="1676400" cy="75735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543198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6" descr="Image result for state of rhode island treasu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28" name="AutoShape 8" descr="Image result for state of rhode island treasu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32" name="AutoShape 12" descr="Image result for rhode island commerce corpo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 name="TextBox 2"/>
          <p:cNvSpPr txBox="1"/>
          <p:nvPr/>
        </p:nvSpPr>
        <p:spPr>
          <a:xfrm>
            <a:off x="0" y="6477000"/>
            <a:ext cx="6095999" cy="246221"/>
          </a:xfrm>
          <a:prstGeom prst="rect">
            <a:avLst/>
          </a:prstGeom>
          <a:noFill/>
        </p:spPr>
        <p:txBody>
          <a:bodyPr wrap="square" rtlCol="0">
            <a:spAutoFit/>
          </a:bodyPr>
          <a:lstStyle/>
          <a:p>
            <a:r>
              <a:rPr lang="en-US" sz="1000" i="1" dirty="0">
                <a:solidFill>
                  <a:schemeClr val="bg1"/>
                </a:solidFill>
              </a:rPr>
              <a:t>Source:  http://www.undp.org/content/undp/en/home/sustainable-development-goals.html</a:t>
            </a:r>
            <a:endParaRPr lang="en-US" sz="1000" dirty="0">
              <a:solidFill>
                <a:schemeClr val="bg1"/>
              </a:solidFill>
            </a:endParaRPr>
          </a:p>
        </p:txBody>
      </p:sp>
      <p:pic>
        <p:nvPicPr>
          <p:cNvPr id="4" name="Picture 3"/>
          <p:cNvPicPr>
            <a:picLocks noChangeAspect="1"/>
          </p:cNvPicPr>
          <p:nvPr/>
        </p:nvPicPr>
        <p:blipFill>
          <a:blip r:embed="rId3"/>
          <a:stretch>
            <a:fillRect/>
          </a:stretch>
        </p:blipFill>
        <p:spPr>
          <a:xfrm>
            <a:off x="437963" y="1219200"/>
            <a:ext cx="8431347" cy="4966702"/>
          </a:xfrm>
          <a:prstGeom prst="rect">
            <a:avLst/>
          </a:prstGeom>
        </p:spPr>
      </p:pic>
      <p:sp>
        <p:nvSpPr>
          <p:cNvPr id="8" name="Rectangle 7"/>
          <p:cNvSpPr/>
          <p:nvPr/>
        </p:nvSpPr>
        <p:spPr>
          <a:xfrm>
            <a:off x="437963" y="194261"/>
            <a:ext cx="8680824"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Example:  UNDP Sustainable Development</a:t>
            </a:r>
            <a:r>
              <a:rPr kumimoji="0" lang="en-US" sz="2000" b="1"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Goals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baseline="0" dirty="0">
                <a:solidFill>
                  <a:schemeClr val="tx1"/>
                </a:solidFill>
                <a:latin typeface="Times New Roman" panose="02020603050405020304" pitchFamily="18" charset="0"/>
                <a:cs typeface="Times New Roman" panose="02020603050405020304" pitchFamily="18" charset="0"/>
              </a:rPr>
              <a:t>Increasingly Driving Impact Investing Strategies</a:t>
            </a:r>
          </a:p>
        </p:txBody>
      </p:sp>
      <p:graphicFrame>
        <p:nvGraphicFramePr>
          <p:cNvPr id="9" name="Diagram 8"/>
          <p:cNvGraphicFramePr/>
          <p:nvPr>
            <p:extLst/>
          </p:nvPr>
        </p:nvGraphicFramePr>
        <p:xfrm>
          <a:off x="-152400" y="35777"/>
          <a:ext cx="1676400" cy="757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7888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27"/>
          <p:cNvCxnSpPr>
            <a:cxnSpLocks noChangeShapeType="1"/>
          </p:cNvCxnSpPr>
          <p:nvPr/>
        </p:nvCxnSpPr>
        <p:spPr bwMode="auto">
          <a:xfrm>
            <a:off x="4398003" y="995363"/>
            <a:ext cx="0" cy="1697037"/>
          </a:xfrm>
          <a:prstGeom prst="line">
            <a:avLst/>
          </a:prstGeom>
          <a:noFill/>
          <a:ln w="19050">
            <a:solidFill>
              <a:srgbClr val="595959"/>
            </a:solidFill>
            <a:prstDash val="sysDot"/>
            <a:miter lim="800000"/>
            <a:headEnd/>
            <a:tailEnd/>
          </a:ln>
          <a:extLst>
            <a:ext uri="{909E8E84-426E-40dd-AFC4-6F175D3DCCD1}">
              <a14:hiddenFill xmlns="" xmlns:a14="http://schemas.microsoft.com/office/drawing/2010/main">
                <a:noFill/>
              </a14:hiddenFill>
            </a:ext>
          </a:extLst>
        </p:spPr>
      </p:cxnSp>
      <p:sp>
        <p:nvSpPr>
          <p:cNvPr id="32" name="TextBox 35"/>
          <p:cNvSpPr txBox="1">
            <a:spLocks noChangeArrowheads="1"/>
          </p:cNvSpPr>
          <p:nvPr/>
        </p:nvSpPr>
        <p:spPr bwMode="auto">
          <a:xfrm>
            <a:off x="3177945" y="4091226"/>
            <a:ext cx="2422755"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n-US" altLang="en-US" sz="1800" b="1" dirty="0">
                <a:solidFill>
                  <a:schemeClr val="accent6">
                    <a:lumMod val="75000"/>
                  </a:schemeClr>
                </a:solidFill>
                <a:latin typeface="Times New Roman"/>
                <a:cs typeface="Times New Roman"/>
              </a:rPr>
              <a:t>Government </a:t>
            </a:r>
          </a:p>
          <a:p>
            <a:pPr algn="ctr">
              <a:lnSpc>
                <a:spcPct val="100000"/>
              </a:lnSpc>
              <a:spcBef>
                <a:spcPct val="0"/>
              </a:spcBef>
              <a:buFontTx/>
              <a:buNone/>
            </a:pPr>
            <a:r>
              <a:rPr lang="en-US" altLang="en-US" sz="1800" b="1" dirty="0">
                <a:solidFill>
                  <a:schemeClr val="accent6">
                    <a:lumMod val="75000"/>
                  </a:schemeClr>
                </a:solidFill>
                <a:latin typeface="Times New Roman"/>
                <a:cs typeface="Times New Roman"/>
              </a:rPr>
              <a:t>Partners</a:t>
            </a:r>
          </a:p>
          <a:p>
            <a:pPr marL="112713" indent="-112713">
              <a:lnSpc>
                <a:spcPct val="100000"/>
              </a:lnSpc>
              <a:spcBef>
                <a:spcPct val="0"/>
              </a:spcBef>
            </a:pPr>
            <a:endParaRPr lang="en-US" altLang="en-US" sz="1400" dirty="0">
              <a:solidFill>
                <a:schemeClr val="accent6">
                  <a:lumMod val="75000"/>
                </a:schemeClr>
              </a:solidFill>
              <a:latin typeface="Times New Roman"/>
              <a:cs typeface="Times New Roman"/>
            </a:endParaRPr>
          </a:p>
        </p:txBody>
      </p:sp>
      <p:sp>
        <p:nvSpPr>
          <p:cNvPr id="34" name="TextBox 35"/>
          <p:cNvSpPr txBox="1">
            <a:spLocks noChangeArrowheads="1"/>
          </p:cNvSpPr>
          <p:nvPr/>
        </p:nvSpPr>
        <p:spPr bwMode="auto">
          <a:xfrm>
            <a:off x="4593265" y="1111408"/>
            <a:ext cx="455073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n-US" altLang="en-US" sz="1800" b="1" dirty="0">
                <a:solidFill>
                  <a:schemeClr val="accent6">
                    <a:lumMod val="75000"/>
                  </a:schemeClr>
                </a:solidFill>
                <a:latin typeface="Times New Roman"/>
                <a:cs typeface="Times New Roman"/>
              </a:rPr>
              <a:t>Investor / Funder / </a:t>
            </a:r>
          </a:p>
          <a:p>
            <a:pPr algn="ctr">
              <a:lnSpc>
                <a:spcPct val="100000"/>
              </a:lnSpc>
              <a:spcBef>
                <a:spcPct val="0"/>
              </a:spcBef>
              <a:buFontTx/>
              <a:buNone/>
            </a:pPr>
            <a:r>
              <a:rPr lang="en-US" altLang="en-US" sz="1800" b="1" dirty="0">
                <a:solidFill>
                  <a:schemeClr val="accent6">
                    <a:lumMod val="75000"/>
                  </a:schemeClr>
                </a:solidFill>
                <a:latin typeface="Times New Roman"/>
                <a:cs typeface="Times New Roman"/>
              </a:rPr>
              <a:t>Donor Partners</a:t>
            </a:r>
          </a:p>
        </p:txBody>
      </p:sp>
      <p:sp>
        <p:nvSpPr>
          <p:cNvPr id="35" name="TextBox 35"/>
          <p:cNvSpPr txBox="1">
            <a:spLocks noChangeArrowheads="1"/>
          </p:cNvSpPr>
          <p:nvPr/>
        </p:nvSpPr>
        <p:spPr bwMode="auto">
          <a:xfrm>
            <a:off x="84139" y="3327400"/>
            <a:ext cx="27479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n-US" altLang="en-US" sz="1800" b="1" dirty="0">
                <a:solidFill>
                  <a:schemeClr val="accent6">
                    <a:lumMod val="75000"/>
                  </a:schemeClr>
                </a:solidFill>
                <a:latin typeface="Times New Roman"/>
                <a:cs typeface="Times New Roman"/>
              </a:rPr>
              <a:t>Research Partners</a:t>
            </a:r>
          </a:p>
        </p:txBody>
      </p:sp>
      <p:sp>
        <p:nvSpPr>
          <p:cNvPr id="37" name="TextBox 35"/>
          <p:cNvSpPr txBox="1">
            <a:spLocks noChangeArrowheads="1"/>
          </p:cNvSpPr>
          <p:nvPr/>
        </p:nvSpPr>
        <p:spPr bwMode="auto">
          <a:xfrm>
            <a:off x="152400" y="1111408"/>
            <a:ext cx="40259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US"/>
            </a:defPPr>
            <a:lvl1pPr defTabSz="457200" eaLnBrk="1" hangingPunct="1">
              <a:lnSpc>
                <a:spcPct val="100000"/>
              </a:lnSpc>
              <a:buFontTx/>
              <a:buNone/>
              <a:defRPr sz="1400" b="1">
                <a:solidFill>
                  <a:srgbClr val="4F6228"/>
                </a:solidFill>
                <a:latin typeface="Times New Roman" panose="02020603050405020304" pitchFamily="18" charset="0"/>
              </a:defRPr>
            </a:lvl1pPr>
            <a:lvl2pPr marL="742950" indent="-285750" defTabSz="457200">
              <a:lnSpc>
                <a:spcPct val="90000"/>
              </a:lnSpc>
              <a:spcBef>
                <a:spcPts val="500"/>
              </a:spcBef>
              <a:buFont typeface="Arial" panose="020B0604020202020204" pitchFamily="34" charset="0"/>
              <a:buChar char="•"/>
              <a:defRPr sz="2400"/>
            </a:lvl2pPr>
            <a:lvl3pPr marL="1143000" indent="-228600" defTabSz="457200">
              <a:lnSpc>
                <a:spcPct val="90000"/>
              </a:lnSpc>
              <a:spcBef>
                <a:spcPts val="500"/>
              </a:spcBef>
              <a:buFont typeface="Arial" panose="020B0604020202020204" pitchFamily="34" charset="0"/>
              <a:buChar char="•"/>
              <a:defRPr sz="2000"/>
            </a:lvl3pPr>
            <a:lvl4pPr marL="1600200" indent="-228600" defTabSz="457200">
              <a:lnSpc>
                <a:spcPct val="90000"/>
              </a:lnSpc>
              <a:spcBef>
                <a:spcPts val="500"/>
              </a:spcBef>
              <a:buFont typeface="Arial" panose="020B0604020202020204" pitchFamily="34" charset="0"/>
              <a:buChar char="•"/>
            </a:lvl4pPr>
            <a:lvl5pPr marL="2057400" indent="-228600" defTabSz="457200">
              <a:lnSpc>
                <a:spcPct val="90000"/>
              </a:lnSpc>
              <a:spcBef>
                <a:spcPts val="500"/>
              </a:spcBef>
              <a:buFont typeface="Arial" panose="020B0604020202020204" pitchFamily="34" charset="0"/>
              <a:buChar char="•"/>
            </a:lvl5pPr>
            <a:lvl6pPr marL="2514600" indent="-228600" defTabSz="457200" eaLnBrk="0" fontAlgn="base" hangingPunct="0">
              <a:lnSpc>
                <a:spcPct val="90000"/>
              </a:lnSpc>
              <a:spcBef>
                <a:spcPts val="500"/>
              </a:spcBef>
              <a:spcAft>
                <a:spcPct val="0"/>
              </a:spcAft>
              <a:buFont typeface="Arial" panose="020B0604020202020204" pitchFamily="34" charset="0"/>
              <a:buChar char="•"/>
            </a:lvl6pPr>
            <a:lvl7pPr marL="2971800" indent="-228600" defTabSz="457200" eaLnBrk="0" fontAlgn="base" hangingPunct="0">
              <a:lnSpc>
                <a:spcPct val="90000"/>
              </a:lnSpc>
              <a:spcBef>
                <a:spcPts val="500"/>
              </a:spcBef>
              <a:spcAft>
                <a:spcPct val="0"/>
              </a:spcAft>
              <a:buFont typeface="Arial" panose="020B0604020202020204" pitchFamily="34" charset="0"/>
              <a:buChar char="•"/>
            </a:lvl7pPr>
            <a:lvl8pPr marL="3429000" indent="-228600" defTabSz="457200" eaLnBrk="0" fontAlgn="base" hangingPunct="0">
              <a:lnSpc>
                <a:spcPct val="90000"/>
              </a:lnSpc>
              <a:spcBef>
                <a:spcPts val="500"/>
              </a:spcBef>
              <a:spcAft>
                <a:spcPct val="0"/>
              </a:spcAft>
              <a:buFont typeface="Arial" panose="020B0604020202020204" pitchFamily="34" charset="0"/>
              <a:buChar char="•"/>
            </a:lvl8pPr>
            <a:lvl9pPr marL="3886200" indent="-228600" defTabSz="457200" eaLnBrk="0" fontAlgn="base" hangingPunct="0">
              <a:lnSpc>
                <a:spcPct val="90000"/>
              </a:lnSpc>
              <a:spcBef>
                <a:spcPts val="500"/>
              </a:spcBef>
              <a:spcAft>
                <a:spcPct val="0"/>
              </a:spcAft>
              <a:buFont typeface="Arial" panose="020B0604020202020204" pitchFamily="34" charset="0"/>
              <a:buChar char="•"/>
            </a:lvl9pPr>
          </a:lstStyle>
          <a:p>
            <a:pPr algn="ctr"/>
            <a:r>
              <a:rPr lang="en-US" altLang="en-US" sz="1800" dirty="0">
                <a:solidFill>
                  <a:schemeClr val="accent6">
                    <a:lumMod val="75000"/>
                  </a:schemeClr>
                </a:solidFill>
                <a:latin typeface="Times New Roman"/>
                <a:cs typeface="Times New Roman"/>
              </a:rPr>
              <a:t>Investible Nonprofit / </a:t>
            </a:r>
          </a:p>
          <a:p>
            <a:pPr algn="ctr"/>
            <a:r>
              <a:rPr lang="en-US" altLang="en-US" sz="1800" dirty="0">
                <a:solidFill>
                  <a:schemeClr val="accent6">
                    <a:lumMod val="75000"/>
                  </a:schemeClr>
                </a:solidFill>
                <a:latin typeface="Times New Roman"/>
                <a:cs typeface="Times New Roman"/>
              </a:rPr>
              <a:t>Enterprise Sectors</a:t>
            </a:r>
            <a:endParaRPr lang="en-US" altLang="en-US" dirty="0">
              <a:solidFill>
                <a:schemeClr val="accent6">
                  <a:lumMod val="75000"/>
                </a:schemeClr>
              </a:solidFill>
              <a:latin typeface="Times New Roman"/>
              <a:cs typeface="Times New Roman"/>
            </a:endParaRPr>
          </a:p>
        </p:txBody>
      </p:sp>
      <p:cxnSp>
        <p:nvCxnSpPr>
          <p:cNvPr id="38" name="Straight Connector 43"/>
          <p:cNvCxnSpPr>
            <a:cxnSpLocks noChangeShapeType="1"/>
          </p:cNvCxnSpPr>
          <p:nvPr/>
        </p:nvCxnSpPr>
        <p:spPr bwMode="auto">
          <a:xfrm flipV="1">
            <a:off x="4935538" y="3050401"/>
            <a:ext cx="3568700" cy="276999"/>
          </a:xfrm>
          <a:prstGeom prst="line">
            <a:avLst/>
          </a:prstGeom>
          <a:noFill/>
          <a:ln w="19050">
            <a:solidFill>
              <a:srgbClr val="595959"/>
            </a:solidFill>
            <a:prstDash val="sysDot"/>
            <a:miter lim="800000"/>
            <a:headEnd/>
            <a:tailEnd/>
          </a:ln>
          <a:extLst>
            <a:ext uri="{909E8E84-426E-40dd-AFC4-6F175D3DCCD1}">
              <a14:hiddenFill xmlns="" xmlns:a14="http://schemas.microsoft.com/office/drawing/2010/main">
                <a:noFill/>
              </a14:hiddenFill>
            </a:ext>
          </a:extLst>
        </p:spPr>
      </p:cxnSp>
      <p:cxnSp>
        <p:nvCxnSpPr>
          <p:cNvPr id="40" name="Straight Connector 43"/>
          <p:cNvCxnSpPr>
            <a:cxnSpLocks noChangeShapeType="1"/>
          </p:cNvCxnSpPr>
          <p:nvPr/>
        </p:nvCxnSpPr>
        <p:spPr bwMode="auto">
          <a:xfrm flipH="1" flipV="1">
            <a:off x="4935538" y="3644900"/>
            <a:ext cx="1225716" cy="2044700"/>
          </a:xfrm>
          <a:prstGeom prst="line">
            <a:avLst/>
          </a:prstGeom>
          <a:noFill/>
          <a:ln w="19050">
            <a:solidFill>
              <a:srgbClr val="595959"/>
            </a:solidFill>
            <a:prstDash val="sysDot"/>
            <a:miter lim="800000"/>
            <a:headEnd/>
            <a:tailEnd/>
          </a:ln>
          <a:extLst>
            <a:ext uri="{909E8E84-426E-40dd-AFC4-6F175D3DCCD1}">
              <a14:hiddenFill xmlns="" xmlns:a14="http://schemas.microsoft.com/office/drawing/2010/main">
                <a:noFill/>
              </a14:hiddenFill>
            </a:ext>
          </a:extLst>
        </p:spPr>
      </p:cxnSp>
      <p:sp>
        <p:nvSpPr>
          <p:cNvPr id="41" name="TextBox 35"/>
          <p:cNvSpPr txBox="1">
            <a:spLocks noChangeArrowheads="1"/>
          </p:cNvSpPr>
          <p:nvPr/>
        </p:nvSpPr>
        <p:spPr bwMode="auto">
          <a:xfrm>
            <a:off x="5888039" y="3479800"/>
            <a:ext cx="305276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n-US" altLang="en-US" sz="1800" b="1" dirty="0">
                <a:solidFill>
                  <a:schemeClr val="accent6">
                    <a:lumMod val="75000"/>
                  </a:schemeClr>
                </a:solidFill>
                <a:latin typeface="Times New Roman"/>
                <a:cs typeface="Times New Roman"/>
              </a:rPr>
              <a:t>Technical Assistance Partners</a:t>
            </a:r>
          </a:p>
        </p:txBody>
      </p:sp>
      <p:sp>
        <p:nvSpPr>
          <p:cNvPr id="16" name="TextBox 15"/>
          <p:cNvSpPr txBox="1"/>
          <p:nvPr/>
        </p:nvSpPr>
        <p:spPr>
          <a:xfrm>
            <a:off x="152399" y="1744134"/>
            <a:ext cx="3539067" cy="1384995"/>
          </a:xfrm>
          <a:prstGeom prst="rect">
            <a:avLst/>
          </a:prstGeom>
          <a:noFill/>
        </p:spPr>
        <p:txBody>
          <a:bodyPr wrap="square" rtlCol="0">
            <a:spAutoFit/>
          </a:bodyPr>
          <a:lstStyle/>
          <a:p>
            <a:pPr marL="285750" indent="-285750">
              <a:buFontTx/>
              <a:buChar char="-"/>
            </a:pPr>
            <a:r>
              <a:rPr lang="en-US" sz="1400" dirty="0">
                <a:solidFill>
                  <a:schemeClr val="bg1">
                    <a:lumMod val="50000"/>
                  </a:schemeClr>
                </a:solidFill>
                <a:latin typeface="Times New Roman"/>
                <a:cs typeface="Times New Roman"/>
              </a:rPr>
              <a:t>CDFIs</a:t>
            </a:r>
          </a:p>
          <a:p>
            <a:pPr marL="285750" indent="-285750">
              <a:buFontTx/>
              <a:buChar char="-"/>
            </a:pPr>
            <a:r>
              <a:rPr lang="en-US" sz="1400" dirty="0">
                <a:solidFill>
                  <a:schemeClr val="bg1">
                    <a:lumMod val="50000"/>
                  </a:schemeClr>
                </a:solidFill>
                <a:latin typeface="Times New Roman"/>
                <a:cs typeface="Times New Roman"/>
              </a:rPr>
              <a:t>Community Banks</a:t>
            </a:r>
          </a:p>
          <a:p>
            <a:pPr marL="285750" indent="-285750">
              <a:buFontTx/>
              <a:buChar char="-"/>
            </a:pPr>
            <a:r>
              <a:rPr lang="en-US" sz="1400" dirty="0">
                <a:solidFill>
                  <a:schemeClr val="bg1">
                    <a:lumMod val="50000"/>
                  </a:schemeClr>
                </a:solidFill>
                <a:latin typeface="Times New Roman"/>
                <a:cs typeface="Times New Roman"/>
              </a:rPr>
              <a:t>Housing Developers</a:t>
            </a:r>
          </a:p>
          <a:p>
            <a:pPr marL="285750" indent="-285750">
              <a:buFontTx/>
              <a:buChar char="-"/>
            </a:pPr>
            <a:r>
              <a:rPr lang="en-US" sz="1400" dirty="0">
                <a:solidFill>
                  <a:schemeClr val="bg1">
                    <a:lumMod val="50000"/>
                  </a:schemeClr>
                </a:solidFill>
                <a:latin typeface="Times New Roman"/>
                <a:cs typeface="Times New Roman"/>
              </a:rPr>
              <a:t>Health, Education, Human Service Providers</a:t>
            </a:r>
          </a:p>
          <a:p>
            <a:pPr marL="285750" indent="-285750">
              <a:buFontTx/>
              <a:buChar char="-"/>
            </a:pPr>
            <a:r>
              <a:rPr lang="en-US" sz="1400" dirty="0">
                <a:solidFill>
                  <a:schemeClr val="bg1">
                    <a:lumMod val="50000"/>
                  </a:schemeClr>
                </a:solidFill>
                <a:latin typeface="Times New Roman"/>
                <a:cs typeface="Times New Roman"/>
              </a:rPr>
              <a:t>Social Enterprises/Small Businesses</a:t>
            </a:r>
          </a:p>
        </p:txBody>
      </p:sp>
      <p:sp>
        <p:nvSpPr>
          <p:cNvPr id="17" name="Rectangle 16"/>
          <p:cNvSpPr/>
          <p:nvPr/>
        </p:nvSpPr>
        <p:spPr>
          <a:xfrm>
            <a:off x="76200" y="238125"/>
            <a:ext cx="906780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000" b="1" dirty="0">
                <a:solidFill>
                  <a:srgbClr val="595959"/>
                </a:solidFill>
                <a:latin typeface="Times New Roman"/>
                <a:cs typeface="Times New Roman"/>
              </a:rPr>
              <a:t>Planning: Landscape Scan within Place by Market Sector</a:t>
            </a:r>
          </a:p>
        </p:txBody>
      </p:sp>
      <p:sp>
        <p:nvSpPr>
          <p:cNvPr id="18" name="TextBox 17"/>
          <p:cNvSpPr txBox="1"/>
          <p:nvPr/>
        </p:nvSpPr>
        <p:spPr>
          <a:xfrm>
            <a:off x="3505200" y="4800600"/>
            <a:ext cx="3539067" cy="307777"/>
          </a:xfrm>
          <a:prstGeom prst="rect">
            <a:avLst/>
          </a:prstGeom>
          <a:noFill/>
        </p:spPr>
        <p:txBody>
          <a:bodyPr wrap="square" rtlCol="0">
            <a:spAutoFit/>
          </a:bodyPr>
          <a:lstStyle/>
          <a:p>
            <a:pPr marL="285750" indent="-285750">
              <a:buFontTx/>
              <a:buChar char="-"/>
            </a:pPr>
            <a:r>
              <a:rPr lang="en-US" sz="1400" dirty="0">
                <a:solidFill>
                  <a:schemeClr val="bg1">
                    <a:lumMod val="50000"/>
                  </a:schemeClr>
                </a:solidFill>
                <a:latin typeface="Times New Roman"/>
                <a:cs typeface="Times New Roman"/>
              </a:rPr>
              <a:t>To discuss</a:t>
            </a:r>
          </a:p>
        </p:txBody>
      </p:sp>
      <p:sp>
        <p:nvSpPr>
          <p:cNvPr id="19" name="TextBox 18"/>
          <p:cNvSpPr txBox="1"/>
          <p:nvPr/>
        </p:nvSpPr>
        <p:spPr>
          <a:xfrm>
            <a:off x="5611874" y="4191000"/>
            <a:ext cx="3539067" cy="307777"/>
          </a:xfrm>
          <a:prstGeom prst="rect">
            <a:avLst/>
          </a:prstGeom>
          <a:noFill/>
        </p:spPr>
        <p:txBody>
          <a:bodyPr wrap="square" rtlCol="0">
            <a:spAutoFit/>
          </a:bodyPr>
          <a:lstStyle/>
          <a:p>
            <a:pPr marL="285750" indent="-285750">
              <a:buFontTx/>
              <a:buChar char="-"/>
            </a:pPr>
            <a:r>
              <a:rPr lang="en-US" sz="1400" dirty="0">
                <a:solidFill>
                  <a:schemeClr val="bg1">
                    <a:lumMod val="50000"/>
                  </a:schemeClr>
                </a:solidFill>
                <a:latin typeface="Times New Roman"/>
                <a:cs typeface="Times New Roman"/>
              </a:rPr>
              <a:t>To discuss</a:t>
            </a:r>
          </a:p>
        </p:txBody>
      </p:sp>
      <p:sp>
        <p:nvSpPr>
          <p:cNvPr id="20" name="TextBox 19"/>
          <p:cNvSpPr txBox="1"/>
          <p:nvPr/>
        </p:nvSpPr>
        <p:spPr>
          <a:xfrm>
            <a:off x="5604933" y="1608668"/>
            <a:ext cx="3539067" cy="307777"/>
          </a:xfrm>
          <a:prstGeom prst="rect">
            <a:avLst/>
          </a:prstGeom>
          <a:noFill/>
        </p:spPr>
        <p:txBody>
          <a:bodyPr wrap="square" rtlCol="0">
            <a:spAutoFit/>
          </a:bodyPr>
          <a:lstStyle/>
          <a:p>
            <a:pPr marL="285750" indent="-285750">
              <a:buFontTx/>
              <a:buChar char="-"/>
            </a:pPr>
            <a:r>
              <a:rPr lang="en-US" sz="1400" dirty="0">
                <a:solidFill>
                  <a:schemeClr val="bg1">
                    <a:lumMod val="50000"/>
                  </a:schemeClr>
                </a:solidFill>
                <a:latin typeface="Times New Roman"/>
                <a:cs typeface="Times New Roman"/>
              </a:rPr>
              <a:t>To discuss</a:t>
            </a:r>
          </a:p>
        </p:txBody>
      </p:sp>
      <p:sp>
        <p:nvSpPr>
          <p:cNvPr id="21" name="TextBox 20"/>
          <p:cNvSpPr txBox="1"/>
          <p:nvPr/>
        </p:nvSpPr>
        <p:spPr>
          <a:xfrm>
            <a:off x="228600" y="4191000"/>
            <a:ext cx="3539067" cy="307777"/>
          </a:xfrm>
          <a:prstGeom prst="rect">
            <a:avLst/>
          </a:prstGeom>
          <a:noFill/>
        </p:spPr>
        <p:txBody>
          <a:bodyPr wrap="square" rtlCol="0">
            <a:spAutoFit/>
          </a:bodyPr>
          <a:lstStyle/>
          <a:p>
            <a:pPr marL="285750" indent="-285750">
              <a:buFontTx/>
              <a:buChar char="-"/>
            </a:pPr>
            <a:r>
              <a:rPr lang="en-US" sz="1400" dirty="0">
                <a:solidFill>
                  <a:schemeClr val="bg1">
                    <a:lumMod val="50000"/>
                  </a:schemeClr>
                </a:solidFill>
                <a:latin typeface="Times New Roman"/>
                <a:cs typeface="Times New Roman"/>
              </a:rPr>
              <a:t>To discuss</a:t>
            </a:r>
          </a:p>
        </p:txBody>
      </p:sp>
      <p:cxnSp>
        <p:nvCxnSpPr>
          <p:cNvPr id="39" name="Straight Connector 43"/>
          <p:cNvCxnSpPr>
            <a:cxnSpLocks noChangeShapeType="1"/>
          </p:cNvCxnSpPr>
          <p:nvPr/>
        </p:nvCxnSpPr>
        <p:spPr bwMode="auto">
          <a:xfrm flipV="1">
            <a:off x="2451100" y="3771900"/>
            <a:ext cx="1366838" cy="2044700"/>
          </a:xfrm>
          <a:prstGeom prst="line">
            <a:avLst/>
          </a:prstGeom>
          <a:noFill/>
          <a:ln w="19050">
            <a:solidFill>
              <a:srgbClr val="595959"/>
            </a:solidFill>
            <a:prstDash val="sysDot"/>
            <a:miter lim="800000"/>
            <a:headEnd/>
            <a:tailEnd/>
          </a:ln>
          <a:extLst>
            <a:ext uri="{909E8E84-426E-40dd-AFC4-6F175D3DCCD1}">
              <a14:hiddenFill xmlns="" xmlns:a14="http://schemas.microsoft.com/office/drawing/2010/main">
                <a:noFill/>
              </a14:hiddenFill>
            </a:ext>
          </a:extLst>
        </p:spPr>
      </p:cxnSp>
      <p:cxnSp>
        <p:nvCxnSpPr>
          <p:cNvPr id="36" name="Straight Connector 43"/>
          <p:cNvCxnSpPr>
            <a:cxnSpLocks noChangeShapeType="1"/>
          </p:cNvCxnSpPr>
          <p:nvPr/>
        </p:nvCxnSpPr>
        <p:spPr bwMode="auto">
          <a:xfrm>
            <a:off x="101600" y="3098800"/>
            <a:ext cx="3403600" cy="254000"/>
          </a:xfrm>
          <a:prstGeom prst="line">
            <a:avLst/>
          </a:prstGeom>
          <a:noFill/>
          <a:ln w="19050">
            <a:solidFill>
              <a:srgbClr val="595959"/>
            </a:solidFill>
            <a:prstDash val="sysDot"/>
            <a:miter lim="800000"/>
            <a:headEnd/>
            <a:tailEnd/>
          </a:ln>
          <a:extLst>
            <a:ext uri="{909E8E84-426E-40dd-AFC4-6F175D3DCCD1}">
              <a14:hiddenFill xmlns="" xmlns:a14="http://schemas.microsoft.com/office/drawing/2010/main">
                <a:noFill/>
              </a14:hiddenFill>
            </a:ext>
          </a:extLst>
        </p:spPr>
      </p:cxnSp>
      <p:graphicFrame>
        <p:nvGraphicFramePr>
          <p:cNvPr id="23" name="Diagram 22"/>
          <p:cNvGraphicFramePr/>
          <p:nvPr>
            <p:extLst/>
          </p:nvPr>
        </p:nvGraphicFramePr>
        <p:xfrm>
          <a:off x="-152400" y="35777"/>
          <a:ext cx="1676400" cy="757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2485" y="1681203"/>
            <a:ext cx="1905000" cy="2184400"/>
          </a:xfrm>
          <a:prstGeom prst="rect">
            <a:avLst/>
          </a:prstGeom>
        </p:spPr>
      </p:pic>
    </p:spTree>
    <p:extLst>
      <p:ext uri="{BB962C8B-B14F-4D97-AF65-F5344CB8AC3E}">
        <p14:creationId xmlns:p14="http://schemas.microsoft.com/office/powerpoint/2010/main" val="1077599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8600" y="986898"/>
            <a:ext cx="1447800" cy="637039"/>
          </a:xfrm>
          <a:prstGeom prst="rect">
            <a:avLst/>
          </a:prstGeom>
          <a:solidFill>
            <a:schemeClr val="accent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a:solidFill>
                  <a:schemeClr val="bg1"/>
                </a:solidFill>
                <a:latin typeface="Times New Roman" panose="02020603050405020304" pitchFamily="18" charset="0"/>
                <a:cs typeface="Times New Roman" panose="02020603050405020304" pitchFamily="18" charset="0"/>
              </a:rPr>
              <a:t>Goals</a:t>
            </a:r>
          </a:p>
        </p:txBody>
      </p:sp>
      <p:sp>
        <p:nvSpPr>
          <p:cNvPr id="29" name="Rectangle 28"/>
          <p:cNvSpPr/>
          <p:nvPr/>
        </p:nvSpPr>
        <p:spPr>
          <a:xfrm>
            <a:off x="1714500" y="986898"/>
            <a:ext cx="7302500" cy="637039"/>
          </a:xfrm>
          <a:prstGeom prst="rect">
            <a:avLst/>
          </a:prstGeom>
          <a:solidFill>
            <a:schemeClr val="accent5">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marL="169863" indent="-169863">
              <a:buFont typeface="Wingdings" pitchFamily="2" charset="2"/>
              <a:buChar char="§"/>
            </a:pPr>
            <a:r>
              <a:rPr lang="en-US" sz="1400" dirty="0">
                <a:solidFill>
                  <a:schemeClr val="tx2">
                    <a:lumMod val="75000"/>
                  </a:schemeClr>
                </a:solidFill>
                <a:latin typeface="Times New Roman" panose="02020603050405020304" pitchFamily="18" charset="0"/>
                <a:cs typeface="Times New Roman" panose="02020603050405020304" pitchFamily="18" charset="0"/>
              </a:rPr>
              <a:t>Increase access to healthy human development, vital communities, environmental sustainability</a:t>
            </a:r>
          </a:p>
          <a:p>
            <a:pPr marL="169863" indent="-169863">
              <a:buFont typeface="Wingdings" pitchFamily="2" charset="2"/>
              <a:buChar char="§"/>
            </a:pPr>
            <a:r>
              <a:rPr lang="en-US" sz="1400" dirty="0">
                <a:solidFill>
                  <a:schemeClr val="tx2">
                    <a:lumMod val="75000"/>
                  </a:schemeClr>
                </a:solidFill>
                <a:latin typeface="Times New Roman" panose="02020603050405020304" pitchFamily="18" charset="0"/>
                <a:cs typeface="Times New Roman" panose="02020603050405020304" pitchFamily="18" charset="0"/>
              </a:rPr>
              <a:t>Complement grants; leverage conventional capital to finance healthy &amp; vibrant communities</a:t>
            </a:r>
          </a:p>
        </p:txBody>
      </p:sp>
      <p:sp>
        <p:nvSpPr>
          <p:cNvPr id="66" name="Oval 65"/>
          <p:cNvSpPr/>
          <p:nvPr/>
        </p:nvSpPr>
        <p:spPr>
          <a:xfrm>
            <a:off x="3047260" y="1685289"/>
            <a:ext cx="3466730" cy="3224017"/>
          </a:xfrm>
          <a:prstGeom prst="ellipse">
            <a:avLst/>
          </a:prstGeom>
          <a:solidFill>
            <a:schemeClr val="bg1">
              <a:lumMod val="5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a:off x="1399435" y="3076127"/>
            <a:ext cx="3466730" cy="3224017"/>
          </a:xfrm>
          <a:prstGeom prst="ellipse">
            <a:avLst/>
          </a:prstGeom>
          <a:solidFill>
            <a:schemeClr val="bg1">
              <a:lumMod val="5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8" name="Oval 67"/>
          <p:cNvSpPr/>
          <p:nvPr/>
        </p:nvSpPr>
        <p:spPr>
          <a:xfrm>
            <a:off x="4577610" y="3076127"/>
            <a:ext cx="3466730" cy="3224017"/>
          </a:xfrm>
          <a:prstGeom prst="ellipse">
            <a:avLst/>
          </a:prstGeom>
          <a:solidFill>
            <a:schemeClr val="bg1">
              <a:lumMod val="5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9" name="Oval 68"/>
          <p:cNvSpPr/>
          <p:nvPr/>
        </p:nvSpPr>
        <p:spPr>
          <a:xfrm>
            <a:off x="2895600" y="2326700"/>
            <a:ext cx="3657600" cy="35814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0" name="Rounded Rectangle 69"/>
          <p:cNvSpPr/>
          <p:nvPr/>
        </p:nvSpPr>
        <p:spPr>
          <a:xfrm>
            <a:off x="2514600" y="2936300"/>
            <a:ext cx="1498189" cy="496436"/>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bg1"/>
                </a:solidFill>
                <a:latin typeface="Times New Roman" panose="02020603050405020304" pitchFamily="18" charset="0"/>
                <a:cs typeface="Times New Roman" panose="02020603050405020304" pitchFamily="18" charset="0"/>
              </a:rPr>
              <a:t>Healthy Ag </a:t>
            </a:r>
          </a:p>
          <a:p>
            <a:pPr algn="ctr"/>
            <a:r>
              <a:rPr lang="en-US" sz="1100" b="1" dirty="0">
                <a:solidFill>
                  <a:schemeClr val="bg1"/>
                </a:solidFill>
                <a:latin typeface="Times New Roman" panose="02020603050405020304" pitchFamily="18" charset="0"/>
                <a:cs typeface="Times New Roman" panose="02020603050405020304" pitchFamily="18" charset="0"/>
              </a:rPr>
              <a:t>&amp; Food Systems Fund</a:t>
            </a:r>
          </a:p>
        </p:txBody>
      </p:sp>
      <p:sp>
        <p:nvSpPr>
          <p:cNvPr id="71" name="Rounded Rectangle 70"/>
          <p:cNvSpPr/>
          <p:nvPr/>
        </p:nvSpPr>
        <p:spPr>
          <a:xfrm>
            <a:off x="2667000" y="5069900"/>
            <a:ext cx="1498189" cy="496436"/>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100" b="1" dirty="0">
                <a:solidFill>
                  <a:schemeClr val="bg1"/>
                </a:solidFill>
                <a:latin typeface="Times New Roman" panose="02020603050405020304" pitchFamily="18" charset="0"/>
                <a:cs typeface="Times New Roman" panose="02020603050405020304" pitchFamily="18" charset="0"/>
              </a:rPr>
              <a:t>Infrastructure &amp; Transit-Oriented Development Fund</a:t>
            </a:r>
          </a:p>
        </p:txBody>
      </p:sp>
      <p:sp>
        <p:nvSpPr>
          <p:cNvPr id="72" name="Rounded Rectangle 71"/>
          <p:cNvSpPr/>
          <p:nvPr/>
        </p:nvSpPr>
        <p:spPr>
          <a:xfrm>
            <a:off x="4114800" y="5679500"/>
            <a:ext cx="1498189" cy="496436"/>
          </a:xfrm>
          <a:prstGeom prst="roundRect">
            <a:avLst/>
          </a:prstGeom>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b="1" dirty="0">
                <a:solidFill>
                  <a:schemeClr val="bg1"/>
                </a:solidFill>
                <a:latin typeface="Times New Roman" panose="02020603050405020304" pitchFamily="18" charset="0"/>
                <a:cs typeface="Times New Roman" panose="02020603050405020304" pitchFamily="18" charset="0"/>
              </a:rPr>
              <a:t>Open Spaces</a:t>
            </a:r>
          </a:p>
        </p:txBody>
      </p:sp>
      <p:sp>
        <p:nvSpPr>
          <p:cNvPr id="73" name="Rounded Rectangle 72"/>
          <p:cNvSpPr/>
          <p:nvPr/>
        </p:nvSpPr>
        <p:spPr>
          <a:xfrm>
            <a:off x="1905000" y="4384100"/>
            <a:ext cx="1498189" cy="4964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100" b="1" dirty="0">
                <a:solidFill>
                  <a:schemeClr val="bg1"/>
                </a:solidFill>
                <a:latin typeface="Times New Roman" panose="02020603050405020304" pitchFamily="18" charset="0"/>
                <a:cs typeface="Times New Roman" panose="02020603050405020304" pitchFamily="18" charset="0"/>
              </a:rPr>
              <a:t>Affordable &amp; Supportive Housing Fund</a:t>
            </a:r>
          </a:p>
        </p:txBody>
      </p:sp>
      <p:sp>
        <p:nvSpPr>
          <p:cNvPr id="74" name="Rounded Rectangle 73"/>
          <p:cNvSpPr/>
          <p:nvPr/>
        </p:nvSpPr>
        <p:spPr>
          <a:xfrm>
            <a:off x="1828800" y="3622100"/>
            <a:ext cx="1498189" cy="496436"/>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100" b="1" dirty="0">
                <a:solidFill>
                  <a:schemeClr val="tx1"/>
                </a:solidFill>
                <a:latin typeface="Times New Roman" panose="02020603050405020304" pitchFamily="18" charset="0"/>
                <a:cs typeface="Times New Roman" panose="02020603050405020304" pitchFamily="18" charset="0"/>
              </a:rPr>
              <a:t>Asset Building Financial Services Fund</a:t>
            </a:r>
          </a:p>
        </p:txBody>
      </p:sp>
      <p:sp>
        <p:nvSpPr>
          <p:cNvPr id="75" name="Rectangle 74"/>
          <p:cNvSpPr/>
          <p:nvPr/>
        </p:nvSpPr>
        <p:spPr>
          <a:xfrm>
            <a:off x="3352800" y="3733800"/>
            <a:ext cx="2789129" cy="6407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Family of Funds:</a:t>
            </a:r>
          </a:p>
          <a:p>
            <a:pPr algn="ctr"/>
            <a:r>
              <a:rPr lang="en-US" sz="1400" b="1" dirty="0">
                <a:solidFill>
                  <a:schemeClr val="tx1"/>
                </a:solidFill>
                <a:latin typeface="Times New Roman" panose="02020603050405020304" pitchFamily="18" charset="0"/>
                <a:cs typeface="Times New Roman" panose="02020603050405020304" pitchFamily="18" charset="0"/>
              </a:rPr>
              <a:t>Equitable, Healthy Communities</a:t>
            </a:r>
          </a:p>
          <a:p>
            <a:pPr algn="ctr"/>
            <a:r>
              <a:rPr lang="en-US" sz="1400" b="1" dirty="0">
                <a:solidFill>
                  <a:schemeClr val="tx1"/>
                </a:solidFill>
                <a:latin typeface="Times New Roman" panose="02020603050405020304" pitchFamily="18" charset="0"/>
                <a:cs typeface="Times New Roman" panose="02020603050405020304" pitchFamily="18" charset="0"/>
              </a:rPr>
              <a:t>with Impact Investing</a:t>
            </a:r>
          </a:p>
        </p:txBody>
      </p:sp>
      <p:sp>
        <p:nvSpPr>
          <p:cNvPr id="76" name="Rounded Rectangle 75"/>
          <p:cNvSpPr/>
          <p:nvPr/>
        </p:nvSpPr>
        <p:spPr>
          <a:xfrm>
            <a:off x="5638800" y="2936300"/>
            <a:ext cx="1498189" cy="496436"/>
          </a:xfrm>
          <a:prstGeom prst="roundRect">
            <a:avLst/>
          </a:prstGeom>
          <a:solidFill>
            <a:srgbClr val="CCFF33"/>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latin typeface="Times New Roman" panose="02020603050405020304" pitchFamily="18" charset="0"/>
                <a:cs typeface="Times New Roman" panose="02020603050405020304" pitchFamily="18" charset="0"/>
              </a:rPr>
              <a:t>Microfinance</a:t>
            </a:r>
          </a:p>
        </p:txBody>
      </p:sp>
      <p:sp>
        <p:nvSpPr>
          <p:cNvPr id="77" name="Rounded Rectangle 76"/>
          <p:cNvSpPr/>
          <p:nvPr/>
        </p:nvSpPr>
        <p:spPr>
          <a:xfrm>
            <a:off x="6019800" y="3622100"/>
            <a:ext cx="1498189" cy="496436"/>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bg1"/>
                </a:solidFill>
                <a:latin typeface="Times New Roman" panose="02020603050405020304" pitchFamily="18" charset="0"/>
                <a:cs typeface="Times New Roman" panose="02020603050405020304" pitchFamily="18" charset="0"/>
              </a:rPr>
              <a:t>Small Business Lending</a:t>
            </a:r>
          </a:p>
        </p:txBody>
      </p:sp>
      <p:sp>
        <p:nvSpPr>
          <p:cNvPr id="78" name="Rounded Rectangle 77"/>
          <p:cNvSpPr/>
          <p:nvPr/>
        </p:nvSpPr>
        <p:spPr>
          <a:xfrm>
            <a:off x="5562600" y="5069900"/>
            <a:ext cx="1498189" cy="49643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100" b="1" dirty="0">
                <a:solidFill>
                  <a:schemeClr val="bg1"/>
                </a:solidFill>
                <a:latin typeface="Times New Roman" panose="02020603050405020304" pitchFamily="18" charset="0"/>
                <a:cs typeface="Times New Roman" panose="02020603050405020304" pitchFamily="18" charset="0"/>
              </a:rPr>
              <a:t>Opportunistic Fund</a:t>
            </a:r>
          </a:p>
        </p:txBody>
      </p:sp>
      <p:sp>
        <p:nvSpPr>
          <p:cNvPr id="79" name="Rounded Rectangle 78"/>
          <p:cNvSpPr/>
          <p:nvPr/>
        </p:nvSpPr>
        <p:spPr>
          <a:xfrm>
            <a:off x="4038600" y="2326700"/>
            <a:ext cx="1498189" cy="496436"/>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100" b="1" dirty="0">
                <a:solidFill>
                  <a:schemeClr val="tx1"/>
                </a:solidFill>
                <a:latin typeface="Times New Roman" panose="02020603050405020304" pitchFamily="18" charset="0"/>
                <a:cs typeface="Times New Roman" panose="02020603050405020304" pitchFamily="18" charset="0"/>
              </a:rPr>
              <a:t>Childhood / Youth Development Fund</a:t>
            </a:r>
          </a:p>
        </p:txBody>
      </p:sp>
      <p:sp>
        <p:nvSpPr>
          <p:cNvPr id="80" name="Rounded Rectangle 79"/>
          <p:cNvSpPr/>
          <p:nvPr/>
        </p:nvSpPr>
        <p:spPr>
          <a:xfrm>
            <a:off x="6019800" y="4384100"/>
            <a:ext cx="1498189" cy="496436"/>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100" b="1" dirty="0">
                <a:solidFill>
                  <a:schemeClr val="bg1"/>
                </a:solidFill>
                <a:latin typeface="Times New Roman" panose="02020603050405020304" pitchFamily="18" charset="0"/>
                <a:cs typeface="Times New Roman" panose="02020603050405020304" pitchFamily="18" charset="0"/>
              </a:rPr>
              <a:t>Community Health Provider Fund</a:t>
            </a:r>
          </a:p>
        </p:txBody>
      </p:sp>
      <p:sp>
        <p:nvSpPr>
          <p:cNvPr id="81" name="TextBox 80"/>
          <p:cNvSpPr txBox="1"/>
          <p:nvPr/>
        </p:nvSpPr>
        <p:spPr>
          <a:xfrm>
            <a:off x="2286000" y="5616047"/>
            <a:ext cx="1340990" cy="523220"/>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Built Environment</a:t>
            </a:r>
          </a:p>
        </p:txBody>
      </p:sp>
      <p:sp>
        <p:nvSpPr>
          <p:cNvPr id="82" name="TextBox 81"/>
          <p:cNvSpPr txBox="1"/>
          <p:nvPr/>
        </p:nvSpPr>
        <p:spPr>
          <a:xfrm>
            <a:off x="5809695" y="5616047"/>
            <a:ext cx="1461055" cy="523220"/>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Access to &amp; Quality of Care</a:t>
            </a:r>
          </a:p>
        </p:txBody>
      </p:sp>
      <p:sp>
        <p:nvSpPr>
          <p:cNvPr id="83" name="TextBox 82"/>
          <p:cNvSpPr txBox="1"/>
          <p:nvPr/>
        </p:nvSpPr>
        <p:spPr>
          <a:xfrm>
            <a:off x="4038600" y="1766476"/>
            <a:ext cx="1524000" cy="523220"/>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Socio-Economic Factors</a:t>
            </a:r>
          </a:p>
        </p:txBody>
      </p:sp>
      <p:graphicFrame>
        <p:nvGraphicFramePr>
          <p:cNvPr id="24" name="Diagram 23"/>
          <p:cNvGraphicFramePr/>
          <p:nvPr>
            <p:extLst/>
          </p:nvPr>
        </p:nvGraphicFramePr>
        <p:xfrm>
          <a:off x="-152400" y="35777"/>
          <a:ext cx="1676400" cy="757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24"/>
          <p:cNvSpPr/>
          <p:nvPr/>
        </p:nvSpPr>
        <p:spPr>
          <a:xfrm>
            <a:off x="0" y="171450"/>
            <a:ext cx="914400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anose="02020603050405020304" pitchFamily="18" charset="0"/>
                <a:cs typeface="Times New Roman" panose="02020603050405020304" pitchFamily="18" charset="0"/>
              </a:rPr>
              <a:t>			Planning:  Coordinating Capital  </a:t>
            </a:r>
          </a:p>
          <a:p>
            <a:pPr algn="ctr"/>
            <a:r>
              <a:rPr lang="en-US" sz="2000" b="1" dirty="0">
                <a:solidFill>
                  <a:schemeClr val="tx1"/>
                </a:solidFill>
                <a:latin typeface="Times New Roman" panose="02020603050405020304" pitchFamily="18" charset="0"/>
                <a:cs typeface="Times New Roman" panose="02020603050405020304" pitchFamily="18" charset="0"/>
              </a:rPr>
              <a:t>for Equitable, Healthy Communities Across Asset Classes</a:t>
            </a:r>
          </a:p>
        </p:txBody>
      </p:sp>
    </p:spTree>
    <p:extLst>
      <p:ext uri="{BB962C8B-B14F-4D97-AF65-F5344CB8AC3E}">
        <p14:creationId xmlns:p14="http://schemas.microsoft.com/office/powerpoint/2010/main" val="121635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063" y="971043"/>
            <a:ext cx="8353425" cy="5142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I. Impact Investing:</a:t>
            </a:r>
          </a:p>
          <a:p>
            <a:pPr marL="396875" lvl="0">
              <a:spcAft>
                <a:spcPts val="1200"/>
              </a:spcAft>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The What: Definitions &amp; Trends</a:t>
            </a:r>
            <a:endParaRPr kumimoji="0" lang="en-US" sz="20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cs typeface="Times New Roman" panose="02020603050405020304" pitchFamily="18" charset="0"/>
            </a:endParaRPr>
          </a:p>
          <a:p>
            <a:pPr marR="0" lvl="1" algn="l" defTabSz="914400" rtl="0" eaLnBrk="1" fontAlgn="auto" latinLnBrk="0" hangingPunct="1">
              <a:lnSpc>
                <a:spcPct val="100000"/>
              </a:lnSpc>
              <a:spcBef>
                <a:spcPts val="0"/>
              </a:spcBef>
              <a:spcAft>
                <a:spcPts val="0"/>
              </a:spcAft>
              <a:buClrTx/>
              <a:buSzTx/>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p:txBody>
      </p:sp>
      <p:cxnSp>
        <p:nvCxnSpPr>
          <p:cNvPr id="5" name="Straight Connector 4"/>
          <p:cNvCxnSpPr/>
          <p:nvPr/>
        </p:nvCxnSpPr>
        <p:spPr>
          <a:xfrm>
            <a:off x="433137" y="1589171"/>
            <a:ext cx="3453063" cy="1102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148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20518721"/>
              </p:ext>
            </p:extLst>
          </p:nvPr>
        </p:nvGraphicFramePr>
        <p:xfrm>
          <a:off x="333059" y="1447800"/>
          <a:ext cx="8477882" cy="3247056"/>
        </p:xfrm>
        <a:graphic>
          <a:graphicData uri="http://schemas.openxmlformats.org/drawingml/2006/table">
            <a:tbl>
              <a:tblPr firstRow="1" firstCol="1">
                <a:tableStyleId>{5C22544A-7EE6-4342-B048-85BDC9FD1C3A}</a:tableStyleId>
              </a:tblPr>
              <a:tblGrid>
                <a:gridCol w="1452082">
                  <a:extLst>
                    <a:ext uri="{9D8B030D-6E8A-4147-A177-3AD203B41FA5}">
                      <a16:colId xmlns:a16="http://schemas.microsoft.com/office/drawing/2014/main" xmlns="" val="20000"/>
                    </a:ext>
                  </a:extLst>
                </a:gridCol>
                <a:gridCol w="878225">
                  <a:extLst>
                    <a:ext uri="{9D8B030D-6E8A-4147-A177-3AD203B41FA5}">
                      <a16:colId xmlns:a16="http://schemas.microsoft.com/office/drawing/2014/main" xmlns="" val="20001"/>
                    </a:ext>
                  </a:extLst>
                </a:gridCol>
                <a:gridCol w="878225">
                  <a:extLst>
                    <a:ext uri="{9D8B030D-6E8A-4147-A177-3AD203B41FA5}">
                      <a16:colId xmlns:a16="http://schemas.microsoft.com/office/drawing/2014/main" xmlns="" val="20002"/>
                    </a:ext>
                  </a:extLst>
                </a:gridCol>
                <a:gridCol w="878225">
                  <a:extLst>
                    <a:ext uri="{9D8B030D-6E8A-4147-A177-3AD203B41FA5}">
                      <a16:colId xmlns:a16="http://schemas.microsoft.com/office/drawing/2014/main" xmlns="" val="20003"/>
                    </a:ext>
                  </a:extLst>
                </a:gridCol>
                <a:gridCol w="878225">
                  <a:extLst>
                    <a:ext uri="{9D8B030D-6E8A-4147-A177-3AD203B41FA5}">
                      <a16:colId xmlns:a16="http://schemas.microsoft.com/office/drawing/2014/main" xmlns="" val="20004"/>
                    </a:ext>
                  </a:extLst>
                </a:gridCol>
                <a:gridCol w="878225">
                  <a:extLst>
                    <a:ext uri="{9D8B030D-6E8A-4147-A177-3AD203B41FA5}">
                      <a16:colId xmlns:a16="http://schemas.microsoft.com/office/drawing/2014/main" xmlns="" val="20005"/>
                    </a:ext>
                  </a:extLst>
                </a:gridCol>
                <a:gridCol w="878225">
                  <a:extLst>
                    <a:ext uri="{9D8B030D-6E8A-4147-A177-3AD203B41FA5}">
                      <a16:colId xmlns:a16="http://schemas.microsoft.com/office/drawing/2014/main" xmlns="" val="20006"/>
                    </a:ext>
                  </a:extLst>
                </a:gridCol>
                <a:gridCol w="878225">
                  <a:extLst>
                    <a:ext uri="{9D8B030D-6E8A-4147-A177-3AD203B41FA5}">
                      <a16:colId xmlns:a16="http://schemas.microsoft.com/office/drawing/2014/main" xmlns="" val="20007"/>
                    </a:ext>
                  </a:extLst>
                </a:gridCol>
                <a:gridCol w="878225">
                  <a:extLst>
                    <a:ext uri="{9D8B030D-6E8A-4147-A177-3AD203B41FA5}">
                      <a16:colId xmlns:a16="http://schemas.microsoft.com/office/drawing/2014/main" xmlns="" val="20008"/>
                    </a:ext>
                  </a:extLst>
                </a:gridCol>
              </a:tblGrid>
              <a:tr h="595296">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solidFill>
                      <a:srgbClr val="1C6087"/>
                    </a:solidFill>
                  </a:tcPr>
                </a:tc>
                <a:tc>
                  <a:txBody>
                    <a:bodyPr/>
                    <a:lstStyle/>
                    <a:p>
                      <a:pPr algn="ctr"/>
                      <a:r>
                        <a:rPr lang="en-US" sz="1200" b="1" dirty="0">
                          <a:latin typeface="Times New Roman" panose="02020603050405020304" pitchFamily="18" charset="0"/>
                          <a:cs typeface="Times New Roman" panose="02020603050405020304" pitchFamily="18" charset="0"/>
                        </a:rPr>
                        <a:t>Grants</a:t>
                      </a:r>
                    </a:p>
                  </a:txBody>
                  <a:tcPr anchor="ctr">
                    <a:solidFill>
                      <a:srgbClr val="1C6087"/>
                    </a:solidFill>
                  </a:tcPr>
                </a:tc>
                <a:tc>
                  <a:txBody>
                    <a:bodyPr/>
                    <a:lstStyle/>
                    <a:p>
                      <a:pPr algn="ctr"/>
                      <a:r>
                        <a:rPr lang="en-US" sz="1200" b="1" dirty="0">
                          <a:latin typeface="Times New Roman" panose="02020603050405020304" pitchFamily="18" charset="0"/>
                          <a:cs typeface="Times New Roman" panose="02020603050405020304" pitchFamily="18" charset="0"/>
                        </a:rPr>
                        <a:t>Guarantee</a:t>
                      </a:r>
                    </a:p>
                  </a:txBody>
                  <a:tcPr anchor="ctr">
                    <a:solidFill>
                      <a:srgbClr val="1C6087"/>
                    </a:solidFill>
                  </a:tcPr>
                </a:tc>
                <a:tc>
                  <a:txBody>
                    <a:bodyPr/>
                    <a:lstStyle/>
                    <a:p>
                      <a:pPr algn="ctr"/>
                      <a:r>
                        <a:rPr lang="en-US" sz="1200" b="1" dirty="0">
                          <a:latin typeface="Times New Roman" panose="02020603050405020304" pitchFamily="18" charset="0"/>
                          <a:cs typeface="Times New Roman" panose="02020603050405020304" pitchFamily="18" charset="0"/>
                        </a:rPr>
                        <a:t>Cash</a:t>
                      </a:r>
                    </a:p>
                  </a:txBody>
                  <a:tcPr anchor="ctr">
                    <a:solidFill>
                      <a:srgbClr val="1C6087"/>
                    </a:solidFill>
                  </a:tcPr>
                </a:tc>
                <a:tc>
                  <a:txBody>
                    <a:bodyPr/>
                    <a:lstStyle/>
                    <a:p>
                      <a:pPr algn="ctr"/>
                      <a:r>
                        <a:rPr lang="en-US" sz="1200" b="1" dirty="0">
                          <a:latin typeface="Times New Roman" panose="02020603050405020304" pitchFamily="18" charset="0"/>
                          <a:cs typeface="Times New Roman" panose="02020603050405020304" pitchFamily="18" charset="0"/>
                        </a:rPr>
                        <a:t>Debt</a:t>
                      </a:r>
                    </a:p>
                  </a:txBody>
                  <a:tcPr anchor="ctr">
                    <a:solidFill>
                      <a:srgbClr val="1C6087"/>
                    </a:solidFill>
                  </a:tcPr>
                </a:tc>
                <a:tc>
                  <a:txBody>
                    <a:bodyPr/>
                    <a:lstStyle/>
                    <a:p>
                      <a:pPr algn="ctr"/>
                      <a:r>
                        <a:rPr lang="en-US" sz="1200" b="1" dirty="0">
                          <a:latin typeface="Times New Roman" panose="02020603050405020304" pitchFamily="18" charset="0"/>
                          <a:cs typeface="Times New Roman" panose="02020603050405020304" pitchFamily="18" charset="0"/>
                        </a:rPr>
                        <a:t>Fixed Income</a:t>
                      </a:r>
                    </a:p>
                  </a:txBody>
                  <a:tcPr anchor="ctr">
                    <a:solidFill>
                      <a:srgbClr val="1C6087"/>
                    </a:solidFill>
                  </a:tcPr>
                </a:tc>
                <a:tc>
                  <a:txBody>
                    <a:bodyPr/>
                    <a:lstStyle/>
                    <a:p>
                      <a:pPr algn="ctr"/>
                      <a:r>
                        <a:rPr lang="en-US" sz="1200" b="1" dirty="0">
                          <a:latin typeface="Times New Roman" panose="02020603050405020304" pitchFamily="18" charset="0"/>
                          <a:cs typeface="Times New Roman" panose="02020603050405020304" pitchFamily="18" charset="0"/>
                        </a:rPr>
                        <a:t>Public Equity</a:t>
                      </a:r>
                    </a:p>
                  </a:txBody>
                  <a:tcPr anchor="ctr">
                    <a:solidFill>
                      <a:srgbClr val="1C6087"/>
                    </a:solidFill>
                  </a:tcPr>
                </a:tc>
                <a:tc>
                  <a:txBody>
                    <a:bodyPr/>
                    <a:lstStyle/>
                    <a:p>
                      <a:pPr algn="ctr"/>
                      <a:r>
                        <a:rPr lang="en-US" sz="1200" b="1" dirty="0">
                          <a:latin typeface="Times New Roman" panose="02020603050405020304" pitchFamily="18" charset="0"/>
                          <a:cs typeface="Times New Roman" panose="02020603050405020304" pitchFamily="18" charset="0"/>
                        </a:rPr>
                        <a:t>Private Equity</a:t>
                      </a:r>
                    </a:p>
                  </a:txBody>
                  <a:tcPr anchor="ctr">
                    <a:solidFill>
                      <a:srgbClr val="1C6087"/>
                    </a:solidFill>
                  </a:tcPr>
                </a:tc>
                <a:tc>
                  <a:txBody>
                    <a:bodyPr/>
                    <a:lstStyle/>
                    <a:p>
                      <a:pPr algn="ctr"/>
                      <a:r>
                        <a:rPr lang="en-US" sz="1200" b="1" dirty="0">
                          <a:latin typeface="Times New Roman" panose="02020603050405020304" pitchFamily="18" charset="0"/>
                          <a:cs typeface="Times New Roman" panose="02020603050405020304" pitchFamily="18" charset="0"/>
                        </a:rPr>
                        <a:t>Venture Capital</a:t>
                      </a:r>
                    </a:p>
                  </a:txBody>
                  <a:tcPr anchor="ctr">
                    <a:solidFill>
                      <a:srgbClr val="1C6087"/>
                    </a:solidFill>
                  </a:tcPr>
                </a:tc>
                <a:extLst>
                  <a:ext uri="{0D108BD9-81ED-4DB2-BD59-A6C34878D82A}">
                    <a16:rowId xmlns:a16="http://schemas.microsoft.com/office/drawing/2014/main" xmlns="" val="10000"/>
                  </a:ext>
                </a:extLst>
              </a:tr>
              <a:tr h="595296">
                <a:tc>
                  <a:txBody>
                    <a:bodyPr/>
                    <a:lstStyle/>
                    <a:p>
                      <a:pPr algn="ctr"/>
                      <a:endParaRPr lang="en-US" sz="1200" b="1" dirty="0">
                        <a:latin typeface="Times New Roman" panose="02020603050405020304" pitchFamily="18" charset="0"/>
                        <a:cs typeface="Times New Roman" panose="02020603050405020304" pitchFamily="18" charset="0"/>
                      </a:endParaRPr>
                    </a:p>
                    <a:p>
                      <a:pPr algn="ctr"/>
                      <a:r>
                        <a:rPr lang="en-US" sz="1200" b="1" dirty="0">
                          <a:latin typeface="Times New Roman" panose="02020603050405020304" pitchFamily="18" charset="0"/>
                          <a:cs typeface="Times New Roman" panose="02020603050405020304" pitchFamily="18" charset="0"/>
                        </a:rPr>
                        <a:t>People</a:t>
                      </a:r>
                    </a:p>
                    <a:p>
                      <a:pPr algn="ctr"/>
                      <a:endParaRPr lang="en-US" sz="1200" b="1" dirty="0">
                        <a:latin typeface="Times New Roman" panose="02020603050405020304" pitchFamily="18" charset="0"/>
                        <a:cs typeface="Times New Roman" panose="02020603050405020304" pitchFamily="18" charset="0"/>
                      </a:endParaRPr>
                    </a:p>
                  </a:txBody>
                  <a:tcPr anchor="ctr">
                    <a:solidFill>
                      <a:srgbClr val="1C6087"/>
                    </a:solidFill>
                  </a:tcPr>
                </a:tc>
                <a:tc>
                  <a:txBody>
                    <a:bodyPr/>
                    <a:lstStyle/>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1"/>
                  </a:ext>
                </a:extLst>
              </a:tr>
              <a:tr h="595296">
                <a:tc>
                  <a:txBody>
                    <a:bodyPr/>
                    <a:lstStyle/>
                    <a:p>
                      <a:pPr algn="ctr"/>
                      <a:r>
                        <a:rPr lang="en-US" sz="1200" b="1" dirty="0">
                          <a:latin typeface="Times New Roman" panose="02020603050405020304" pitchFamily="18" charset="0"/>
                          <a:cs typeface="Times New Roman" panose="02020603050405020304" pitchFamily="18" charset="0"/>
                        </a:rPr>
                        <a:t>Place</a:t>
                      </a:r>
                    </a:p>
                  </a:txBody>
                  <a:tcPr anchor="ctr">
                    <a:solidFill>
                      <a:srgbClr val="1C608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2"/>
                  </a:ext>
                </a:extLst>
              </a:tr>
              <a:tr h="5901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Planet</a:t>
                      </a:r>
                    </a:p>
                  </a:txBody>
                  <a:tcPr anchor="ctr">
                    <a:solidFill>
                      <a:srgbClr val="1C608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2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bl>
          </a:graphicData>
        </a:graphic>
      </p:graphicFrame>
      <p:sp>
        <p:nvSpPr>
          <p:cNvPr id="4" name="Rectangle 3"/>
          <p:cNvSpPr/>
          <p:nvPr/>
        </p:nvSpPr>
        <p:spPr>
          <a:xfrm>
            <a:off x="0" y="171450"/>
            <a:ext cx="914400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595959"/>
                </a:solidFill>
                <a:latin typeface="Times New Roman" panose="02020603050405020304" pitchFamily="18" charset="0"/>
                <a:cs typeface="Times New Roman" panose="02020603050405020304" pitchFamily="18" charset="0"/>
              </a:rPr>
              <a:t>			Planning:  Coordinating Capital  </a:t>
            </a:r>
          </a:p>
          <a:p>
            <a:pPr algn="ctr"/>
            <a:r>
              <a:rPr lang="en-US" sz="2000" b="1" dirty="0">
                <a:solidFill>
                  <a:srgbClr val="595959"/>
                </a:solidFill>
                <a:latin typeface="Times New Roman" panose="02020603050405020304" pitchFamily="18" charset="0"/>
                <a:cs typeface="Times New Roman" panose="02020603050405020304" pitchFamily="18" charset="0"/>
              </a:rPr>
              <a:t>for Equitable, Healthy Communities Across Asset Classes</a:t>
            </a:r>
          </a:p>
        </p:txBody>
      </p:sp>
      <p:graphicFrame>
        <p:nvGraphicFramePr>
          <p:cNvPr id="7" name="Diagram 6"/>
          <p:cNvGraphicFramePr/>
          <p:nvPr>
            <p:extLst/>
          </p:nvPr>
        </p:nvGraphicFramePr>
        <p:xfrm>
          <a:off x="-152400" y="35777"/>
          <a:ext cx="1676400" cy="757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2054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6" descr="Image result for state of rhode island treasu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8" name="AutoShape 8" descr="Image result for state of rhode island treasu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2" name="AutoShape 12" descr="Image result for rhode island commerce corpo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aphicFrame>
        <p:nvGraphicFramePr>
          <p:cNvPr id="39" name="Diagram 38"/>
          <p:cNvGraphicFramePr/>
          <p:nvPr>
            <p:extLst/>
          </p:nvPr>
        </p:nvGraphicFramePr>
        <p:xfrm>
          <a:off x="-152400" y="35777"/>
          <a:ext cx="1676400" cy="757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1623619197"/>
              </p:ext>
            </p:extLst>
          </p:nvPr>
        </p:nvGraphicFramePr>
        <p:xfrm>
          <a:off x="304801" y="1018490"/>
          <a:ext cx="4173538" cy="5184907"/>
        </p:xfrm>
        <a:graphic>
          <a:graphicData uri="http://schemas.openxmlformats.org/drawingml/2006/table">
            <a:tbl>
              <a:tblPr firstRow="1" lastRow="1"/>
              <a:tblGrid>
                <a:gridCol w="1117426">
                  <a:extLst>
                    <a:ext uri="{9D8B030D-6E8A-4147-A177-3AD203B41FA5}">
                      <a16:colId xmlns:a16="http://schemas.microsoft.com/office/drawing/2014/main" xmlns="" val="20000"/>
                    </a:ext>
                  </a:extLst>
                </a:gridCol>
                <a:gridCol w="3056112">
                  <a:extLst>
                    <a:ext uri="{9D8B030D-6E8A-4147-A177-3AD203B41FA5}">
                      <a16:colId xmlns:a16="http://schemas.microsoft.com/office/drawing/2014/main" xmlns="" val="20001"/>
                    </a:ext>
                  </a:extLst>
                </a:gridCol>
              </a:tblGrid>
              <a:tr h="262595">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1100" b="1" dirty="0">
                          <a:solidFill>
                            <a:srgbClr val="FFFFFF"/>
                          </a:solidFill>
                          <a:latin typeface="Times New Roman"/>
                          <a:cs typeface="Times New Roman"/>
                        </a:rPr>
                        <a:t>I.  PURPOSE &amp; SCOPE</a:t>
                      </a:r>
                    </a:p>
                  </a:txBody>
                  <a:tcPr marL="91416" marR="91416" marT="45707" marB="45707"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1C6087"/>
                    </a:solidFill>
                  </a:tcPr>
                </a:tc>
                <a:tc hMerge="1">
                  <a:txBody>
                    <a:bodyPr/>
                    <a:lstStyle/>
                    <a:p>
                      <a:endParaRPr lang="en-US"/>
                    </a:p>
                  </a:txBody>
                  <a:tcPr/>
                </a:tc>
                <a:extLst>
                  <a:ext uri="{0D108BD9-81ED-4DB2-BD59-A6C34878D82A}">
                    <a16:rowId xmlns:a16="http://schemas.microsoft.com/office/drawing/2014/main" xmlns="" val="10000"/>
                  </a:ext>
                </a:extLst>
              </a:tr>
              <a:tr h="7723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r" fontAlgn="base">
                        <a:spcAft>
                          <a:spcPts val="600"/>
                        </a:spcAft>
                        <a:buSzPct val="100000"/>
                        <a:buFont typeface="Wingdings" panose="05000000000000000000" pitchFamily="2" charset="2"/>
                        <a:buNone/>
                      </a:pPr>
                      <a:r>
                        <a:rPr lang="en-US" sz="1100" b="1"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Mission/Vision:</a:t>
                      </a:r>
                      <a:endParaRPr lang="en-US" sz="1100" b="1" dirty="0">
                        <a:solidFill>
                          <a:schemeClr val="tx1"/>
                        </a:solidFill>
                        <a:latin typeface="Times New Roman" panose="02020603050405020304" pitchFamily="18" charset="0"/>
                        <a:cs typeface="Times New Roman" panose="02020603050405020304" pitchFamily="18" charset="0"/>
                      </a:endParaRPr>
                    </a:p>
                  </a:txBody>
                  <a:tcPr marL="91416" marR="91416" marT="45707" marB="45707">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base" latinLnBrk="0" hangingPunct="1">
                        <a:lnSpc>
                          <a:spcPct val="100000"/>
                        </a:lnSpc>
                        <a:spcBef>
                          <a:spcPts val="0"/>
                        </a:spcBef>
                        <a:spcAft>
                          <a:spcPts val="0"/>
                        </a:spcAft>
                        <a:buClrTx/>
                        <a:buSzPct val="100000"/>
                        <a:buFont typeface="Wingdings" panose="05000000000000000000" pitchFamily="2" charset="2"/>
                        <a:buNone/>
                        <a:tabLst/>
                        <a:defRPr/>
                      </a:pPr>
                      <a:r>
                        <a:rPr lang="en-US" sz="1100" dirty="0">
                          <a:solidFill>
                            <a:schemeClr val="accent5">
                              <a:lumMod val="75000"/>
                            </a:schemeClr>
                          </a:solidFill>
                          <a:latin typeface="Times New Roman" panose="02020603050405020304" pitchFamily="18" charset="0"/>
                          <a:cs typeface="Times New Roman" panose="02020603050405020304" pitchFamily="18" charset="0"/>
                        </a:rPr>
                        <a:t>Advance equality</a:t>
                      </a:r>
                      <a:r>
                        <a:rPr lang="en-US" sz="1100" baseline="0" dirty="0">
                          <a:solidFill>
                            <a:schemeClr val="accent5">
                              <a:lumMod val="75000"/>
                            </a:schemeClr>
                          </a:solidFill>
                          <a:latin typeface="Times New Roman" panose="02020603050405020304" pitchFamily="18" charset="0"/>
                          <a:cs typeface="Times New Roman" panose="02020603050405020304" pitchFamily="18" charset="0"/>
                        </a:rPr>
                        <a:t> in the region</a:t>
                      </a:r>
                      <a:r>
                        <a:rPr lang="en-US" sz="1100" dirty="0">
                          <a:solidFill>
                            <a:schemeClr val="accent5">
                              <a:lumMod val="75000"/>
                            </a:schemeClr>
                          </a:solidFill>
                          <a:latin typeface="Times New Roman" panose="02020603050405020304" pitchFamily="18" charset="0"/>
                          <a:cs typeface="Times New Roman" panose="02020603050405020304" pitchFamily="18" charset="0"/>
                        </a:rPr>
                        <a:t>.</a:t>
                      </a:r>
                    </a:p>
                  </a:txBody>
                  <a:tcPr marL="91416" marR="91416" marT="45707" marB="45707">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73572">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l" fontAlgn="base">
                        <a:spcAft>
                          <a:spcPts val="0"/>
                        </a:spcAft>
                        <a:buSzPct val="100000"/>
                        <a:buFont typeface="Wingdings" panose="05000000000000000000" pitchFamily="2" charset="2"/>
                        <a:buNone/>
                      </a:pPr>
                      <a:r>
                        <a:rPr lang="en-US" sz="1100" b="1" dirty="0">
                          <a:solidFill>
                            <a:srgbClr val="FFFFFF"/>
                          </a:solidFill>
                          <a:latin typeface="Times New Roman" panose="02020603050405020304" pitchFamily="18" charset="0"/>
                          <a:cs typeface="Times New Roman" panose="02020603050405020304" pitchFamily="18" charset="0"/>
                        </a:rPr>
                        <a:t>II. DEFINITION OF DUTIES</a:t>
                      </a:r>
                    </a:p>
                  </a:txBody>
                  <a:tcPr marL="91416" marR="91416" marT="45707" marB="45707">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1C6087"/>
                    </a:solidFill>
                  </a:tcPr>
                </a:tc>
                <a:tc hMerge="1">
                  <a:txBody>
                    <a:bodyPr/>
                    <a:lstStyle/>
                    <a:p>
                      <a:endParaRPr lang="en-US"/>
                    </a:p>
                  </a:txBody>
                  <a:tcPr/>
                </a:tc>
                <a:extLst>
                  <a:ext uri="{0D108BD9-81ED-4DB2-BD59-A6C34878D82A}">
                    <a16:rowId xmlns:a16="http://schemas.microsoft.com/office/drawing/2014/main" xmlns="" val="10002"/>
                  </a:ext>
                </a:extLst>
              </a:tr>
              <a:tr h="14521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r" fontAlgn="base">
                        <a:spcAft>
                          <a:spcPts val="300"/>
                        </a:spcAft>
                        <a:buSzPct val="100000"/>
                        <a:buFont typeface="Wingdings" panose="05000000000000000000" pitchFamily="2" charset="2"/>
                        <a:buNone/>
                      </a:pPr>
                      <a:r>
                        <a:rPr lang="en-US" sz="1100" b="1" dirty="0">
                          <a:solidFill>
                            <a:srgbClr val="000000"/>
                          </a:solidFill>
                          <a:latin typeface="Times New Roman" panose="02020603050405020304" pitchFamily="18" charset="0"/>
                          <a:cs typeface="Times New Roman" panose="02020603050405020304" pitchFamily="18" charset="0"/>
                        </a:rPr>
                        <a:t>Board:</a:t>
                      </a:r>
                    </a:p>
                    <a:p>
                      <a:pPr marL="0" indent="0" algn="r" fontAlgn="base">
                        <a:spcAft>
                          <a:spcPts val="300"/>
                        </a:spcAft>
                        <a:buSzPct val="100000"/>
                        <a:buFont typeface="Wingdings" panose="05000000000000000000" pitchFamily="2" charset="2"/>
                        <a:buNone/>
                      </a:pPr>
                      <a:r>
                        <a:rPr lang="en-US" sz="1100" b="1" dirty="0">
                          <a:solidFill>
                            <a:schemeClr val="tx1"/>
                          </a:solidFill>
                          <a:latin typeface="Times New Roman" panose="02020603050405020304" pitchFamily="18" charset="0"/>
                          <a:cs typeface="Times New Roman" panose="02020603050405020304" pitchFamily="18" charset="0"/>
                        </a:rPr>
                        <a:t>II Cmtee</a:t>
                      </a:r>
                      <a:r>
                        <a:rPr lang="en-US" sz="1100" b="1" dirty="0">
                          <a:solidFill>
                            <a:srgbClr val="000000"/>
                          </a:solidFill>
                          <a:latin typeface="Times New Roman" panose="02020603050405020304" pitchFamily="18" charset="0"/>
                          <a:cs typeface="Times New Roman" panose="02020603050405020304" pitchFamily="18" charset="0"/>
                        </a:rPr>
                        <a:t>:</a:t>
                      </a:r>
                    </a:p>
                    <a:p>
                      <a:pPr marL="0" indent="0" algn="r" fontAlgn="base">
                        <a:spcAft>
                          <a:spcPts val="300"/>
                        </a:spcAft>
                        <a:buSzPct val="100000"/>
                        <a:buFont typeface="Wingdings" panose="05000000000000000000" pitchFamily="2" charset="2"/>
                        <a:buNone/>
                      </a:pPr>
                      <a:r>
                        <a:rPr lang="en-US" sz="1100" b="1" dirty="0">
                          <a:solidFill>
                            <a:srgbClr val="000000"/>
                          </a:solidFill>
                          <a:latin typeface="Times New Roman" panose="02020603050405020304" pitchFamily="18" charset="0"/>
                          <a:cs typeface="Times New Roman" panose="02020603050405020304" pitchFamily="18" charset="0"/>
                        </a:rPr>
                        <a:t>Staff:</a:t>
                      </a:r>
                    </a:p>
                    <a:p>
                      <a:pPr marL="0" indent="0" algn="r" fontAlgn="base">
                        <a:spcAft>
                          <a:spcPts val="300"/>
                        </a:spcAft>
                        <a:buSzPct val="100000"/>
                        <a:buFont typeface="Wingdings" panose="05000000000000000000" pitchFamily="2" charset="2"/>
                        <a:buNone/>
                      </a:pPr>
                      <a:r>
                        <a:rPr lang="en-US" sz="1100" b="1" dirty="0">
                          <a:solidFill>
                            <a:srgbClr val="000000"/>
                          </a:solidFill>
                          <a:latin typeface="Times New Roman" panose="02020603050405020304" pitchFamily="18" charset="0"/>
                          <a:cs typeface="Times New Roman" panose="02020603050405020304" pitchFamily="18" charset="0"/>
                        </a:rPr>
                        <a:t>Managers: Consultants:</a:t>
                      </a:r>
                    </a:p>
                    <a:p>
                      <a:pPr marL="0" indent="0" algn="r" fontAlgn="base">
                        <a:spcAft>
                          <a:spcPts val="300"/>
                        </a:spcAft>
                        <a:buSzPct val="100000"/>
                        <a:buFont typeface="Wingdings" panose="05000000000000000000" pitchFamily="2" charset="2"/>
                        <a:buNone/>
                      </a:pPr>
                      <a:r>
                        <a:rPr lang="en-US" sz="1100" b="1" dirty="0">
                          <a:solidFill>
                            <a:srgbClr val="000000"/>
                          </a:solidFill>
                          <a:latin typeface="Times New Roman" panose="02020603050405020304" pitchFamily="18" charset="0"/>
                          <a:cs typeface="Times New Roman" panose="02020603050405020304" pitchFamily="18" charset="0"/>
                        </a:rPr>
                        <a:t>Custodian:</a:t>
                      </a:r>
                    </a:p>
                  </a:txBody>
                  <a:tcPr marL="91416" marR="91416" marT="45707" marB="45707">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accent5">
                              <a:lumMod val="75000"/>
                            </a:schemeClr>
                          </a:solidFill>
                          <a:latin typeface="Times New Roman" panose="02020603050405020304" pitchFamily="18" charset="0"/>
                          <a:cs typeface="Times New Roman" panose="02020603050405020304" pitchFamily="18" charset="0"/>
                        </a:rPr>
                        <a:t>[TBD]</a:t>
                      </a:r>
                      <a:r>
                        <a:rPr lang="en-US" sz="1100" baseline="30000" dirty="0">
                          <a:solidFill>
                            <a:srgbClr val="000000"/>
                          </a:solidFill>
                          <a:latin typeface="Times New Roman" panose="02020603050405020304" pitchFamily="18" charset="0"/>
                          <a:cs typeface="Times New Roman" panose="02020603050405020304" pitchFamily="18" charset="0"/>
                        </a:rPr>
                        <a:t>1</a:t>
                      </a:r>
                      <a:endParaRPr lang="en-US" sz="1100" dirty="0">
                        <a:solidFill>
                          <a:srgbClr val="000000"/>
                        </a:solidFill>
                        <a:latin typeface="Times New Roman" panose="02020603050405020304" pitchFamily="18" charset="0"/>
                        <a:cs typeface="Times New Roman" panose="02020603050405020304" pitchFamily="18" charset="0"/>
                      </a:endParaRPr>
                    </a:p>
                  </a:txBody>
                  <a:tcPr marL="91416" marR="91416" marT="45707" marB="45707">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73850">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1100" b="1" dirty="0">
                          <a:solidFill>
                            <a:srgbClr val="FFFFFF"/>
                          </a:solidFill>
                          <a:latin typeface="Times New Roman" panose="02020603050405020304" pitchFamily="18" charset="0"/>
                          <a:cs typeface="Times New Roman" panose="02020603050405020304" pitchFamily="18" charset="0"/>
                        </a:rPr>
                        <a:t>III. OBJECTIVES &amp; CONSTRAINTS</a:t>
                      </a:r>
                    </a:p>
                  </a:txBody>
                  <a:tcPr marL="91451" marR="91451" marT="45712" marB="45712" anchor="ctr">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1C6087"/>
                    </a:solidFill>
                  </a:tcPr>
                </a:tc>
                <a:tc hMerge="1">
                  <a:txBody>
                    <a:bodyPr/>
                    <a:lstStyle/>
                    <a:p>
                      <a:pPr algn="ctr"/>
                      <a:endParaRPr lang="en-US" sz="1200"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3066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r" fontAlgn="base">
                        <a:spcAft>
                          <a:spcPts val="600"/>
                        </a:spcAft>
                        <a:buSzPct val="100000"/>
                        <a:buFont typeface="Wingdings" panose="05000000000000000000" pitchFamily="2" charset="2"/>
                        <a:buNone/>
                      </a:pPr>
                      <a:r>
                        <a:rPr lang="en-US" sz="1100" b="1" dirty="0">
                          <a:solidFill>
                            <a:schemeClr val="tx1"/>
                          </a:solidFill>
                          <a:latin typeface="Times New Roman" panose="02020603050405020304" pitchFamily="18" charset="0"/>
                          <a:cs typeface="Times New Roman" panose="02020603050405020304" pitchFamily="18" charset="0"/>
                        </a:rPr>
                        <a:t>Objectives:</a:t>
                      </a: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base" latinLnBrk="0" hangingPunct="1">
                        <a:lnSpc>
                          <a:spcPct val="100000"/>
                        </a:lnSpc>
                        <a:spcBef>
                          <a:spcPts val="0"/>
                        </a:spcBef>
                        <a:spcAft>
                          <a:spcPts val="600"/>
                        </a:spcAft>
                        <a:buClrTx/>
                        <a:buSzPct val="100000"/>
                        <a:buFont typeface="Wingdings" charset="2"/>
                        <a:buNone/>
                        <a:tabLst/>
                        <a:defRPr/>
                      </a:pPr>
                      <a:r>
                        <a:rPr lang="en-US" sz="1100" dirty="0">
                          <a:solidFill>
                            <a:schemeClr val="accent5">
                              <a:lumMod val="75000"/>
                            </a:schemeClr>
                          </a:solidFill>
                          <a:latin typeface="Times New Roman" panose="02020603050405020304" pitchFamily="18" charset="0"/>
                          <a:cs typeface="Times New Roman" panose="02020603050405020304" pitchFamily="18" charset="0"/>
                        </a:rPr>
                        <a:t>Drive Foundation’s strategic priorities while earning a rate of return that allows meeting liquidity requirements, covering the cost of operations and keeping keep pace with inflation.  [Specifics TBD].</a:t>
                      </a: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8437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r" fontAlgn="base">
                        <a:spcAft>
                          <a:spcPts val="600"/>
                        </a:spcAft>
                        <a:buSzPct val="100000"/>
                        <a:buFont typeface="Wingdings" panose="05000000000000000000" pitchFamily="2" charset="2"/>
                        <a:buNone/>
                      </a:pPr>
                      <a:r>
                        <a:rPr lang="en-US" sz="1100" b="1" dirty="0">
                          <a:solidFill>
                            <a:schemeClr val="tx1"/>
                          </a:solidFill>
                          <a:latin typeface="Times New Roman" panose="02020603050405020304" pitchFamily="18" charset="0"/>
                          <a:cs typeface="Times New Roman" panose="02020603050405020304" pitchFamily="18" charset="0"/>
                        </a:rPr>
                        <a:t>Constraints:</a:t>
                      </a: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ysDot"/>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base" latinLnBrk="0" hangingPunct="1">
                        <a:lnSpc>
                          <a:spcPct val="100000"/>
                        </a:lnSpc>
                        <a:spcBef>
                          <a:spcPts val="0"/>
                        </a:spcBef>
                        <a:spcAft>
                          <a:spcPts val="600"/>
                        </a:spcAft>
                        <a:buClrTx/>
                        <a:buSzPct val="100000"/>
                        <a:buFont typeface="Wingdings" charset="2"/>
                        <a:buNone/>
                        <a:tabLst/>
                        <a:defRPr/>
                      </a:pPr>
                      <a:r>
                        <a:rPr lang="en-US" sz="1100" dirty="0">
                          <a:solidFill>
                            <a:schemeClr val="accent5">
                              <a:lumMod val="75000"/>
                            </a:schemeClr>
                          </a:solidFill>
                          <a:latin typeface="Times New Roman" panose="02020603050405020304" pitchFamily="18" charset="0"/>
                          <a:cs typeface="Times New Roman" panose="02020603050405020304" pitchFamily="18" charset="0"/>
                        </a:rPr>
                        <a:t>The following types of investments are prohibited:  [TBD].</a:t>
                      </a: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ysDot"/>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2018910956"/>
              </p:ext>
            </p:extLst>
          </p:nvPr>
        </p:nvGraphicFramePr>
        <p:xfrm>
          <a:off x="4724400" y="1018491"/>
          <a:ext cx="4215963" cy="5184905"/>
        </p:xfrm>
        <a:graphic>
          <a:graphicData uri="http://schemas.openxmlformats.org/drawingml/2006/table">
            <a:tbl>
              <a:tblPr firstRow="1" lastRow="1"/>
              <a:tblGrid>
                <a:gridCol w="1124420">
                  <a:extLst>
                    <a:ext uri="{9D8B030D-6E8A-4147-A177-3AD203B41FA5}">
                      <a16:colId xmlns:a16="http://schemas.microsoft.com/office/drawing/2014/main" xmlns="" val="20000"/>
                    </a:ext>
                  </a:extLst>
                </a:gridCol>
                <a:gridCol w="3091543">
                  <a:extLst>
                    <a:ext uri="{9D8B030D-6E8A-4147-A177-3AD203B41FA5}">
                      <a16:colId xmlns:a16="http://schemas.microsoft.com/office/drawing/2014/main" xmlns="" val="20001"/>
                    </a:ext>
                  </a:extLst>
                </a:gridCol>
              </a:tblGrid>
              <a:tr h="256642">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l" fontAlgn="base">
                        <a:spcAft>
                          <a:spcPts val="600"/>
                        </a:spcAft>
                        <a:buSzPct val="100000"/>
                        <a:buFont typeface="Wingdings" panose="05000000000000000000" pitchFamily="2" charset="2"/>
                        <a:buNone/>
                      </a:pPr>
                      <a:r>
                        <a:rPr lang="en-US" sz="1100" b="1" dirty="0">
                          <a:solidFill>
                            <a:srgbClr val="FFFFFF"/>
                          </a:solidFill>
                          <a:latin typeface="Times New Roman" panose="02020603050405020304" pitchFamily="18" charset="0"/>
                          <a:cs typeface="Times New Roman" panose="02020603050405020304" pitchFamily="18" charset="0"/>
                        </a:rPr>
                        <a:t>IV.</a:t>
                      </a:r>
                      <a:r>
                        <a:rPr lang="en-US" sz="1100" b="1" baseline="0" dirty="0">
                          <a:solidFill>
                            <a:srgbClr val="FFFFFF"/>
                          </a:solidFill>
                          <a:latin typeface="Times New Roman" panose="02020603050405020304" pitchFamily="18" charset="0"/>
                          <a:cs typeface="Times New Roman" panose="02020603050405020304" pitchFamily="18" charset="0"/>
                        </a:rPr>
                        <a:t>  </a:t>
                      </a:r>
                      <a:r>
                        <a:rPr lang="en-US" sz="1100" b="1" dirty="0">
                          <a:solidFill>
                            <a:srgbClr val="FFFFFF"/>
                          </a:solidFill>
                          <a:latin typeface="Times New Roman" panose="02020603050405020304" pitchFamily="18" charset="0"/>
                          <a:cs typeface="Times New Roman" panose="02020603050405020304" pitchFamily="18" charset="0"/>
                        </a:rPr>
                        <a:t>CRITERIA &amp;</a:t>
                      </a:r>
                      <a:r>
                        <a:rPr lang="en-US" sz="1100" b="1" baseline="0" dirty="0">
                          <a:solidFill>
                            <a:srgbClr val="FFFFFF"/>
                          </a:solidFill>
                          <a:latin typeface="Times New Roman" panose="02020603050405020304" pitchFamily="18" charset="0"/>
                          <a:cs typeface="Times New Roman" panose="02020603050405020304" pitchFamily="18" charset="0"/>
                        </a:rPr>
                        <a:t> GUIDELINES</a:t>
                      </a:r>
                      <a:endParaRPr lang="en-US" sz="1100" b="1" dirty="0">
                        <a:solidFill>
                          <a:srgbClr val="FFFFFF"/>
                        </a:solidFill>
                        <a:latin typeface="Times New Roman" panose="02020603050405020304" pitchFamily="18" charset="0"/>
                        <a:cs typeface="Times New Roman" panose="02020603050405020304" pitchFamily="18" charset="0"/>
                      </a:endParaRPr>
                    </a:p>
                  </a:txBody>
                  <a:tcPr marL="91451" marR="91451" marT="45712" marB="45712">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1C6087"/>
                    </a:solidFill>
                  </a:tcPr>
                </a:tc>
                <a:tc hMerge="1">
                  <a:txBody>
                    <a:bodyPr/>
                    <a:lstStyle/>
                    <a:p>
                      <a:endParaRPr lang="en-US"/>
                    </a:p>
                  </a:txBody>
                  <a:tcPr/>
                </a:tc>
                <a:extLst>
                  <a:ext uri="{0D108BD9-81ED-4DB2-BD59-A6C34878D82A}">
                    <a16:rowId xmlns:a16="http://schemas.microsoft.com/office/drawing/2014/main" xmlns="" val="10000"/>
                  </a:ext>
                </a:extLst>
              </a:tr>
              <a:tr h="2566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r" fontAlgn="base">
                        <a:spcAft>
                          <a:spcPts val="0"/>
                        </a:spcAft>
                        <a:buSzPct val="100000"/>
                        <a:buFont typeface="Wingdings" panose="05000000000000000000" pitchFamily="2" charset="2"/>
                        <a:buNone/>
                      </a:pPr>
                      <a:r>
                        <a:rPr lang="en-US" sz="1100" b="1" dirty="0">
                          <a:solidFill>
                            <a:schemeClr val="tx1"/>
                          </a:solidFill>
                          <a:latin typeface="Times New Roman" panose="02020603050405020304" pitchFamily="18" charset="0"/>
                          <a:cs typeface="Times New Roman" panose="02020603050405020304" pitchFamily="18" charset="0"/>
                        </a:rPr>
                        <a:t>Amount: </a:t>
                      </a: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ase" latinLnBrk="0" hangingPunct="1">
                        <a:lnSpc>
                          <a:spcPct val="100000"/>
                        </a:lnSpc>
                        <a:spcBef>
                          <a:spcPts val="0"/>
                        </a:spcBef>
                        <a:spcAft>
                          <a:spcPts val="0"/>
                        </a:spcAft>
                        <a:buClrTx/>
                        <a:buSzPct val="100000"/>
                        <a:buFont typeface="Wingdings" panose="05000000000000000000" pitchFamily="2" charset="2"/>
                        <a:buNone/>
                        <a:tabLst/>
                        <a:defRPr/>
                      </a:pPr>
                      <a:r>
                        <a:rPr lang="en-US" sz="1100" dirty="0">
                          <a:solidFill>
                            <a:schemeClr val="accent5">
                              <a:lumMod val="75000"/>
                            </a:schemeClr>
                          </a:solidFill>
                          <a:latin typeface="Times New Roman" panose="02020603050405020304" pitchFamily="18" charset="0"/>
                          <a:cs typeface="Times New Roman" panose="02020603050405020304" pitchFamily="18" charset="0"/>
                        </a:rPr>
                        <a:t>Fixed</a:t>
                      </a:r>
                      <a:r>
                        <a:rPr lang="en-US" sz="1100" baseline="0" dirty="0">
                          <a:solidFill>
                            <a:schemeClr val="accent5">
                              <a:lumMod val="75000"/>
                            </a:schemeClr>
                          </a:solidFill>
                          <a:latin typeface="Times New Roman" panose="02020603050405020304" pitchFamily="18" charset="0"/>
                          <a:cs typeface="Times New Roman" panose="02020603050405020304" pitchFamily="18" charset="0"/>
                        </a:rPr>
                        <a:t> $ or % commitment (0 – 100%)</a:t>
                      </a:r>
                      <a:endParaRPr lang="en-US" sz="1100" dirty="0">
                        <a:solidFill>
                          <a:schemeClr val="accent5">
                            <a:lumMod val="75000"/>
                          </a:schemeClr>
                        </a:solidFill>
                        <a:latin typeface="Times New Roman" panose="02020603050405020304" pitchFamily="18" charset="0"/>
                        <a:cs typeface="Times New Roman" panose="02020603050405020304" pitchFamily="18" charset="0"/>
                      </a:endParaRP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227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r" fontAlgn="base">
                        <a:spcAft>
                          <a:spcPts val="0"/>
                        </a:spcAft>
                        <a:buSzPct val="100000"/>
                        <a:buFont typeface="Wingdings" panose="05000000000000000000" pitchFamily="2" charset="2"/>
                        <a:buNone/>
                      </a:pPr>
                      <a:r>
                        <a:rPr lang="en-US" sz="1100" b="1"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Geography:</a:t>
                      </a:r>
                      <a:endParaRPr lang="en-US" sz="1100" b="1" dirty="0">
                        <a:solidFill>
                          <a:schemeClr val="tx1"/>
                        </a:solidFill>
                        <a:latin typeface="Times New Roman" panose="02020603050405020304" pitchFamily="18" charset="0"/>
                        <a:cs typeface="Times New Roman" panose="02020603050405020304" pitchFamily="18" charset="0"/>
                      </a:endParaRP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ysDot"/>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0"/>
                        </a:spcBef>
                        <a:spcAft>
                          <a:spcPts val="0"/>
                        </a:spcAft>
                        <a:buClrTx/>
                        <a:buSzPct val="100000"/>
                        <a:buFont typeface="Wingdings" panose="05000000000000000000" pitchFamily="2" charset="2"/>
                        <a:buNone/>
                        <a:tabLst/>
                        <a:defRPr/>
                      </a:pPr>
                      <a:r>
                        <a:rPr lang="en-US" sz="1100" dirty="0">
                          <a:solidFill>
                            <a:schemeClr val="accent5">
                              <a:lumMod val="75000"/>
                            </a:schemeClr>
                          </a:solidFill>
                          <a:latin typeface="Times New Roman" panose="02020603050405020304" pitchFamily="18" charset="0"/>
                          <a:cs typeface="Times New Roman" panose="02020603050405020304" pitchFamily="18" charset="0"/>
                        </a:rPr>
                        <a:t>[TBD]</a:t>
                      </a:r>
                    </a:p>
                    <a:p>
                      <a:pPr marL="0" marR="0" indent="0" algn="l" defTabSz="914400" rtl="0" eaLnBrk="1" fontAlgn="base" latinLnBrk="0" hangingPunct="1">
                        <a:lnSpc>
                          <a:spcPct val="100000"/>
                        </a:lnSpc>
                        <a:spcBef>
                          <a:spcPts val="0"/>
                        </a:spcBef>
                        <a:spcAft>
                          <a:spcPts val="0"/>
                        </a:spcAft>
                        <a:buClrTx/>
                        <a:buSzPct val="100000"/>
                        <a:buFont typeface="Wingdings" panose="05000000000000000000" pitchFamily="2" charset="2"/>
                        <a:buNone/>
                        <a:tabLst/>
                        <a:defRPr/>
                      </a:pPr>
                      <a:endParaRPr lang="en-US" sz="1100" dirty="0">
                        <a:solidFill>
                          <a:schemeClr val="accent5">
                            <a:lumMod val="75000"/>
                          </a:schemeClr>
                        </a:solidFill>
                        <a:latin typeface="Times New Roman" panose="02020603050405020304" pitchFamily="18" charset="0"/>
                        <a:cs typeface="Times New Roman" panose="02020603050405020304" pitchFamily="18" charset="0"/>
                      </a:endParaRP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ysDot"/>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12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r" fontAlgn="base">
                        <a:spcAft>
                          <a:spcPts val="0"/>
                        </a:spcAft>
                        <a:buSzPct val="100000"/>
                        <a:buFont typeface="Wingdings" panose="05000000000000000000" pitchFamily="2" charset="2"/>
                        <a:buNone/>
                      </a:pPr>
                      <a:r>
                        <a:rPr lang="en-US" sz="1100" b="1"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Sector:</a:t>
                      </a:r>
                      <a:endParaRPr lang="en-US" sz="1100" b="1" dirty="0">
                        <a:solidFill>
                          <a:schemeClr val="tx1"/>
                        </a:solidFill>
                        <a:latin typeface="Times New Roman" panose="02020603050405020304" pitchFamily="18" charset="0"/>
                        <a:cs typeface="Times New Roman" panose="02020603050405020304" pitchFamily="18" charset="0"/>
                      </a:endParaRP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ysDot"/>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ase" latinLnBrk="0" hangingPunct="1">
                        <a:lnSpc>
                          <a:spcPct val="100000"/>
                        </a:lnSpc>
                        <a:spcBef>
                          <a:spcPts val="0"/>
                        </a:spcBef>
                        <a:spcAft>
                          <a:spcPts val="0"/>
                        </a:spcAft>
                        <a:buClrTx/>
                        <a:buSzPct val="100000"/>
                        <a:buFont typeface="Wingdings" charset="2"/>
                        <a:buNone/>
                        <a:tabLst/>
                        <a:defRPr/>
                      </a:pPr>
                      <a:r>
                        <a:rPr lang="en-US" sz="1100" dirty="0">
                          <a:solidFill>
                            <a:schemeClr val="accent5">
                              <a:lumMod val="75000"/>
                            </a:schemeClr>
                          </a:solidFill>
                          <a:latin typeface="Times New Roman" panose="02020603050405020304" pitchFamily="18" charset="0"/>
                          <a:cs typeface="Times New Roman" panose="02020603050405020304" pitchFamily="18" charset="0"/>
                        </a:rPr>
                        <a:t>[TBD]</a:t>
                      </a: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ysDot"/>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566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r" fontAlgn="base">
                        <a:spcAft>
                          <a:spcPts val="0"/>
                        </a:spcAft>
                        <a:buSzPct val="100000"/>
                        <a:buFont typeface="Wingdings" panose="05000000000000000000" pitchFamily="2" charset="2"/>
                        <a:buNone/>
                      </a:pPr>
                      <a:r>
                        <a:rPr lang="en-US" sz="1100" b="1"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Asset</a:t>
                      </a:r>
                      <a:r>
                        <a:rPr lang="en-US" sz="1100" b="1" baseline="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Class</a:t>
                      </a:r>
                      <a:r>
                        <a:rPr lang="en-US" sz="1100" b="1" baseline="300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US" sz="1100" b="1"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t>
                      </a:r>
                      <a:endParaRPr lang="en-US" sz="1100" b="1" dirty="0">
                        <a:solidFill>
                          <a:schemeClr val="tx1"/>
                        </a:solidFill>
                        <a:latin typeface="Times New Roman" panose="02020603050405020304" pitchFamily="18" charset="0"/>
                        <a:cs typeface="Times New Roman" panose="02020603050405020304" pitchFamily="18" charset="0"/>
                      </a:endParaRP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ysDot"/>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ase" latinLnBrk="0" hangingPunct="1">
                        <a:lnSpc>
                          <a:spcPct val="100000"/>
                        </a:lnSpc>
                        <a:spcBef>
                          <a:spcPts val="0"/>
                        </a:spcBef>
                        <a:spcAft>
                          <a:spcPts val="0"/>
                        </a:spcAft>
                        <a:buClrTx/>
                        <a:buSzPct val="100000"/>
                        <a:buFont typeface="Wingdings" panose="05000000000000000000" pitchFamily="2" charset="2"/>
                        <a:buNone/>
                        <a:tabLst/>
                        <a:defRPr/>
                      </a:pPr>
                      <a:r>
                        <a:rPr lang="en-US" sz="1100" dirty="0">
                          <a:solidFill>
                            <a:schemeClr val="accent5">
                              <a:lumMod val="75000"/>
                            </a:schemeClr>
                          </a:solidFill>
                          <a:latin typeface="Times New Roman" panose="02020603050405020304" pitchFamily="18" charset="0"/>
                          <a:cs typeface="Times New Roman" panose="02020603050405020304" pitchFamily="18" charset="0"/>
                        </a:rPr>
                        <a:t>[TBD]</a:t>
                      </a:r>
                      <a:endParaRPr lang="en-US" sz="1100" baseline="30000" dirty="0">
                        <a:solidFill>
                          <a:schemeClr val="accent5">
                            <a:lumMod val="75000"/>
                          </a:schemeClr>
                        </a:solidFill>
                        <a:latin typeface="Times New Roman" panose="02020603050405020304" pitchFamily="18" charset="0"/>
                        <a:cs typeface="Times New Roman" panose="02020603050405020304" pitchFamily="18" charset="0"/>
                      </a:endParaRP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ysDot"/>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227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r" fontAlgn="base">
                        <a:spcAft>
                          <a:spcPts val="0"/>
                        </a:spcAft>
                        <a:buSzPct val="100000"/>
                        <a:buFont typeface="Wingdings" panose="05000000000000000000" pitchFamily="2" charset="2"/>
                        <a:buNone/>
                      </a:pPr>
                      <a:r>
                        <a:rPr lang="en-US" sz="1100" b="1" dirty="0">
                          <a:solidFill>
                            <a:schemeClr val="tx1"/>
                          </a:solidFill>
                          <a:latin typeface="Times New Roman" panose="02020603050405020304" pitchFamily="18" charset="0"/>
                          <a:cs typeface="Times New Roman" panose="02020603050405020304" pitchFamily="18" charset="0"/>
                        </a:rPr>
                        <a:t>Investment Size:</a:t>
                      </a: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ysDot"/>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ase" latinLnBrk="0" hangingPunct="1">
                        <a:lnSpc>
                          <a:spcPct val="100000"/>
                        </a:lnSpc>
                        <a:spcBef>
                          <a:spcPts val="0"/>
                        </a:spcBef>
                        <a:spcAft>
                          <a:spcPts val="0"/>
                        </a:spcAft>
                        <a:buClrTx/>
                        <a:buSzPct val="100000"/>
                        <a:buFont typeface="Wingdings" panose="05000000000000000000" pitchFamily="2" charset="2"/>
                        <a:buNone/>
                        <a:tabLst/>
                        <a:defRPr/>
                      </a:pPr>
                      <a:r>
                        <a:rPr lang="en-US" sz="1100" dirty="0">
                          <a:solidFill>
                            <a:schemeClr val="accent5">
                              <a:lumMod val="75000"/>
                            </a:schemeClr>
                          </a:solidFill>
                          <a:latin typeface="Times New Roman" panose="02020603050405020304" pitchFamily="18" charset="0"/>
                          <a:cs typeface="Times New Roman" panose="02020603050405020304" pitchFamily="18" charset="0"/>
                        </a:rPr>
                        <a:t>[TBD]</a:t>
                      </a: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ysDot"/>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887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r" fontAlgn="base">
                        <a:spcAft>
                          <a:spcPts val="0"/>
                        </a:spcAft>
                        <a:buSzPct val="100000"/>
                        <a:buFont typeface="Wingdings" panose="05000000000000000000" pitchFamily="2" charset="2"/>
                        <a:buNone/>
                      </a:pPr>
                      <a:r>
                        <a:rPr lang="en-US" sz="1100" b="1" dirty="0">
                          <a:solidFill>
                            <a:schemeClr val="tx1"/>
                          </a:solidFill>
                          <a:latin typeface="Times New Roman" panose="02020603050405020304" pitchFamily="18" charset="0"/>
                          <a:cs typeface="Times New Roman" panose="02020603050405020304" pitchFamily="18" charset="0"/>
                        </a:rPr>
                        <a:t>Expected Return:</a:t>
                      </a: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ysDot"/>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ase" latinLnBrk="0" hangingPunct="1">
                        <a:lnSpc>
                          <a:spcPct val="100000"/>
                        </a:lnSpc>
                        <a:spcBef>
                          <a:spcPts val="0"/>
                        </a:spcBef>
                        <a:spcAft>
                          <a:spcPts val="0"/>
                        </a:spcAft>
                        <a:buClrTx/>
                        <a:buSzPct val="100000"/>
                        <a:buFont typeface="Wingdings" panose="05000000000000000000" pitchFamily="2" charset="2"/>
                        <a:buNone/>
                        <a:tabLst/>
                        <a:defRPr/>
                      </a:pPr>
                      <a:r>
                        <a:rPr lang="en-US" sz="1100" dirty="0">
                          <a:solidFill>
                            <a:schemeClr val="accent5">
                              <a:lumMod val="75000"/>
                            </a:schemeClr>
                          </a:solidFill>
                          <a:latin typeface="Times New Roman" panose="02020603050405020304" pitchFamily="18" charset="0"/>
                          <a:cs typeface="Times New Roman" panose="02020603050405020304" pitchFamily="18" charset="0"/>
                        </a:rPr>
                        <a:t>Concessionary and/or market-rate risk-adjusted financial return.</a:t>
                      </a:r>
                    </a:p>
                    <a:p>
                      <a:pPr marL="0" marR="0" indent="0" algn="l" defTabSz="914400" rtl="0" eaLnBrk="1" fontAlgn="base" latinLnBrk="0" hangingPunct="1">
                        <a:lnSpc>
                          <a:spcPct val="100000"/>
                        </a:lnSpc>
                        <a:spcBef>
                          <a:spcPts val="0"/>
                        </a:spcBef>
                        <a:spcAft>
                          <a:spcPts val="0"/>
                        </a:spcAft>
                        <a:buClrTx/>
                        <a:buSzPct val="100000"/>
                        <a:buFont typeface="Wingdings" panose="05000000000000000000" pitchFamily="2" charset="2"/>
                        <a:buNone/>
                        <a:tabLst/>
                        <a:defRPr/>
                      </a:pPr>
                      <a:endParaRPr lang="en-US" sz="1100" dirty="0">
                        <a:solidFill>
                          <a:schemeClr val="accent5">
                            <a:lumMod val="75000"/>
                          </a:schemeClr>
                        </a:solidFill>
                        <a:latin typeface="Times New Roman" panose="02020603050405020304" pitchFamily="18" charset="0"/>
                        <a:cs typeface="Times New Roman" panose="02020603050405020304" pitchFamily="18" charset="0"/>
                      </a:endParaRP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ysDot"/>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227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r" fontAlgn="base">
                        <a:spcAft>
                          <a:spcPts val="0"/>
                        </a:spcAft>
                        <a:buSzPct val="100000"/>
                        <a:buFont typeface="Wingdings" panose="05000000000000000000" pitchFamily="2" charset="2"/>
                        <a:buNone/>
                      </a:pPr>
                      <a:r>
                        <a:rPr lang="en-US" sz="1100" b="1" dirty="0">
                          <a:solidFill>
                            <a:schemeClr val="tx1"/>
                          </a:solidFill>
                          <a:latin typeface="Times New Roman" panose="02020603050405020304" pitchFamily="18" charset="0"/>
                          <a:cs typeface="Times New Roman" panose="02020603050405020304" pitchFamily="18" charset="0"/>
                        </a:rPr>
                        <a:t>Manager Selection:</a:t>
                      </a: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ysDot"/>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ase" latinLnBrk="0" hangingPunct="1">
                        <a:lnSpc>
                          <a:spcPct val="100000"/>
                        </a:lnSpc>
                        <a:spcBef>
                          <a:spcPts val="0"/>
                        </a:spcBef>
                        <a:spcAft>
                          <a:spcPts val="0"/>
                        </a:spcAft>
                        <a:buClrTx/>
                        <a:buSzPct val="100000"/>
                        <a:buFont typeface="Wingdings" panose="05000000000000000000" pitchFamily="2" charset="2"/>
                        <a:buNone/>
                        <a:tabLst/>
                        <a:defRPr/>
                      </a:pPr>
                      <a:r>
                        <a:rPr lang="en-US" sz="1100" dirty="0">
                          <a:solidFill>
                            <a:schemeClr val="accent5">
                              <a:lumMod val="75000"/>
                            </a:schemeClr>
                          </a:solidFill>
                          <a:latin typeface="Times New Roman" panose="02020603050405020304" pitchFamily="18" charset="0"/>
                          <a:cs typeface="Times New Roman" panose="02020603050405020304" pitchFamily="18" charset="0"/>
                        </a:rPr>
                        <a:t>Prioritize</a:t>
                      </a:r>
                      <a:r>
                        <a:rPr lang="en-US" sz="1100" baseline="0" dirty="0">
                          <a:solidFill>
                            <a:schemeClr val="accent5">
                              <a:lumMod val="75000"/>
                            </a:schemeClr>
                          </a:solidFill>
                          <a:latin typeface="Times New Roman" panose="02020603050405020304" pitchFamily="18" charset="0"/>
                          <a:cs typeface="Times New Roman" panose="02020603050405020304" pitchFamily="18" charset="0"/>
                        </a:rPr>
                        <a:t> manager diversity.</a:t>
                      </a:r>
                      <a:r>
                        <a:rPr lang="en-US" sz="1100" dirty="0">
                          <a:solidFill>
                            <a:schemeClr val="accent5">
                              <a:lumMod val="75000"/>
                            </a:schemeClr>
                          </a:solidFill>
                          <a:latin typeface="Times New Roman" panose="02020603050405020304" pitchFamily="18" charset="0"/>
                          <a:cs typeface="Times New Roman" panose="02020603050405020304" pitchFamily="18" charset="0"/>
                        </a:rPr>
                        <a:t> </a:t>
                      </a: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ysDot"/>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227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r" fontAlgn="base">
                        <a:spcAft>
                          <a:spcPts val="0"/>
                        </a:spcAft>
                        <a:buSzPct val="100000"/>
                        <a:buFont typeface="Wingdings" panose="05000000000000000000" pitchFamily="2" charset="2"/>
                        <a:buNone/>
                      </a:pPr>
                      <a:r>
                        <a:rPr lang="en-US" sz="1100" b="1" dirty="0">
                          <a:solidFill>
                            <a:schemeClr val="tx1"/>
                          </a:solidFill>
                          <a:latin typeface="Times New Roman" panose="02020603050405020304" pitchFamily="18" charset="0"/>
                          <a:cs typeface="Times New Roman" panose="02020603050405020304" pitchFamily="18" charset="0"/>
                        </a:rPr>
                        <a:t>Direct Inv. Selection:</a:t>
                      </a: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ysDot"/>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ase" latinLnBrk="0" hangingPunct="1">
                        <a:lnSpc>
                          <a:spcPct val="100000"/>
                        </a:lnSpc>
                        <a:spcBef>
                          <a:spcPts val="0"/>
                        </a:spcBef>
                        <a:spcAft>
                          <a:spcPts val="0"/>
                        </a:spcAft>
                        <a:buClrTx/>
                        <a:buSzPct val="100000"/>
                        <a:buFont typeface="Wingdings" panose="05000000000000000000" pitchFamily="2" charset="2"/>
                        <a:buNone/>
                        <a:tabLst/>
                        <a:defRPr/>
                      </a:pPr>
                      <a:r>
                        <a:rPr lang="en-US" sz="1100" dirty="0">
                          <a:solidFill>
                            <a:schemeClr val="accent5">
                              <a:lumMod val="75000"/>
                            </a:schemeClr>
                          </a:solidFill>
                          <a:latin typeface="Times New Roman" panose="02020603050405020304" pitchFamily="18" charset="0"/>
                          <a:cs typeface="Times New Roman" panose="02020603050405020304" pitchFamily="18" charset="0"/>
                        </a:rPr>
                        <a:t>[TBD]</a:t>
                      </a: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ysDot"/>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56642">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base" latinLnBrk="0" hangingPunct="1">
                        <a:lnSpc>
                          <a:spcPct val="100000"/>
                        </a:lnSpc>
                        <a:spcBef>
                          <a:spcPts val="0"/>
                        </a:spcBef>
                        <a:spcAft>
                          <a:spcPts val="0"/>
                        </a:spcAft>
                        <a:buClrTx/>
                        <a:buSzPct val="100000"/>
                        <a:buFont typeface="Wingdings" panose="05000000000000000000" pitchFamily="2" charset="2"/>
                        <a:buNone/>
                        <a:tabLst/>
                        <a:defRPr/>
                      </a:pPr>
                      <a:r>
                        <a:rPr lang="en-US" sz="1100" b="1" dirty="0">
                          <a:solidFill>
                            <a:srgbClr val="FFFFFF"/>
                          </a:solidFill>
                          <a:latin typeface="Times New Roman" panose="02020603050405020304" pitchFamily="18" charset="0"/>
                          <a:cs typeface="Times New Roman" panose="02020603050405020304" pitchFamily="18" charset="0"/>
                        </a:rPr>
                        <a:t>V.</a:t>
                      </a:r>
                      <a:r>
                        <a:rPr lang="en-US" sz="1100" b="1" baseline="0" dirty="0">
                          <a:solidFill>
                            <a:srgbClr val="FFFFFF"/>
                          </a:solidFill>
                          <a:latin typeface="Times New Roman" panose="02020603050405020304" pitchFamily="18" charset="0"/>
                          <a:cs typeface="Times New Roman" panose="02020603050405020304" pitchFamily="18" charset="0"/>
                        </a:rPr>
                        <a:t>  </a:t>
                      </a:r>
                      <a:r>
                        <a:rPr lang="en-US" sz="1100" b="1" dirty="0">
                          <a:solidFill>
                            <a:srgbClr val="FFFFFF"/>
                          </a:solidFill>
                          <a:latin typeface="Times New Roman" panose="02020603050405020304" pitchFamily="18" charset="0"/>
                          <a:cs typeface="Times New Roman" panose="02020603050405020304" pitchFamily="18" charset="0"/>
                        </a:rPr>
                        <a:t>MONITORING</a:t>
                      </a:r>
                      <a:r>
                        <a:rPr lang="en-US" sz="1100" b="1" baseline="0" dirty="0">
                          <a:solidFill>
                            <a:srgbClr val="FFFFFF"/>
                          </a:solidFill>
                          <a:latin typeface="Times New Roman" panose="02020603050405020304" pitchFamily="18" charset="0"/>
                          <a:cs typeface="Times New Roman" panose="02020603050405020304" pitchFamily="18" charset="0"/>
                        </a:rPr>
                        <a:t> &amp; REPORTING</a:t>
                      </a:r>
                      <a:endParaRPr lang="en-US" sz="1100" b="1" dirty="0">
                        <a:solidFill>
                          <a:srgbClr val="FFFFFF"/>
                        </a:solidFill>
                        <a:latin typeface="Times New Roman" panose="02020603050405020304" pitchFamily="18" charset="0"/>
                        <a:cs typeface="Times New Roman" panose="02020603050405020304" pitchFamily="18" charset="0"/>
                      </a:endParaRPr>
                    </a:p>
                  </a:txBody>
                  <a:tcPr marL="91451" marR="91451" marT="45712" marB="45712">
                    <a:lnL w="1905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1C6087"/>
                    </a:solidFill>
                  </a:tcPr>
                </a:tc>
                <a:tc hMerge="1">
                  <a:txBody>
                    <a:bodyPr/>
                    <a:lstStyle/>
                    <a:p>
                      <a:endParaRPr lang="en-US"/>
                    </a:p>
                  </a:txBody>
                  <a:tcPr/>
                </a:tc>
                <a:extLst>
                  <a:ext uri="{0D108BD9-81ED-4DB2-BD59-A6C34878D82A}">
                    <a16:rowId xmlns:a16="http://schemas.microsoft.com/office/drawing/2014/main" xmlns="" val="10009"/>
                  </a:ext>
                </a:extLst>
              </a:tr>
              <a:tr h="123493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r" fontAlgn="base">
                        <a:spcAft>
                          <a:spcPts val="300"/>
                        </a:spcAft>
                        <a:buSzPct val="100000"/>
                        <a:buFont typeface="Wingdings" panose="05000000000000000000" pitchFamily="2" charset="2"/>
                        <a:buNone/>
                      </a:pPr>
                      <a:r>
                        <a:rPr lang="en-US" sz="1100" b="1" dirty="0">
                          <a:solidFill>
                            <a:schemeClr val="tx1"/>
                          </a:solidFill>
                          <a:latin typeface="Times New Roman" panose="02020603050405020304" pitchFamily="18" charset="0"/>
                          <a:cs typeface="Times New Roman" panose="02020603050405020304" pitchFamily="18" charset="0"/>
                        </a:rPr>
                        <a:t>Key</a:t>
                      </a:r>
                      <a:r>
                        <a:rPr lang="en-US" sz="1100" b="1" baseline="0" dirty="0">
                          <a:solidFill>
                            <a:schemeClr val="tx1"/>
                          </a:solidFill>
                          <a:latin typeface="Times New Roman" panose="02020603050405020304" pitchFamily="18" charset="0"/>
                          <a:cs typeface="Times New Roman" panose="02020603050405020304" pitchFamily="18" charset="0"/>
                        </a:rPr>
                        <a:t> Risks:</a:t>
                      </a:r>
                    </a:p>
                    <a:p>
                      <a:pPr marL="0" indent="0" algn="r" fontAlgn="base">
                        <a:spcAft>
                          <a:spcPts val="300"/>
                        </a:spcAft>
                        <a:buSzPct val="100000"/>
                        <a:buFont typeface="Wingdings" panose="05000000000000000000" pitchFamily="2" charset="2"/>
                        <a:buNone/>
                      </a:pPr>
                      <a:r>
                        <a:rPr lang="en-US" sz="1100" b="1" baseline="0" dirty="0">
                          <a:solidFill>
                            <a:schemeClr val="tx1"/>
                          </a:solidFill>
                          <a:latin typeface="Times New Roman" panose="02020603050405020304" pitchFamily="18" charset="0"/>
                          <a:cs typeface="Times New Roman" panose="02020603050405020304" pitchFamily="18" charset="0"/>
                        </a:rPr>
                        <a:t>Compliance:</a:t>
                      </a:r>
                    </a:p>
                    <a:p>
                      <a:pPr marL="0" indent="0" algn="r" fontAlgn="base">
                        <a:spcAft>
                          <a:spcPts val="300"/>
                        </a:spcAft>
                        <a:buSzPct val="100000"/>
                        <a:buFont typeface="Wingdings" panose="05000000000000000000" pitchFamily="2" charset="2"/>
                        <a:buNone/>
                      </a:pPr>
                      <a:r>
                        <a:rPr lang="en-US" sz="1100" b="1" baseline="0" dirty="0">
                          <a:solidFill>
                            <a:schemeClr val="tx1"/>
                          </a:solidFill>
                          <a:latin typeface="Times New Roman" panose="02020603050405020304" pitchFamily="18" charset="0"/>
                          <a:cs typeface="Times New Roman" panose="02020603050405020304" pitchFamily="18" charset="0"/>
                        </a:rPr>
                        <a:t>Financial:                       </a:t>
                      </a:r>
                    </a:p>
                    <a:p>
                      <a:pPr marL="0" indent="0" algn="r" fontAlgn="base">
                        <a:spcAft>
                          <a:spcPts val="300"/>
                        </a:spcAft>
                        <a:buSzPct val="100000"/>
                        <a:buFont typeface="Wingdings" panose="05000000000000000000" pitchFamily="2" charset="2"/>
                        <a:buNone/>
                      </a:pPr>
                      <a:r>
                        <a:rPr lang="en-US" sz="1100" b="1" baseline="0" dirty="0">
                          <a:solidFill>
                            <a:schemeClr val="tx1"/>
                          </a:solidFill>
                          <a:latin typeface="Times New Roman" panose="02020603050405020304" pitchFamily="18" charset="0"/>
                          <a:cs typeface="Times New Roman" panose="02020603050405020304" pitchFamily="18" charset="0"/>
                        </a:rPr>
                        <a:t>Social:</a:t>
                      </a:r>
                      <a:endParaRPr lang="en-US" sz="1100" b="1" dirty="0">
                        <a:solidFill>
                          <a:schemeClr val="tx1"/>
                        </a:solidFill>
                        <a:latin typeface="Times New Roman" panose="02020603050405020304" pitchFamily="18" charset="0"/>
                        <a:cs typeface="Times New Roman" panose="02020603050405020304" pitchFamily="18" charset="0"/>
                      </a:endParaRP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base" latinLnBrk="0" hangingPunct="1">
                        <a:lnSpc>
                          <a:spcPct val="100000"/>
                        </a:lnSpc>
                        <a:spcBef>
                          <a:spcPts val="0"/>
                        </a:spcBef>
                        <a:spcAft>
                          <a:spcPts val="300"/>
                        </a:spcAft>
                        <a:buClrTx/>
                        <a:buSzPct val="100000"/>
                        <a:buFont typeface="Wingdings" panose="05000000000000000000" pitchFamily="2" charset="2"/>
                        <a:buChar char="§"/>
                        <a:tabLst/>
                        <a:defRPr/>
                      </a:pPr>
                      <a:r>
                        <a:rPr lang="en-US" sz="1100" dirty="0">
                          <a:solidFill>
                            <a:schemeClr val="accent5">
                              <a:lumMod val="75000"/>
                            </a:schemeClr>
                          </a:solidFill>
                          <a:latin typeface="Times New Roman" panose="02020603050405020304" pitchFamily="18" charset="0"/>
                          <a:cs typeface="Times New Roman" panose="02020603050405020304" pitchFamily="18" charset="0"/>
                        </a:rPr>
                        <a:t>Key risks mitigated and tracked</a:t>
                      </a:r>
                    </a:p>
                    <a:p>
                      <a:pPr marL="171450" marR="0" indent="-171450" algn="l" defTabSz="914400" rtl="0" eaLnBrk="1" fontAlgn="base" latinLnBrk="0" hangingPunct="1">
                        <a:lnSpc>
                          <a:spcPct val="100000"/>
                        </a:lnSpc>
                        <a:spcBef>
                          <a:spcPts val="0"/>
                        </a:spcBef>
                        <a:spcAft>
                          <a:spcPts val="300"/>
                        </a:spcAft>
                        <a:buClrTx/>
                        <a:buSzPct val="100000"/>
                        <a:buFont typeface="Wingdings" panose="05000000000000000000" pitchFamily="2" charset="2"/>
                        <a:buChar char="§"/>
                        <a:tabLst/>
                        <a:defRPr/>
                      </a:pPr>
                      <a:r>
                        <a:rPr lang="en-US" sz="1100" dirty="0">
                          <a:solidFill>
                            <a:schemeClr val="accent5">
                              <a:lumMod val="75000"/>
                            </a:schemeClr>
                          </a:solidFill>
                          <a:latin typeface="Times New Roman" panose="02020603050405020304" pitchFamily="18" charset="0"/>
                          <a:cs typeface="Times New Roman" panose="02020603050405020304" pitchFamily="18" charset="0"/>
                        </a:rPr>
                        <a:t>Adherence to payment terms, covenants</a:t>
                      </a:r>
                    </a:p>
                    <a:p>
                      <a:pPr marL="171450" marR="0" indent="-171450" algn="l" defTabSz="914400" rtl="0" eaLnBrk="1" fontAlgn="base" latinLnBrk="0" hangingPunct="1">
                        <a:lnSpc>
                          <a:spcPct val="100000"/>
                        </a:lnSpc>
                        <a:spcBef>
                          <a:spcPts val="0"/>
                        </a:spcBef>
                        <a:spcAft>
                          <a:spcPts val="300"/>
                        </a:spcAft>
                        <a:buClrTx/>
                        <a:buSzPct val="100000"/>
                        <a:buFont typeface="Wingdings" panose="05000000000000000000" pitchFamily="2" charset="2"/>
                        <a:buChar char="§"/>
                        <a:tabLst/>
                        <a:defRPr/>
                      </a:pPr>
                      <a:r>
                        <a:rPr lang="en-US" sz="1100" dirty="0">
                          <a:solidFill>
                            <a:schemeClr val="accent5">
                              <a:lumMod val="75000"/>
                            </a:schemeClr>
                          </a:solidFill>
                          <a:latin typeface="Times New Roman" panose="02020603050405020304" pitchFamily="18" charset="0"/>
                          <a:cs typeface="Times New Roman" panose="02020603050405020304" pitchFamily="18" charset="0"/>
                        </a:rPr>
                        <a:t>Performance</a:t>
                      </a:r>
                      <a:r>
                        <a:rPr lang="en-US" sz="1100" baseline="0" dirty="0">
                          <a:solidFill>
                            <a:schemeClr val="accent5">
                              <a:lumMod val="75000"/>
                            </a:schemeClr>
                          </a:solidFill>
                          <a:latin typeface="Times New Roman" panose="02020603050405020304" pitchFamily="18" charset="0"/>
                          <a:cs typeface="Times New Roman" panose="02020603050405020304" pitchFamily="18" charset="0"/>
                        </a:rPr>
                        <a:t> relative to plan, benchmarks, trends</a:t>
                      </a:r>
                    </a:p>
                    <a:p>
                      <a:pPr marL="171450" marR="0" indent="-171450" algn="l" defTabSz="914400" rtl="0" eaLnBrk="1" fontAlgn="base" latinLnBrk="0" hangingPunct="1">
                        <a:lnSpc>
                          <a:spcPct val="100000"/>
                        </a:lnSpc>
                        <a:spcBef>
                          <a:spcPts val="0"/>
                        </a:spcBef>
                        <a:spcAft>
                          <a:spcPts val="300"/>
                        </a:spcAft>
                        <a:buClrTx/>
                        <a:buSzPct val="100000"/>
                        <a:buFont typeface="Wingdings" panose="05000000000000000000" pitchFamily="2" charset="2"/>
                        <a:buChar char="§"/>
                        <a:tabLst/>
                        <a:defRPr/>
                      </a:pPr>
                      <a:r>
                        <a:rPr lang="en-US" sz="1100" dirty="0">
                          <a:solidFill>
                            <a:schemeClr val="accent5">
                              <a:lumMod val="75000"/>
                            </a:schemeClr>
                          </a:solidFill>
                          <a:latin typeface="Times New Roman" panose="02020603050405020304" pitchFamily="18" charset="0"/>
                          <a:cs typeface="Times New Roman" panose="02020603050405020304" pitchFamily="18" charset="0"/>
                        </a:rPr>
                        <a:t>Performance relative</a:t>
                      </a:r>
                      <a:r>
                        <a:rPr lang="en-US" sz="1100" baseline="0" dirty="0">
                          <a:solidFill>
                            <a:schemeClr val="accent5">
                              <a:lumMod val="75000"/>
                            </a:schemeClr>
                          </a:solidFill>
                          <a:latin typeface="Times New Roman" panose="02020603050405020304" pitchFamily="18" charset="0"/>
                          <a:cs typeface="Times New Roman" panose="02020603050405020304" pitchFamily="18" charset="0"/>
                        </a:rPr>
                        <a:t> to specified metrics</a:t>
                      </a:r>
                      <a:endParaRPr lang="en-US" sz="1100" dirty="0">
                        <a:solidFill>
                          <a:schemeClr val="accent5">
                            <a:lumMod val="75000"/>
                          </a:schemeClr>
                        </a:solidFill>
                        <a:latin typeface="Times New Roman" panose="02020603050405020304" pitchFamily="18" charset="0"/>
                        <a:cs typeface="Times New Roman" panose="02020603050405020304" pitchFamily="18" charset="0"/>
                      </a:endParaRPr>
                    </a:p>
                  </a:txBody>
                  <a:tcPr marL="91451" marR="91451" marT="45712" marB="45712">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ysClr val="window" lastClr="FFFFFF">
                          <a:lumMod val="50000"/>
                        </a:sys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bl>
          </a:graphicData>
        </a:graphic>
      </p:graphicFrame>
      <p:sp>
        <p:nvSpPr>
          <p:cNvPr id="43" name="Rectangle 42"/>
          <p:cNvSpPr/>
          <p:nvPr/>
        </p:nvSpPr>
        <p:spPr>
          <a:xfrm>
            <a:off x="0" y="6309430"/>
            <a:ext cx="6954974" cy="502702"/>
          </a:xfrm>
          <a:prstGeom prst="rect">
            <a:avLst/>
          </a:prstGeom>
        </p:spPr>
        <p:txBody>
          <a:bodyPr wrap="square">
            <a:spAutoFit/>
          </a:bodyPr>
          <a:lstStyle/>
          <a:p>
            <a:pPr fontAlgn="base">
              <a:spcBef>
                <a:spcPct val="0"/>
              </a:spcBef>
              <a:spcAft>
                <a:spcPct val="0"/>
              </a:spcAft>
            </a:pPr>
            <a:endParaRPr lang="en-US" altLang="en-US" sz="1000" baseline="30000"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fontAlgn="base">
              <a:spcBef>
                <a:spcPct val="0"/>
              </a:spcBef>
              <a:spcAft>
                <a:spcPct val="0"/>
              </a:spcAft>
            </a:pPr>
            <a:r>
              <a:rPr lang="en-US" altLang="en-US" sz="1000" baseline="30000"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1</a:t>
            </a:r>
            <a:r>
              <a:rPr lang="en-US" altLang="en-US" sz="1000"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 draft Impact Investing Policy Statement contains guiding questions for discussion related to addressing the above [TBDs].</a:t>
            </a:r>
            <a:endParaRPr lang="en-US" altLang="en-US" sz="1000" baseline="30000"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marL="112713" indent="-112713" fontAlgn="base">
              <a:spcBef>
                <a:spcPct val="0"/>
              </a:spcBef>
              <a:spcAft>
                <a:spcPct val="0"/>
              </a:spcAft>
            </a:pPr>
            <a:r>
              <a:rPr lang="en-US" altLang="en-US" sz="1000" baseline="30000"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2 </a:t>
            </a:r>
            <a:r>
              <a:rPr lang="en-US" altLang="en-US" sz="1000"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The IIPS can include appendices with policies for individual asset classes and other matters, as needed.</a:t>
            </a:r>
          </a:p>
        </p:txBody>
      </p:sp>
      <p:sp>
        <p:nvSpPr>
          <p:cNvPr id="10" name="Rectangle 9"/>
          <p:cNvSpPr/>
          <p:nvPr/>
        </p:nvSpPr>
        <p:spPr>
          <a:xfrm>
            <a:off x="1143000" y="219559"/>
            <a:ext cx="7797363"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a:solidFill>
                  <a:schemeClr val="tx1"/>
                </a:solidFill>
                <a:latin typeface="Times New Roman" panose="02020603050405020304" pitchFamily="18" charset="0"/>
                <a:cs typeface="Times New Roman" panose="02020603050405020304" pitchFamily="18" charset="0"/>
              </a:rPr>
              <a:t>Mapping Mission &amp; Values to Investment Policy</a:t>
            </a:r>
          </a:p>
        </p:txBody>
      </p:sp>
    </p:spTree>
    <p:extLst>
      <p:ext uri="{BB962C8B-B14F-4D97-AF65-F5344CB8AC3E}">
        <p14:creationId xmlns:p14="http://schemas.microsoft.com/office/powerpoint/2010/main" val="1244042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52400" y="228600"/>
            <a:ext cx="868045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000000"/>
                </a:solidFill>
                <a:latin typeface="Times New Roman" panose="02020603050405020304" pitchFamily="18" charset="0"/>
                <a:cs typeface="Times New Roman" panose="02020603050405020304" pitchFamily="18" charset="0"/>
              </a:rPr>
              <a:t>Sourcing Impact Investments</a:t>
            </a:r>
          </a:p>
        </p:txBody>
      </p:sp>
      <p:sp>
        <p:nvSpPr>
          <p:cNvPr id="3" name="TextBox 2"/>
          <p:cNvSpPr txBox="1"/>
          <p:nvPr/>
        </p:nvSpPr>
        <p:spPr>
          <a:xfrm>
            <a:off x="304800" y="838200"/>
            <a:ext cx="8686800" cy="523220"/>
          </a:xfrm>
          <a:prstGeom prst="rect">
            <a:avLst/>
          </a:prstGeom>
          <a:noFill/>
        </p:spPr>
        <p:txBody>
          <a:bodyPr wrap="square" rtlCol="0">
            <a:spAutoFit/>
          </a:bodyPr>
          <a:lstStyle/>
          <a:p>
            <a:pPr algn="ctr"/>
            <a:r>
              <a:rPr lang="en-US" sz="1400" dirty="0">
                <a:solidFill>
                  <a:srgbClr val="000000"/>
                </a:solidFill>
                <a:latin typeface="Times New Roman" panose="02020603050405020304" pitchFamily="18" charset="0"/>
                <a:cs typeface="Times New Roman" panose="02020603050405020304" pitchFamily="18" charset="0"/>
              </a:rPr>
              <a:t>Guided by an </a:t>
            </a:r>
            <a:r>
              <a:rPr lang="en-US" sz="1400" i="1" dirty="0">
                <a:solidFill>
                  <a:srgbClr val="000000"/>
                </a:solidFill>
                <a:latin typeface="Times New Roman" panose="02020603050405020304" pitchFamily="18" charset="0"/>
                <a:cs typeface="Times New Roman" panose="02020603050405020304" pitchFamily="18" charset="0"/>
              </a:rPr>
              <a:t>Investment Policy Statement</a:t>
            </a:r>
            <a:r>
              <a:rPr lang="en-US" sz="1400" dirty="0">
                <a:solidFill>
                  <a:srgbClr val="000000"/>
                </a:solidFill>
                <a:latin typeface="Times New Roman" panose="02020603050405020304" pitchFamily="18" charset="0"/>
                <a:cs typeface="Times New Roman" panose="02020603050405020304" pitchFamily="18" charset="0"/>
              </a:rPr>
              <a:t>, impact investors seek investment opportunities with a strong </a:t>
            </a:r>
            <a:r>
              <a:rPr lang="en-US" sz="1400" i="1" dirty="0">
                <a:solidFill>
                  <a:srgbClr val="000000"/>
                </a:solidFill>
                <a:latin typeface="Times New Roman" panose="02020603050405020304" pitchFamily="18" charset="0"/>
                <a:cs typeface="Times New Roman" panose="02020603050405020304" pitchFamily="18" charset="0"/>
              </a:rPr>
              <a:t>impact thesis</a:t>
            </a:r>
            <a:r>
              <a:rPr lang="en-US" sz="1400" dirty="0">
                <a:solidFill>
                  <a:srgbClr val="000000"/>
                </a:solidFill>
                <a:latin typeface="Times New Roman" panose="02020603050405020304" pitchFamily="18" charset="0"/>
                <a:cs typeface="Times New Roman" panose="02020603050405020304" pitchFamily="18" charset="0"/>
              </a:rPr>
              <a:t> and </a:t>
            </a:r>
            <a:r>
              <a:rPr lang="en-US" sz="1400" i="1" dirty="0">
                <a:solidFill>
                  <a:srgbClr val="000000"/>
                </a:solidFill>
                <a:latin typeface="Times New Roman" panose="02020603050405020304" pitchFamily="18" charset="0"/>
                <a:cs typeface="Times New Roman" panose="02020603050405020304" pitchFamily="18" charset="0"/>
              </a:rPr>
              <a:t>investment thesis</a:t>
            </a:r>
            <a:r>
              <a:rPr lang="en-US" sz="1400" dirty="0">
                <a:solidFill>
                  <a:srgbClr val="000000"/>
                </a:solidFill>
                <a:latin typeface="Times New Roman" panose="02020603050405020304" pitchFamily="18" charset="0"/>
                <a:cs typeface="Times New Roman" panose="02020603050405020304" pitchFamily="18" charset="0"/>
              </a:rPr>
              <a:t>, while matching the </a:t>
            </a:r>
            <a:r>
              <a:rPr lang="en-US" sz="1400" i="1" dirty="0">
                <a:solidFill>
                  <a:srgbClr val="000000"/>
                </a:solidFill>
                <a:latin typeface="Times New Roman" panose="02020603050405020304" pitchFamily="18" charset="0"/>
                <a:cs typeface="Times New Roman" panose="02020603050405020304" pitchFamily="18" charset="0"/>
              </a:rPr>
              <a:t>asset class and/or structure to</a:t>
            </a:r>
            <a:r>
              <a:rPr lang="en-US" sz="1400" dirty="0">
                <a:solidFill>
                  <a:srgbClr val="000000"/>
                </a:solidFill>
                <a:latin typeface="Times New Roman" panose="02020603050405020304" pitchFamily="18" charset="0"/>
                <a:cs typeface="Times New Roman" panose="02020603050405020304" pitchFamily="18" charset="0"/>
              </a:rPr>
              <a:t> the opportunity. </a:t>
            </a:r>
          </a:p>
        </p:txBody>
      </p:sp>
      <p:graphicFrame>
        <p:nvGraphicFramePr>
          <p:cNvPr id="4" name="Table 3"/>
          <p:cNvGraphicFramePr>
            <a:graphicFrameLocks noGrp="1"/>
          </p:cNvGraphicFramePr>
          <p:nvPr>
            <p:extLst>
              <p:ext uri="{D42A27DB-BD31-4B8C-83A1-F6EECF244321}">
                <p14:modId xmlns:p14="http://schemas.microsoft.com/office/powerpoint/2010/main" val="2834377401"/>
              </p:ext>
            </p:extLst>
          </p:nvPr>
        </p:nvGraphicFramePr>
        <p:xfrm>
          <a:off x="304800" y="1390244"/>
          <a:ext cx="8686800" cy="5120640"/>
        </p:xfrm>
        <a:graphic>
          <a:graphicData uri="http://schemas.openxmlformats.org/drawingml/2006/table">
            <a:tbl>
              <a:tblPr firstRow="1" firstCol="1">
                <a:tableStyleId>{2D5ABB26-0587-4C30-8999-92F81FD0307C}</a:tableStyleId>
              </a:tblPr>
              <a:tblGrid>
                <a:gridCol w="1447800">
                  <a:extLst>
                    <a:ext uri="{9D8B030D-6E8A-4147-A177-3AD203B41FA5}">
                      <a16:colId xmlns:a16="http://schemas.microsoft.com/office/drawing/2014/main" xmlns="" val="20000"/>
                    </a:ext>
                  </a:extLst>
                </a:gridCol>
                <a:gridCol w="1809750">
                  <a:extLst>
                    <a:ext uri="{9D8B030D-6E8A-4147-A177-3AD203B41FA5}">
                      <a16:colId xmlns:a16="http://schemas.microsoft.com/office/drawing/2014/main" xmlns="" val="20001"/>
                    </a:ext>
                  </a:extLst>
                </a:gridCol>
                <a:gridCol w="1809750">
                  <a:extLst>
                    <a:ext uri="{9D8B030D-6E8A-4147-A177-3AD203B41FA5}">
                      <a16:colId xmlns:a16="http://schemas.microsoft.com/office/drawing/2014/main" xmlns="" val="20002"/>
                    </a:ext>
                  </a:extLst>
                </a:gridCol>
                <a:gridCol w="1809750">
                  <a:extLst>
                    <a:ext uri="{9D8B030D-6E8A-4147-A177-3AD203B41FA5}">
                      <a16:colId xmlns:a16="http://schemas.microsoft.com/office/drawing/2014/main" xmlns="" val="20003"/>
                    </a:ext>
                  </a:extLst>
                </a:gridCol>
                <a:gridCol w="1809750">
                  <a:extLst>
                    <a:ext uri="{9D8B030D-6E8A-4147-A177-3AD203B41FA5}">
                      <a16:colId xmlns:a16="http://schemas.microsoft.com/office/drawing/2014/main" xmlns="" val="20004"/>
                    </a:ext>
                  </a:extLst>
                </a:gridCol>
              </a:tblGrid>
              <a:tr h="457200">
                <a:tc>
                  <a:txBody>
                    <a:bodyPr/>
                    <a:lstStyle/>
                    <a:p>
                      <a:endParaRPr lang="en-US" sz="1100" b="1" dirty="0">
                        <a:latin typeface="Arial" panose="020B0604020202020204" pitchFamily="34" charset="0"/>
                        <a:cs typeface="Arial" panose="020B0604020202020204" pitchFamily="34" charset="0"/>
                      </a:endParaRPr>
                    </a:p>
                  </a:txBody>
                  <a:tcPr>
                    <a:solidFill>
                      <a:schemeClr val="accent5">
                        <a:lumMod val="50000"/>
                      </a:schemeClr>
                    </a:solidFill>
                  </a:tcPr>
                </a:tc>
                <a:tc>
                  <a:txBody>
                    <a:bodyPr/>
                    <a:lstStyle/>
                    <a:p>
                      <a:pPr algn="ctr"/>
                      <a:r>
                        <a:rPr lang="en-US" sz="1200" b="1" u="sng" dirty="0"/>
                        <a:t>Community Clinic</a:t>
                      </a:r>
                      <a:endParaRPr lang="en-US" sz="1200" b="1" u="sng" dirty="0">
                        <a:solidFill>
                          <a:schemeClr val="bg1"/>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ysDot"/>
                      <a:round/>
                      <a:headEnd type="none" w="med" len="med"/>
                      <a:tailEnd type="none" w="med" len="med"/>
                    </a:lnR>
                  </a:tcPr>
                </a:tc>
                <a:tc>
                  <a:txBody>
                    <a:bodyPr/>
                    <a:lstStyle/>
                    <a:p>
                      <a:pPr algn="ctr"/>
                      <a:r>
                        <a:rPr lang="en-US" sz="1200" b="1" u="sng" dirty="0"/>
                        <a:t>Med Tech Growth Firm</a:t>
                      </a:r>
                      <a:endParaRPr lang="en-US" sz="1200" b="1" u="sng"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r>
                        <a:rPr lang="en-US" sz="1200" b="1" u="sng" dirty="0"/>
                        <a:t>Healthy Food Access</a:t>
                      </a:r>
                      <a:endParaRPr lang="en-US" sz="1200" b="1" u="sng"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a:r>
                        <a:rPr lang="en-US" sz="1200" b="1" u="sng" dirty="0"/>
                        <a:t>Supportive Housing</a:t>
                      </a:r>
                      <a:endParaRPr lang="en-US" sz="1200" b="1" u="sng"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xmlns="" val="10000"/>
                  </a:ext>
                </a:extLst>
              </a:tr>
              <a:tr h="1219200">
                <a:tc>
                  <a:txBody>
                    <a:bodyPr/>
                    <a:lstStyle/>
                    <a:p>
                      <a:pPr algn="r" eaLnBrk="1" fontAlgn="auto" hangingPunct="1">
                        <a:spcBef>
                          <a:spcPts val="0"/>
                        </a:spcBef>
                        <a:spcAft>
                          <a:spcPts val="1500"/>
                        </a:spcAft>
                        <a:defRPr/>
                      </a:pPr>
                      <a:r>
                        <a:rPr lang="en-US" sz="1100" dirty="0">
                          <a:solidFill>
                            <a:schemeClr val="bg1"/>
                          </a:solidFill>
                          <a:latin typeface="Arial"/>
                          <a:cs typeface="Arial"/>
                        </a:rPr>
                        <a:t>Mission:</a:t>
                      </a:r>
                      <a:r>
                        <a:rPr lang="en-US" sz="1100" baseline="0" dirty="0">
                          <a:solidFill>
                            <a:schemeClr val="bg1"/>
                          </a:solidFill>
                          <a:latin typeface="Arial"/>
                          <a:cs typeface="Arial"/>
                        </a:rPr>
                        <a:t>  </a:t>
                      </a:r>
                      <a:r>
                        <a:rPr lang="en-US" sz="1100" dirty="0">
                          <a:solidFill>
                            <a:schemeClr val="bg1"/>
                          </a:solidFill>
                          <a:latin typeface="Arial"/>
                          <a:cs typeface="Arial"/>
                        </a:rPr>
                        <a:t>Impact Thesis</a:t>
                      </a:r>
                    </a:p>
                    <a:p>
                      <a:pPr algn="r" eaLnBrk="1" fontAlgn="auto" hangingPunct="1">
                        <a:spcBef>
                          <a:spcPts val="0"/>
                        </a:spcBef>
                        <a:spcAft>
                          <a:spcPts val="0"/>
                        </a:spcAft>
                        <a:defRPr/>
                      </a:pPr>
                      <a:r>
                        <a:rPr lang="en-US" sz="1100" dirty="0">
                          <a:solidFill>
                            <a:schemeClr val="bg1"/>
                          </a:solidFill>
                          <a:latin typeface="Arial"/>
                          <a:cs typeface="Arial"/>
                        </a:rPr>
                        <a:t>Risk/Return:</a:t>
                      </a:r>
                      <a:r>
                        <a:rPr lang="en-US" sz="1100" baseline="0" dirty="0">
                          <a:solidFill>
                            <a:schemeClr val="bg1"/>
                          </a:solidFill>
                          <a:latin typeface="Arial"/>
                          <a:cs typeface="Arial"/>
                        </a:rPr>
                        <a:t>  </a:t>
                      </a:r>
                      <a:r>
                        <a:rPr lang="en-US" sz="1100" dirty="0">
                          <a:solidFill>
                            <a:schemeClr val="bg1"/>
                          </a:solidFill>
                          <a:latin typeface="Arial"/>
                          <a:cs typeface="Arial"/>
                        </a:rPr>
                        <a:t>Investment Thesis</a:t>
                      </a:r>
                    </a:p>
                  </a:txBody>
                  <a:tcPr>
                    <a:lnB w="12700" cap="flat" cmpd="sng" algn="ctr">
                      <a:solidFill>
                        <a:schemeClr val="tx1"/>
                      </a:solidFill>
                      <a:prstDash val="sysDot"/>
                      <a:round/>
                      <a:headEnd type="none" w="med" len="med"/>
                      <a:tailEnd type="none" w="med" len="med"/>
                    </a:lnB>
                    <a:solidFill>
                      <a:schemeClr val="accent5">
                        <a:lumMod val="50000"/>
                      </a:schemeClr>
                    </a:solidFill>
                  </a:tcPr>
                </a:tc>
                <a:tc>
                  <a:txBody>
                    <a:bodyPr/>
                    <a:lstStyle/>
                    <a:p>
                      <a:pPr algn="ctr" eaLnBrk="1" fontAlgn="auto" hangingPunct="1">
                        <a:spcBef>
                          <a:spcPts val="0"/>
                        </a:spcBef>
                        <a:spcAft>
                          <a:spcPts val="1200"/>
                        </a:spcAft>
                        <a:defRPr/>
                      </a:pPr>
                      <a:r>
                        <a:rPr lang="en-US" sz="1100" dirty="0">
                          <a:solidFill>
                            <a:schemeClr val="tx1">
                              <a:lumMod val="75000"/>
                              <a:lumOff val="25000"/>
                            </a:schemeClr>
                          </a:solidFill>
                          <a:latin typeface="Arial"/>
                          <a:cs typeface="Arial"/>
                        </a:rPr>
                        <a:t>Increases access to care</a:t>
                      </a:r>
                    </a:p>
                    <a:p>
                      <a:pPr algn="ctr" eaLnBrk="1" fontAlgn="auto" hangingPunct="1">
                        <a:spcBef>
                          <a:spcPts val="0"/>
                        </a:spcBef>
                        <a:spcAft>
                          <a:spcPts val="600"/>
                        </a:spcAft>
                        <a:defRPr/>
                      </a:pPr>
                      <a:endParaRPr lang="en-US" sz="1100" dirty="0">
                        <a:solidFill>
                          <a:schemeClr val="tx1">
                            <a:lumMod val="75000"/>
                            <a:lumOff val="25000"/>
                          </a:schemeClr>
                        </a:solidFill>
                        <a:latin typeface="Arial"/>
                        <a:cs typeface="Arial"/>
                      </a:endParaRPr>
                    </a:p>
                    <a:p>
                      <a:pPr algn="ctr" eaLnBrk="1" fontAlgn="auto" hangingPunct="1">
                        <a:spcBef>
                          <a:spcPts val="0"/>
                        </a:spcBef>
                        <a:spcAft>
                          <a:spcPts val="600"/>
                        </a:spcAft>
                        <a:defRPr/>
                      </a:pPr>
                      <a:r>
                        <a:rPr lang="en-US" sz="1100" dirty="0">
                          <a:solidFill>
                            <a:schemeClr val="tx1">
                              <a:lumMod val="75000"/>
                              <a:lumOff val="25000"/>
                            </a:schemeClr>
                          </a:solidFill>
                          <a:latin typeface="Arial"/>
                          <a:cs typeface="Arial"/>
                        </a:rPr>
                        <a:t>Repays via reimbursement revenue</a:t>
                      </a:r>
                    </a:p>
                    <a:p>
                      <a:pPr algn="ctr"/>
                      <a:endParaRPr lang="en-US" sz="1100" dirty="0">
                        <a:solidFill>
                          <a:schemeClr val="tx1">
                            <a:lumMod val="75000"/>
                            <a:lumOff val="25000"/>
                          </a:schemeClr>
                        </a:solidFill>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eaLnBrk="1" fontAlgn="auto" hangingPunct="1">
                        <a:spcBef>
                          <a:spcPts val="0"/>
                        </a:spcBef>
                        <a:spcAft>
                          <a:spcPts val="1500"/>
                        </a:spcAft>
                        <a:defRPr/>
                      </a:pPr>
                      <a:r>
                        <a:rPr lang="en-US" sz="1100" dirty="0">
                          <a:solidFill>
                            <a:schemeClr val="tx1">
                              <a:lumMod val="75000"/>
                              <a:lumOff val="25000"/>
                            </a:schemeClr>
                          </a:solidFill>
                          <a:latin typeface="Arial"/>
                          <a:cs typeface="Arial"/>
                        </a:rPr>
                        <a:t>Improves quality &amp; affordability of care</a:t>
                      </a:r>
                    </a:p>
                    <a:p>
                      <a:pPr algn="ctr" eaLnBrk="1" fontAlgn="auto" hangingPunct="1">
                        <a:spcBef>
                          <a:spcPts val="0"/>
                        </a:spcBef>
                        <a:spcAft>
                          <a:spcPts val="600"/>
                        </a:spcAft>
                        <a:defRPr/>
                      </a:pPr>
                      <a:r>
                        <a:rPr lang="en-US" sz="1100" dirty="0">
                          <a:solidFill>
                            <a:schemeClr val="tx1">
                              <a:lumMod val="75000"/>
                              <a:lumOff val="25000"/>
                            </a:schemeClr>
                          </a:solidFill>
                          <a:latin typeface="Arial"/>
                          <a:cs typeface="Arial"/>
                        </a:rPr>
                        <a:t>Repays via earnings growth and liquidity event (exit)</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spcAft>
                          <a:spcPts val="600"/>
                        </a:spcAft>
                      </a:pPr>
                      <a:r>
                        <a:rPr lang="en-US" sz="1100" dirty="0">
                          <a:solidFill>
                            <a:schemeClr val="tx1">
                              <a:lumMod val="75000"/>
                              <a:lumOff val="25000"/>
                            </a:schemeClr>
                          </a:solidFill>
                          <a:latin typeface="Arial" panose="020B0604020202020204" pitchFamily="34" charset="0"/>
                          <a:cs typeface="Arial" panose="020B0604020202020204" pitchFamily="34" charset="0"/>
                        </a:rPr>
                        <a:t>Increases access to healthy food</a:t>
                      </a:r>
                      <a:r>
                        <a:rPr lang="en-US" sz="1100" baseline="0" dirty="0">
                          <a:solidFill>
                            <a:schemeClr val="tx1">
                              <a:lumMod val="75000"/>
                              <a:lumOff val="25000"/>
                            </a:schemeClr>
                          </a:solidFill>
                          <a:latin typeface="Arial" panose="020B0604020202020204" pitchFamily="34" charset="0"/>
                          <a:cs typeface="Arial" panose="020B0604020202020204" pitchFamily="34" charset="0"/>
                        </a:rPr>
                        <a:t> &amp; drives economic development</a:t>
                      </a:r>
                    </a:p>
                    <a:p>
                      <a:pPr algn="ctr"/>
                      <a:r>
                        <a:rPr lang="en-US" sz="1100" dirty="0">
                          <a:solidFill>
                            <a:schemeClr val="tx1">
                              <a:lumMod val="75000"/>
                              <a:lumOff val="25000"/>
                            </a:schemeClr>
                          </a:solidFill>
                          <a:latin typeface="Arial" panose="020B0604020202020204" pitchFamily="34" charset="0"/>
                          <a:cs typeface="Arial" panose="020B0604020202020204" pitchFamily="34" charset="0"/>
                        </a:rPr>
                        <a:t>Repays via earnings growth</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eaLnBrk="1" fontAlgn="auto" hangingPunct="1">
                        <a:spcBef>
                          <a:spcPts val="0"/>
                        </a:spcBef>
                        <a:spcAft>
                          <a:spcPts val="600"/>
                        </a:spcAft>
                        <a:defRPr/>
                      </a:pPr>
                      <a:r>
                        <a:rPr lang="en-US" sz="1100" dirty="0">
                          <a:solidFill>
                            <a:schemeClr val="tx1">
                              <a:lumMod val="75000"/>
                              <a:lumOff val="25000"/>
                            </a:schemeClr>
                          </a:solidFill>
                          <a:latin typeface="Arial"/>
                          <a:cs typeface="Arial"/>
                        </a:rPr>
                        <a:t>Reduce hospital care</a:t>
                      </a:r>
                      <a:r>
                        <a:rPr lang="en-US" sz="1100" baseline="0" dirty="0">
                          <a:solidFill>
                            <a:schemeClr val="tx1">
                              <a:lumMod val="75000"/>
                              <a:lumOff val="25000"/>
                            </a:schemeClr>
                          </a:solidFill>
                          <a:latin typeface="Arial"/>
                          <a:cs typeface="Arial"/>
                        </a:rPr>
                        <a:t> &amp; </a:t>
                      </a:r>
                      <a:r>
                        <a:rPr lang="en-US" sz="1100" dirty="0">
                          <a:solidFill>
                            <a:schemeClr val="tx1">
                              <a:lumMod val="75000"/>
                              <a:lumOff val="25000"/>
                            </a:schemeClr>
                          </a:solidFill>
                          <a:latin typeface="Arial"/>
                          <a:cs typeface="Arial"/>
                        </a:rPr>
                        <a:t>incarceration via supportive services</a:t>
                      </a:r>
                    </a:p>
                    <a:p>
                      <a:pPr algn="ctr" eaLnBrk="1" fontAlgn="auto" hangingPunct="1">
                        <a:spcBef>
                          <a:spcPts val="0"/>
                        </a:spcBef>
                        <a:spcAft>
                          <a:spcPts val="1500"/>
                        </a:spcAft>
                        <a:defRPr/>
                      </a:pPr>
                      <a:r>
                        <a:rPr lang="en-US" sz="1100" dirty="0">
                          <a:solidFill>
                            <a:schemeClr val="tx1">
                              <a:lumMod val="75000"/>
                              <a:lumOff val="25000"/>
                            </a:schemeClr>
                          </a:solidFill>
                          <a:latin typeface="Arial"/>
                          <a:cs typeface="Arial"/>
                        </a:rPr>
                        <a:t>Housing subsidies and rent provide cash flow for debt service</a:t>
                      </a:r>
                    </a:p>
                  </a:txBody>
                  <a:tcP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0001"/>
                  </a:ext>
                </a:extLst>
              </a:tr>
              <a:tr h="1275553">
                <a:tc>
                  <a:txBody>
                    <a:bodyPr/>
                    <a:lstStyle/>
                    <a:p>
                      <a:pPr algn="r" eaLnBrk="1" fontAlgn="auto" hangingPunct="1">
                        <a:spcBef>
                          <a:spcPts val="0"/>
                        </a:spcBef>
                        <a:spcAft>
                          <a:spcPts val="600"/>
                        </a:spcAft>
                        <a:defRPr/>
                      </a:pPr>
                      <a:r>
                        <a:rPr lang="en-US" sz="1100" dirty="0">
                          <a:solidFill>
                            <a:schemeClr val="bg1"/>
                          </a:solidFill>
                          <a:latin typeface="Arial"/>
                          <a:cs typeface="Arial"/>
                        </a:rPr>
                        <a:t>Geography</a:t>
                      </a:r>
                    </a:p>
                    <a:p>
                      <a:pPr algn="r" eaLnBrk="1" fontAlgn="auto" hangingPunct="1">
                        <a:spcBef>
                          <a:spcPts val="0"/>
                        </a:spcBef>
                        <a:spcAft>
                          <a:spcPts val="600"/>
                        </a:spcAft>
                        <a:defRPr/>
                      </a:pPr>
                      <a:r>
                        <a:rPr lang="en-US" sz="1100" dirty="0">
                          <a:solidFill>
                            <a:schemeClr val="bg1"/>
                          </a:solidFill>
                          <a:latin typeface="Arial"/>
                          <a:cs typeface="Arial"/>
                        </a:rPr>
                        <a:t>Sector/Program</a:t>
                      </a:r>
                    </a:p>
                    <a:p>
                      <a:pPr algn="r" eaLnBrk="1" fontAlgn="auto" hangingPunct="1">
                        <a:spcBef>
                          <a:spcPts val="0"/>
                        </a:spcBef>
                        <a:spcAft>
                          <a:spcPts val="600"/>
                        </a:spcAft>
                        <a:defRPr/>
                      </a:pPr>
                      <a:r>
                        <a:rPr lang="en-US" sz="1100" dirty="0">
                          <a:solidFill>
                            <a:schemeClr val="bg1"/>
                          </a:solidFill>
                          <a:latin typeface="Arial"/>
                          <a:cs typeface="Arial"/>
                        </a:rPr>
                        <a:t>Asset Class</a:t>
                      </a:r>
                    </a:p>
                    <a:p>
                      <a:pPr algn="r" eaLnBrk="1" fontAlgn="auto" hangingPunct="1">
                        <a:spcBef>
                          <a:spcPts val="0"/>
                        </a:spcBef>
                        <a:spcAft>
                          <a:spcPts val="0"/>
                        </a:spcAft>
                        <a:defRPr/>
                      </a:pPr>
                      <a:endParaRPr lang="en-US" sz="1100" dirty="0">
                        <a:solidFill>
                          <a:schemeClr val="bg1"/>
                        </a:solidFill>
                        <a:latin typeface="Arial"/>
                        <a:cs typeface="Arial"/>
                      </a:endParaRPr>
                    </a:p>
                    <a:p>
                      <a:pPr algn="r" eaLnBrk="1" fontAlgn="auto" hangingPunct="1">
                        <a:spcBef>
                          <a:spcPts val="0"/>
                        </a:spcBef>
                        <a:spcAft>
                          <a:spcPts val="0"/>
                        </a:spcAft>
                        <a:defRPr/>
                      </a:pPr>
                      <a:r>
                        <a:rPr lang="en-US" sz="1100" dirty="0">
                          <a:solidFill>
                            <a:schemeClr val="bg1"/>
                          </a:solidFill>
                          <a:latin typeface="Arial"/>
                          <a:cs typeface="Arial"/>
                        </a:rPr>
                        <a:t>Intermediary/Direct</a:t>
                      </a:r>
                    </a:p>
                    <a:p>
                      <a:endParaRPr lang="en-US" sz="1100" dirty="0">
                        <a:solidFill>
                          <a:schemeClr val="bg1"/>
                        </a:solidFill>
                        <a:latin typeface="Arial" panose="020B0604020202020204" pitchFamily="34" charset="0"/>
                        <a:cs typeface="Arial" panose="020B0604020202020204" pitchFamily="34" charset="0"/>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75000"/>
                      </a:schemeClr>
                    </a:solidFill>
                  </a:tcPr>
                </a:tc>
                <a:tc>
                  <a:txBody>
                    <a:bodyPr/>
                    <a:lstStyle/>
                    <a:p>
                      <a:pPr algn="ctr" eaLnBrk="1" fontAlgn="auto" hangingPunct="1">
                        <a:spcBef>
                          <a:spcPts val="0"/>
                        </a:spcBef>
                        <a:spcAft>
                          <a:spcPts val="600"/>
                        </a:spcAft>
                        <a:defRPr/>
                      </a:pPr>
                      <a:r>
                        <a:rPr lang="en-US" sz="1100" dirty="0">
                          <a:solidFill>
                            <a:schemeClr val="tx1">
                              <a:lumMod val="75000"/>
                              <a:lumOff val="25000"/>
                            </a:schemeClr>
                          </a:solidFill>
                          <a:latin typeface="Arial"/>
                          <a:cs typeface="Arial"/>
                        </a:rPr>
                        <a:t>California</a:t>
                      </a:r>
                    </a:p>
                    <a:p>
                      <a:pPr algn="ctr" eaLnBrk="1" fontAlgn="auto" hangingPunct="1">
                        <a:spcBef>
                          <a:spcPts val="0"/>
                        </a:spcBef>
                        <a:spcAft>
                          <a:spcPts val="600"/>
                        </a:spcAft>
                        <a:defRPr/>
                      </a:pPr>
                      <a:r>
                        <a:rPr lang="en-US" sz="1100" dirty="0">
                          <a:solidFill>
                            <a:schemeClr val="tx1">
                              <a:lumMod val="75000"/>
                              <a:lumOff val="25000"/>
                            </a:schemeClr>
                          </a:solidFill>
                          <a:latin typeface="Arial"/>
                          <a:cs typeface="Arial"/>
                        </a:rPr>
                        <a:t>Healthy People:</a:t>
                      </a:r>
                      <a:r>
                        <a:rPr lang="en-US" sz="1100" baseline="0" dirty="0">
                          <a:solidFill>
                            <a:schemeClr val="tx1">
                              <a:lumMod val="75000"/>
                              <a:lumOff val="25000"/>
                            </a:schemeClr>
                          </a:solidFill>
                          <a:latin typeface="Arial"/>
                          <a:cs typeface="Arial"/>
                        </a:rPr>
                        <a:t>  </a:t>
                      </a:r>
                      <a:r>
                        <a:rPr lang="en-US" sz="1100" dirty="0">
                          <a:solidFill>
                            <a:schemeClr val="tx1">
                              <a:lumMod val="75000"/>
                              <a:lumOff val="25000"/>
                            </a:schemeClr>
                          </a:solidFill>
                          <a:latin typeface="Arial"/>
                          <a:cs typeface="Arial"/>
                        </a:rPr>
                        <a:t>Clinics</a:t>
                      </a:r>
                    </a:p>
                    <a:p>
                      <a:pPr algn="ctr" eaLnBrk="1" fontAlgn="auto" hangingPunct="1">
                        <a:spcBef>
                          <a:spcPts val="0"/>
                        </a:spcBef>
                        <a:spcAft>
                          <a:spcPts val="600"/>
                        </a:spcAft>
                        <a:defRPr/>
                      </a:pPr>
                      <a:r>
                        <a:rPr lang="en-US" sz="1100" dirty="0">
                          <a:solidFill>
                            <a:schemeClr val="tx1">
                              <a:lumMod val="75000"/>
                              <a:lumOff val="25000"/>
                            </a:schemeClr>
                          </a:solidFill>
                          <a:latin typeface="Arial"/>
                          <a:cs typeface="Arial"/>
                        </a:rPr>
                        <a:t>Debt:</a:t>
                      </a:r>
                      <a:r>
                        <a:rPr lang="en-US" sz="1100" baseline="0" dirty="0">
                          <a:solidFill>
                            <a:schemeClr val="tx1">
                              <a:lumMod val="75000"/>
                              <a:lumOff val="25000"/>
                            </a:schemeClr>
                          </a:solidFill>
                          <a:latin typeface="Arial"/>
                          <a:cs typeface="Arial"/>
                        </a:rPr>
                        <a:t>  </a:t>
                      </a:r>
                      <a:r>
                        <a:rPr lang="en-US" sz="1100" dirty="0">
                          <a:solidFill>
                            <a:schemeClr val="tx1">
                              <a:lumMod val="75000"/>
                              <a:lumOff val="25000"/>
                            </a:schemeClr>
                          </a:solidFill>
                          <a:latin typeface="Arial"/>
                          <a:cs typeface="Arial"/>
                        </a:rPr>
                        <a:t>Fits clinic nonprofit status </a:t>
                      </a:r>
                    </a:p>
                    <a:p>
                      <a:pPr algn="ctr" eaLnBrk="1" fontAlgn="auto" hangingPunct="1">
                        <a:spcBef>
                          <a:spcPts val="0"/>
                        </a:spcBef>
                        <a:spcAft>
                          <a:spcPts val="0"/>
                        </a:spcAft>
                        <a:defRPr/>
                      </a:pPr>
                      <a:r>
                        <a:rPr lang="en-US" sz="1100" dirty="0">
                          <a:solidFill>
                            <a:schemeClr val="tx1">
                              <a:lumMod val="75000"/>
                              <a:lumOff val="25000"/>
                            </a:schemeClr>
                          </a:solidFill>
                          <a:latin typeface="Arial"/>
                          <a:cs typeface="Arial"/>
                        </a:rPr>
                        <a:t>Intermediary:</a:t>
                      </a:r>
                      <a:r>
                        <a:rPr lang="en-US" sz="1100" baseline="0" dirty="0">
                          <a:solidFill>
                            <a:schemeClr val="tx1">
                              <a:lumMod val="75000"/>
                              <a:lumOff val="25000"/>
                            </a:schemeClr>
                          </a:solidFill>
                          <a:latin typeface="Arial"/>
                          <a:cs typeface="Arial"/>
                        </a:rPr>
                        <a:t>  </a:t>
                      </a:r>
                      <a:r>
                        <a:rPr lang="en-US" sz="1100" dirty="0">
                          <a:solidFill>
                            <a:schemeClr val="tx1">
                              <a:lumMod val="75000"/>
                              <a:lumOff val="25000"/>
                            </a:schemeClr>
                          </a:solidFill>
                          <a:latin typeface="Arial"/>
                          <a:cs typeface="Arial"/>
                        </a:rPr>
                        <a:t>Provides sector expertise</a:t>
                      </a:r>
                      <a:endParaRPr lang="en-US" sz="1100" dirty="0">
                        <a:solidFill>
                          <a:schemeClr val="tx1">
                            <a:lumMod val="75000"/>
                            <a:lumOff val="25000"/>
                          </a:schemeClr>
                        </a:solidFill>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eaLnBrk="1" fontAlgn="auto" hangingPunct="1">
                        <a:spcBef>
                          <a:spcPts val="0"/>
                        </a:spcBef>
                        <a:spcAft>
                          <a:spcPts val="600"/>
                        </a:spcAft>
                        <a:defRPr/>
                      </a:pPr>
                      <a:r>
                        <a:rPr lang="en-US" sz="1100" dirty="0">
                          <a:solidFill>
                            <a:schemeClr val="tx1">
                              <a:lumMod val="75000"/>
                              <a:lumOff val="25000"/>
                            </a:schemeClr>
                          </a:solidFill>
                          <a:latin typeface="Arial"/>
                          <a:cs typeface="Arial"/>
                        </a:rPr>
                        <a:t>California</a:t>
                      </a:r>
                    </a:p>
                    <a:p>
                      <a:pPr algn="ctr" eaLnBrk="1" fontAlgn="auto" hangingPunct="1">
                        <a:spcBef>
                          <a:spcPts val="0"/>
                        </a:spcBef>
                        <a:spcAft>
                          <a:spcPts val="600"/>
                        </a:spcAft>
                        <a:defRPr/>
                      </a:pPr>
                      <a:r>
                        <a:rPr lang="en-US" sz="1100" dirty="0">
                          <a:solidFill>
                            <a:schemeClr val="tx1">
                              <a:lumMod val="75000"/>
                              <a:lumOff val="25000"/>
                            </a:schemeClr>
                          </a:solidFill>
                          <a:latin typeface="Arial"/>
                          <a:cs typeface="Arial"/>
                        </a:rPr>
                        <a:t>Healthy People:</a:t>
                      </a:r>
                      <a:r>
                        <a:rPr lang="en-US" sz="1100" baseline="0" dirty="0">
                          <a:solidFill>
                            <a:schemeClr val="tx1">
                              <a:lumMod val="75000"/>
                              <a:lumOff val="25000"/>
                            </a:schemeClr>
                          </a:solidFill>
                          <a:latin typeface="Arial"/>
                          <a:cs typeface="Arial"/>
                        </a:rPr>
                        <a:t>  </a:t>
                      </a:r>
                      <a:r>
                        <a:rPr lang="en-US" sz="1100" dirty="0">
                          <a:solidFill>
                            <a:schemeClr val="tx1">
                              <a:lumMod val="75000"/>
                              <a:lumOff val="25000"/>
                            </a:schemeClr>
                          </a:solidFill>
                          <a:latin typeface="Arial"/>
                          <a:cs typeface="Arial"/>
                        </a:rPr>
                        <a:t>Tech</a:t>
                      </a:r>
                    </a:p>
                    <a:p>
                      <a:pPr algn="ctr" eaLnBrk="1" fontAlgn="auto" hangingPunct="1">
                        <a:spcBef>
                          <a:spcPts val="0"/>
                        </a:spcBef>
                        <a:spcAft>
                          <a:spcPts val="600"/>
                        </a:spcAft>
                        <a:defRPr/>
                      </a:pPr>
                      <a:r>
                        <a:rPr lang="en-US" sz="1100" dirty="0">
                          <a:solidFill>
                            <a:schemeClr val="tx1">
                              <a:lumMod val="75000"/>
                              <a:lumOff val="25000"/>
                            </a:schemeClr>
                          </a:solidFill>
                          <a:latin typeface="Arial"/>
                          <a:cs typeface="Arial"/>
                        </a:rPr>
                        <a:t>Equity:</a:t>
                      </a:r>
                      <a:r>
                        <a:rPr lang="en-US" sz="1100" baseline="0" dirty="0">
                          <a:solidFill>
                            <a:schemeClr val="tx1">
                              <a:lumMod val="75000"/>
                              <a:lumOff val="25000"/>
                            </a:schemeClr>
                          </a:solidFill>
                          <a:latin typeface="Arial"/>
                          <a:cs typeface="Arial"/>
                        </a:rPr>
                        <a:t>  </a:t>
                      </a:r>
                      <a:r>
                        <a:rPr lang="en-US" sz="1100" dirty="0">
                          <a:solidFill>
                            <a:schemeClr val="tx1">
                              <a:lumMod val="75000"/>
                              <a:lumOff val="25000"/>
                            </a:schemeClr>
                          </a:solidFill>
                          <a:latin typeface="Arial"/>
                          <a:cs typeface="Arial"/>
                        </a:rPr>
                        <a:t>Fits for-profit growth firm</a:t>
                      </a:r>
                    </a:p>
                    <a:p>
                      <a:pPr algn="ctr" eaLnBrk="1" fontAlgn="auto" hangingPunct="1">
                        <a:spcBef>
                          <a:spcPts val="0"/>
                        </a:spcBef>
                        <a:spcAft>
                          <a:spcPts val="0"/>
                        </a:spcAft>
                        <a:defRPr/>
                      </a:pPr>
                      <a:r>
                        <a:rPr lang="en-US" sz="1100" dirty="0">
                          <a:solidFill>
                            <a:schemeClr val="tx1">
                              <a:lumMod val="75000"/>
                              <a:lumOff val="25000"/>
                            </a:schemeClr>
                          </a:solidFill>
                          <a:latin typeface="Arial"/>
                          <a:cs typeface="Arial"/>
                        </a:rPr>
                        <a:t>Direct:</a:t>
                      </a:r>
                      <a:r>
                        <a:rPr lang="en-US" sz="1100" baseline="0" dirty="0">
                          <a:solidFill>
                            <a:schemeClr val="tx1">
                              <a:lumMod val="75000"/>
                              <a:lumOff val="25000"/>
                            </a:schemeClr>
                          </a:solidFill>
                          <a:latin typeface="Arial"/>
                          <a:cs typeface="Arial"/>
                        </a:rPr>
                        <a:t>  </a:t>
                      </a:r>
                      <a:r>
                        <a:rPr lang="en-US" sz="1100" dirty="0">
                          <a:solidFill>
                            <a:schemeClr val="tx1">
                              <a:lumMod val="75000"/>
                              <a:lumOff val="25000"/>
                            </a:schemeClr>
                          </a:solidFill>
                          <a:latin typeface="Arial"/>
                          <a:cs typeface="Arial"/>
                        </a:rPr>
                        <a:t>Targets support for firm and impact</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eaLnBrk="1" fontAlgn="auto" hangingPunct="1">
                        <a:spcBef>
                          <a:spcPts val="0"/>
                        </a:spcBef>
                        <a:spcAft>
                          <a:spcPts val="600"/>
                        </a:spcAft>
                        <a:defRPr/>
                      </a:pPr>
                      <a:r>
                        <a:rPr lang="en-US" sz="1100" dirty="0">
                          <a:solidFill>
                            <a:schemeClr val="tx1">
                              <a:lumMod val="75000"/>
                              <a:lumOff val="25000"/>
                            </a:schemeClr>
                          </a:solidFill>
                          <a:latin typeface="Arial"/>
                          <a:cs typeface="Arial"/>
                        </a:rPr>
                        <a:t>California</a:t>
                      </a:r>
                    </a:p>
                    <a:p>
                      <a:pPr algn="ctr" eaLnBrk="1" fontAlgn="auto" hangingPunct="1">
                        <a:spcBef>
                          <a:spcPts val="0"/>
                        </a:spcBef>
                        <a:spcAft>
                          <a:spcPts val="600"/>
                        </a:spcAft>
                        <a:defRPr/>
                      </a:pPr>
                      <a:r>
                        <a:rPr lang="en-US" sz="1100" dirty="0">
                          <a:solidFill>
                            <a:schemeClr val="tx1">
                              <a:lumMod val="75000"/>
                              <a:lumOff val="25000"/>
                            </a:schemeClr>
                          </a:solidFill>
                          <a:latin typeface="Arial"/>
                          <a:cs typeface="Arial"/>
                        </a:rPr>
                        <a:t>Healthy People:</a:t>
                      </a:r>
                      <a:r>
                        <a:rPr lang="en-US" sz="1100" baseline="0" dirty="0">
                          <a:solidFill>
                            <a:schemeClr val="tx1">
                              <a:lumMod val="75000"/>
                              <a:lumOff val="25000"/>
                            </a:schemeClr>
                          </a:solidFill>
                          <a:latin typeface="Arial"/>
                          <a:cs typeface="Arial"/>
                        </a:rPr>
                        <a:t>  </a:t>
                      </a:r>
                      <a:r>
                        <a:rPr lang="en-US" sz="1100" dirty="0">
                          <a:solidFill>
                            <a:schemeClr val="tx1">
                              <a:lumMod val="75000"/>
                              <a:lumOff val="25000"/>
                            </a:schemeClr>
                          </a:solidFill>
                          <a:latin typeface="Arial"/>
                          <a:cs typeface="Arial"/>
                        </a:rPr>
                        <a:t>Food</a:t>
                      </a:r>
                    </a:p>
                    <a:p>
                      <a:pPr algn="ctr" eaLnBrk="1" fontAlgn="auto" hangingPunct="1">
                        <a:spcBef>
                          <a:spcPts val="0"/>
                        </a:spcBef>
                        <a:spcAft>
                          <a:spcPts val="600"/>
                        </a:spcAft>
                        <a:defRPr/>
                      </a:pPr>
                      <a:r>
                        <a:rPr lang="en-US" sz="1100" dirty="0">
                          <a:solidFill>
                            <a:schemeClr val="tx1">
                              <a:lumMod val="75000"/>
                              <a:lumOff val="25000"/>
                            </a:schemeClr>
                          </a:solidFill>
                          <a:latin typeface="Arial"/>
                          <a:cs typeface="Arial"/>
                        </a:rPr>
                        <a:t>Debt:</a:t>
                      </a:r>
                      <a:r>
                        <a:rPr lang="en-US" sz="1100" baseline="0" dirty="0">
                          <a:solidFill>
                            <a:schemeClr val="tx1">
                              <a:lumMod val="75000"/>
                              <a:lumOff val="25000"/>
                            </a:schemeClr>
                          </a:solidFill>
                          <a:latin typeface="Arial"/>
                          <a:cs typeface="Arial"/>
                        </a:rPr>
                        <a:t>  </a:t>
                      </a:r>
                      <a:r>
                        <a:rPr lang="en-US" sz="1100" dirty="0">
                          <a:solidFill>
                            <a:schemeClr val="tx1">
                              <a:lumMod val="75000"/>
                              <a:lumOff val="25000"/>
                            </a:schemeClr>
                          </a:solidFill>
                          <a:latin typeface="Arial"/>
                          <a:cs typeface="Arial"/>
                        </a:rPr>
                        <a:t>Fits for privately</a:t>
                      </a:r>
                      <a:r>
                        <a:rPr lang="en-US" sz="1100" baseline="0" dirty="0">
                          <a:solidFill>
                            <a:schemeClr val="tx1">
                              <a:lumMod val="75000"/>
                              <a:lumOff val="25000"/>
                            </a:schemeClr>
                          </a:solidFill>
                          <a:latin typeface="Arial"/>
                          <a:cs typeface="Arial"/>
                        </a:rPr>
                        <a:t> owned small businesses</a:t>
                      </a:r>
                      <a:endParaRPr lang="en-US" sz="1100" dirty="0">
                        <a:solidFill>
                          <a:schemeClr val="tx1">
                            <a:lumMod val="75000"/>
                            <a:lumOff val="25000"/>
                          </a:schemeClr>
                        </a:solidFill>
                        <a:latin typeface="Arial"/>
                        <a:cs typeface="Arial"/>
                      </a:endParaRPr>
                    </a:p>
                    <a:p>
                      <a:pPr algn="ctr" eaLnBrk="1" fontAlgn="auto" hangingPunct="1">
                        <a:spcBef>
                          <a:spcPts val="0"/>
                        </a:spcBef>
                        <a:spcAft>
                          <a:spcPts val="600"/>
                        </a:spcAft>
                        <a:defRPr/>
                      </a:pPr>
                      <a:r>
                        <a:rPr lang="en-US" sz="1100" dirty="0">
                          <a:solidFill>
                            <a:schemeClr val="tx1">
                              <a:lumMod val="75000"/>
                              <a:lumOff val="25000"/>
                            </a:schemeClr>
                          </a:solidFill>
                          <a:latin typeface="Arial"/>
                          <a:cs typeface="Arial"/>
                        </a:rPr>
                        <a:t>Intermediary:</a:t>
                      </a:r>
                      <a:r>
                        <a:rPr lang="en-US" sz="1100" baseline="0" dirty="0">
                          <a:solidFill>
                            <a:schemeClr val="tx1">
                              <a:lumMod val="75000"/>
                              <a:lumOff val="25000"/>
                            </a:schemeClr>
                          </a:solidFill>
                          <a:latin typeface="Arial"/>
                          <a:cs typeface="Arial"/>
                        </a:rPr>
                        <a:t>  </a:t>
                      </a:r>
                      <a:r>
                        <a:rPr lang="en-US" sz="1100" dirty="0">
                          <a:solidFill>
                            <a:schemeClr val="tx1">
                              <a:lumMod val="75000"/>
                              <a:lumOff val="25000"/>
                            </a:schemeClr>
                          </a:solidFill>
                          <a:latin typeface="Arial"/>
                          <a:cs typeface="Arial"/>
                        </a:rPr>
                        <a:t>Fund manager has expertise</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eaLnBrk="1" fontAlgn="auto" hangingPunct="1">
                        <a:spcBef>
                          <a:spcPts val="0"/>
                        </a:spcBef>
                        <a:spcAft>
                          <a:spcPts val="600"/>
                        </a:spcAft>
                        <a:defRPr/>
                      </a:pPr>
                      <a:r>
                        <a:rPr lang="en-US" sz="1100" dirty="0">
                          <a:solidFill>
                            <a:schemeClr val="tx1">
                              <a:lumMod val="75000"/>
                              <a:lumOff val="25000"/>
                            </a:schemeClr>
                          </a:solidFill>
                          <a:latin typeface="Arial"/>
                          <a:cs typeface="Arial"/>
                        </a:rPr>
                        <a:t>California</a:t>
                      </a:r>
                    </a:p>
                    <a:p>
                      <a:pPr algn="ctr" eaLnBrk="1" fontAlgn="auto" hangingPunct="1">
                        <a:spcBef>
                          <a:spcPts val="0"/>
                        </a:spcBef>
                        <a:spcAft>
                          <a:spcPts val="600"/>
                        </a:spcAft>
                        <a:defRPr/>
                      </a:pPr>
                      <a:r>
                        <a:rPr lang="en-US" sz="1100" dirty="0">
                          <a:solidFill>
                            <a:schemeClr val="tx1">
                              <a:lumMod val="75000"/>
                              <a:lumOff val="25000"/>
                            </a:schemeClr>
                          </a:solidFill>
                          <a:latin typeface="Arial"/>
                          <a:cs typeface="Arial"/>
                        </a:rPr>
                        <a:t>Healthy People:</a:t>
                      </a:r>
                      <a:r>
                        <a:rPr lang="en-US" sz="1100" baseline="0" dirty="0">
                          <a:solidFill>
                            <a:schemeClr val="tx1">
                              <a:lumMod val="75000"/>
                              <a:lumOff val="25000"/>
                            </a:schemeClr>
                          </a:solidFill>
                          <a:latin typeface="Arial"/>
                          <a:cs typeface="Arial"/>
                        </a:rPr>
                        <a:t> H</a:t>
                      </a:r>
                      <a:r>
                        <a:rPr lang="en-US" sz="1100" dirty="0">
                          <a:solidFill>
                            <a:schemeClr val="tx1">
                              <a:lumMod val="75000"/>
                              <a:lumOff val="25000"/>
                            </a:schemeClr>
                          </a:solidFill>
                          <a:latin typeface="Arial"/>
                          <a:cs typeface="Arial"/>
                        </a:rPr>
                        <a:t>ousing</a:t>
                      </a:r>
                    </a:p>
                    <a:p>
                      <a:pPr algn="ctr" eaLnBrk="1" fontAlgn="auto" hangingPunct="1">
                        <a:spcBef>
                          <a:spcPts val="0"/>
                        </a:spcBef>
                        <a:spcAft>
                          <a:spcPts val="600"/>
                        </a:spcAft>
                        <a:defRPr/>
                      </a:pPr>
                      <a:r>
                        <a:rPr lang="en-US" sz="1100" dirty="0">
                          <a:solidFill>
                            <a:schemeClr val="tx1">
                              <a:lumMod val="75000"/>
                              <a:lumOff val="25000"/>
                            </a:schemeClr>
                          </a:solidFill>
                          <a:latin typeface="Arial"/>
                          <a:cs typeface="Arial"/>
                        </a:rPr>
                        <a:t>Debt:</a:t>
                      </a:r>
                      <a:r>
                        <a:rPr lang="en-US" sz="1100" baseline="0" dirty="0">
                          <a:solidFill>
                            <a:schemeClr val="tx1">
                              <a:lumMod val="75000"/>
                              <a:lumOff val="25000"/>
                            </a:schemeClr>
                          </a:solidFill>
                          <a:latin typeface="Arial"/>
                          <a:cs typeface="Arial"/>
                        </a:rPr>
                        <a:t>  </a:t>
                      </a:r>
                      <a:r>
                        <a:rPr lang="en-US" sz="1100" dirty="0">
                          <a:solidFill>
                            <a:schemeClr val="tx1">
                              <a:lumMod val="75000"/>
                              <a:lumOff val="25000"/>
                            </a:schemeClr>
                          </a:solidFill>
                          <a:latin typeface="Arial"/>
                          <a:cs typeface="Arial"/>
                        </a:rPr>
                        <a:t>Fits for rental</a:t>
                      </a:r>
                      <a:r>
                        <a:rPr lang="en-US" sz="1100" baseline="0" dirty="0">
                          <a:solidFill>
                            <a:schemeClr val="tx1">
                              <a:lumMod val="75000"/>
                              <a:lumOff val="25000"/>
                            </a:schemeClr>
                          </a:solidFill>
                          <a:latin typeface="Arial"/>
                          <a:cs typeface="Arial"/>
                        </a:rPr>
                        <a:t> property development</a:t>
                      </a:r>
                      <a:endParaRPr lang="en-US" sz="1100" dirty="0">
                        <a:solidFill>
                          <a:schemeClr val="tx1">
                            <a:lumMod val="75000"/>
                            <a:lumOff val="25000"/>
                          </a:schemeClr>
                        </a:solidFill>
                        <a:latin typeface="Arial"/>
                        <a:cs typeface="Arial"/>
                      </a:endParaRPr>
                    </a:p>
                    <a:p>
                      <a:pPr algn="ctr" eaLnBrk="1" fontAlgn="auto" hangingPunct="1">
                        <a:spcBef>
                          <a:spcPts val="0"/>
                        </a:spcBef>
                        <a:spcAft>
                          <a:spcPts val="600"/>
                        </a:spcAft>
                        <a:defRPr/>
                      </a:pPr>
                      <a:r>
                        <a:rPr lang="en-US" sz="1100" dirty="0">
                          <a:solidFill>
                            <a:schemeClr val="tx1">
                              <a:lumMod val="75000"/>
                              <a:lumOff val="25000"/>
                            </a:schemeClr>
                          </a:solidFill>
                          <a:latin typeface="Arial"/>
                          <a:cs typeface="Arial"/>
                        </a:rPr>
                        <a:t>Intermediary:</a:t>
                      </a:r>
                      <a:r>
                        <a:rPr lang="en-US" sz="1100" baseline="0" dirty="0">
                          <a:solidFill>
                            <a:schemeClr val="tx1">
                              <a:lumMod val="75000"/>
                              <a:lumOff val="25000"/>
                            </a:schemeClr>
                          </a:solidFill>
                          <a:latin typeface="Arial"/>
                          <a:cs typeface="Arial"/>
                        </a:rPr>
                        <a:t>  </a:t>
                      </a:r>
                      <a:r>
                        <a:rPr lang="en-US" sz="1100" dirty="0">
                          <a:solidFill>
                            <a:schemeClr val="tx1">
                              <a:lumMod val="75000"/>
                              <a:lumOff val="25000"/>
                            </a:schemeClr>
                          </a:solidFill>
                          <a:latin typeface="Arial"/>
                          <a:cs typeface="Arial"/>
                        </a:rPr>
                        <a:t>Provides sector expertise</a:t>
                      </a: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0002"/>
                  </a:ext>
                </a:extLst>
              </a:tr>
              <a:tr h="801694">
                <a:tc>
                  <a:txBody>
                    <a:bodyPr/>
                    <a:lstStyle/>
                    <a:p>
                      <a:pPr algn="r" eaLnBrk="1" fontAlgn="auto" hangingPunct="1">
                        <a:spcBef>
                          <a:spcPts val="0"/>
                        </a:spcBef>
                        <a:spcAft>
                          <a:spcPts val="0"/>
                        </a:spcAft>
                        <a:defRPr/>
                      </a:pPr>
                      <a:r>
                        <a:rPr lang="en-US" sz="1100" dirty="0">
                          <a:solidFill>
                            <a:schemeClr val="tx1"/>
                          </a:solidFill>
                          <a:latin typeface="Arial"/>
                          <a:cs typeface="Arial"/>
                        </a:rPr>
                        <a:t>Company/</a:t>
                      </a:r>
                    </a:p>
                    <a:p>
                      <a:pPr algn="r" eaLnBrk="1" fontAlgn="auto" hangingPunct="1">
                        <a:spcBef>
                          <a:spcPts val="0"/>
                        </a:spcBef>
                        <a:spcAft>
                          <a:spcPts val="0"/>
                        </a:spcAft>
                        <a:defRPr/>
                      </a:pPr>
                      <a:r>
                        <a:rPr lang="en-US" sz="1100" dirty="0">
                          <a:solidFill>
                            <a:schemeClr val="tx1"/>
                          </a:solidFill>
                          <a:latin typeface="Arial"/>
                          <a:cs typeface="Arial"/>
                        </a:rPr>
                        <a:t>Organization/</a:t>
                      </a:r>
                    </a:p>
                    <a:p>
                      <a:pPr algn="r" eaLnBrk="1" fontAlgn="auto" hangingPunct="1">
                        <a:spcBef>
                          <a:spcPts val="0"/>
                        </a:spcBef>
                        <a:spcAft>
                          <a:spcPts val="0"/>
                        </a:spcAft>
                        <a:defRPr/>
                      </a:pPr>
                      <a:r>
                        <a:rPr lang="en-US" sz="1100" dirty="0">
                          <a:solidFill>
                            <a:schemeClr val="tx1"/>
                          </a:solidFill>
                          <a:latin typeface="Arial"/>
                          <a:cs typeface="Arial"/>
                        </a:rPr>
                        <a:t>Fund/Manager</a:t>
                      </a:r>
                    </a:p>
                    <a:p>
                      <a:pPr algn="r" eaLnBrk="1" fontAlgn="auto" hangingPunct="1">
                        <a:spcBef>
                          <a:spcPts val="0"/>
                        </a:spcBef>
                        <a:spcAft>
                          <a:spcPts val="0"/>
                        </a:spcAft>
                        <a:defRPr/>
                      </a:pPr>
                      <a:r>
                        <a:rPr lang="en-US" sz="1100" dirty="0">
                          <a:solidFill>
                            <a:schemeClr val="tx1"/>
                          </a:solidFill>
                          <a:latin typeface="Arial"/>
                          <a:cs typeface="Arial"/>
                        </a:rPr>
                        <a:t> Selection </a:t>
                      </a:r>
                    </a:p>
                    <a:p>
                      <a:pPr algn="r" eaLnBrk="1" fontAlgn="auto" hangingPunct="1">
                        <a:spcBef>
                          <a:spcPts val="0"/>
                        </a:spcBef>
                        <a:spcAft>
                          <a:spcPts val="0"/>
                        </a:spcAft>
                        <a:defRPr/>
                      </a:pPr>
                      <a:r>
                        <a:rPr lang="en-US" sz="1100" dirty="0">
                          <a:solidFill>
                            <a:schemeClr val="tx1"/>
                          </a:solidFill>
                          <a:latin typeface="Arial"/>
                          <a:cs typeface="Arial"/>
                        </a:rPr>
                        <a:t>Criteria</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75000"/>
                              <a:lumOff val="25000"/>
                            </a:schemeClr>
                          </a:solidFill>
                          <a:latin typeface="Arial"/>
                          <a:cs typeface="Arial"/>
                        </a:rPr>
                        <a:t>Intermediary with strong track record deploying investor capital in California community health clinics</a:t>
                      </a: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75000"/>
                              <a:lumOff val="25000"/>
                            </a:schemeClr>
                          </a:solidFill>
                          <a:latin typeface="Arial"/>
                          <a:cs typeface="Arial"/>
                        </a:rPr>
                        <a:t>Performance</a:t>
                      </a:r>
                      <a:r>
                        <a:rPr lang="en-US" sz="1100" baseline="0" dirty="0">
                          <a:solidFill>
                            <a:schemeClr val="tx1">
                              <a:lumMod val="75000"/>
                              <a:lumOff val="25000"/>
                            </a:schemeClr>
                          </a:solidFill>
                          <a:latin typeface="Arial"/>
                          <a:cs typeface="Arial"/>
                        </a:rPr>
                        <a:t> &amp; </a:t>
                      </a:r>
                      <a:r>
                        <a:rPr lang="en-US" sz="1100" dirty="0">
                          <a:solidFill>
                            <a:schemeClr val="tx1">
                              <a:lumMod val="75000"/>
                              <a:lumOff val="25000"/>
                            </a:schemeClr>
                          </a:solidFill>
                          <a:latin typeface="Arial"/>
                          <a:cs typeface="Arial"/>
                        </a:rPr>
                        <a:t>growth prospects in addressing unmet need for dermatology specialists in community-based primary care settings</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75000"/>
                              <a:lumOff val="25000"/>
                            </a:schemeClr>
                          </a:solidFill>
                          <a:latin typeface="Arial"/>
                          <a:cs typeface="Arial"/>
                        </a:rPr>
                        <a:t>A CDFI with strong track record lending to food</a:t>
                      </a:r>
                      <a:r>
                        <a:rPr lang="en-US" sz="1100" baseline="0" dirty="0">
                          <a:solidFill>
                            <a:schemeClr val="tx1">
                              <a:lumMod val="75000"/>
                              <a:lumOff val="25000"/>
                            </a:schemeClr>
                          </a:solidFill>
                          <a:latin typeface="Arial"/>
                          <a:cs typeface="Arial"/>
                        </a:rPr>
                        <a:t> retail establishments in California</a:t>
                      </a:r>
                      <a:endParaRPr lang="en-US" sz="1100" dirty="0">
                        <a:solidFill>
                          <a:schemeClr val="tx1">
                            <a:lumMod val="75000"/>
                            <a:lumOff val="25000"/>
                          </a:schemeClr>
                        </a:solidFill>
                        <a:latin typeface="Arial"/>
                        <a:cs typeface="Arial"/>
                      </a:endParaRPr>
                    </a:p>
                    <a:p>
                      <a:pPr algn="ctr"/>
                      <a:endParaRPr lang="en-US" sz="1100" dirty="0">
                        <a:solidFill>
                          <a:schemeClr val="tx1">
                            <a:lumMod val="75000"/>
                            <a:lumOff val="2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75000"/>
                              <a:lumOff val="25000"/>
                            </a:schemeClr>
                          </a:solidFill>
                          <a:latin typeface="Arial"/>
                          <a:cs typeface="Arial"/>
                        </a:rPr>
                        <a:t>Intermediary with strong track record developing and managing supportive housing units</a:t>
                      </a:r>
                    </a:p>
                    <a:p>
                      <a:pPr algn="ctr"/>
                      <a:endParaRPr lang="en-US" sz="1100" dirty="0">
                        <a:solidFill>
                          <a:schemeClr val="tx1">
                            <a:lumMod val="75000"/>
                            <a:lumOff val="2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0003"/>
                  </a:ext>
                </a:extLst>
              </a:tr>
              <a:tr h="80169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a:cs typeface="Arial"/>
                        </a:rPr>
                        <a:t>Investment</a:t>
                      </a:r>
                    </a:p>
                    <a:p>
                      <a:endParaRPr lang="en-US" sz="1100"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ysDot"/>
                      <a:round/>
                      <a:headEnd type="none" w="med" len="med"/>
                      <a:tailEnd type="none" w="med" len="med"/>
                    </a:lnT>
                    <a:solidFill>
                      <a:schemeClr val="accent5">
                        <a:lumMod val="20000"/>
                        <a:lumOff val="80000"/>
                      </a:schemeClr>
                    </a:solidFill>
                  </a:tcPr>
                </a:tc>
                <a:tc>
                  <a:txBody>
                    <a:bodyPr/>
                    <a:lstStyle/>
                    <a:p>
                      <a:pPr algn="ctr" eaLnBrk="1" fontAlgn="auto" hangingPunct="1">
                        <a:lnSpc>
                          <a:spcPct val="90000"/>
                        </a:lnSpc>
                        <a:spcBef>
                          <a:spcPts val="0"/>
                        </a:spcBef>
                        <a:spcAft>
                          <a:spcPts val="0"/>
                        </a:spcAft>
                        <a:defRPr/>
                      </a:pPr>
                      <a:endParaRPr lang="en-US" sz="1100" dirty="0">
                        <a:solidFill>
                          <a:srgbClr val="000000"/>
                        </a:solidFill>
                        <a:latin typeface="Arial"/>
                        <a:cs typeface="Arial"/>
                      </a:endParaRPr>
                    </a:p>
                    <a:p>
                      <a:pPr algn="ctr" eaLnBrk="1" fontAlgn="auto" hangingPunct="1">
                        <a:lnSpc>
                          <a:spcPct val="90000"/>
                        </a:lnSpc>
                        <a:spcBef>
                          <a:spcPts val="0"/>
                        </a:spcBef>
                        <a:spcAft>
                          <a:spcPts val="0"/>
                        </a:spcAft>
                        <a:defRPr/>
                      </a:pPr>
                      <a:endParaRPr lang="en-US" sz="1100" dirty="0">
                        <a:solidFill>
                          <a:srgbClr val="000000"/>
                        </a:solidFill>
                        <a:latin typeface="Arial"/>
                        <a:cs typeface="Arial"/>
                      </a:endParaRPr>
                    </a:p>
                    <a:p>
                      <a:pPr algn="ctr" eaLnBrk="1" fontAlgn="auto" hangingPunct="1">
                        <a:lnSpc>
                          <a:spcPct val="90000"/>
                        </a:lnSpc>
                        <a:spcBef>
                          <a:spcPts val="0"/>
                        </a:spcBef>
                        <a:spcAft>
                          <a:spcPts val="0"/>
                        </a:spcAft>
                        <a:defRPr/>
                      </a:pPr>
                      <a:endParaRPr lang="en-US" sz="1100" dirty="0">
                        <a:solidFill>
                          <a:srgbClr val="000000"/>
                        </a:solidFill>
                        <a:latin typeface="Arial"/>
                        <a:cs typeface="Arial"/>
                      </a:endParaRPr>
                    </a:p>
                    <a:p>
                      <a:pPr algn="ctr" eaLnBrk="1" fontAlgn="auto" hangingPunct="1">
                        <a:lnSpc>
                          <a:spcPct val="90000"/>
                        </a:lnSpc>
                        <a:spcBef>
                          <a:spcPts val="0"/>
                        </a:spcBef>
                        <a:spcAft>
                          <a:spcPts val="0"/>
                        </a:spcAft>
                        <a:defRPr/>
                      </a:pPr>
                      <a:endParaRPr lang="en-US" sz="1100" dirty="0">
                        <a:solidFill>
                          <a:srgbClr val="000000"/>
                        </a:solidFill>
                        <a:latin typeface="Arial"/>
                        <a:cs typeface="Arial"/>
                      </a:endParaRPr>
                    </a:p>
                    <a:p>
                      <a:pPr algn="ctr" eaLnBrk="1" fontAlgn="auto" hangingPunct="1">
                        <a:lnSpc>
                          <a:spcPct val="90000"/>
                        </a:lnSpc>
                        <a:spcBef>
                          <a:spcPts val="0"/>
                        </a:spcBef>
                        <a:spcAft>
                          <a:spcPts val="0"/>
                        </a:spcAft>
                        <a:defRPr/>
                      </a:pPr>
                      <a:endParaRPr lang="en-US" sz="1100" dirty="0">
                        <a:solidFill>
                          <a:srgbClr val="000000"/>
                        </a:solidFill>
                        <a:latin typeface="Arial"/>
                        <a:cs typeface="Arial"/>
                      </a:endParaRPr>
                    </a:p>
                    <a:p>
                      <a:pPr algn="ctr" eaLnBrk="1" fontAlgn="auto" hangingPunct="1">
                        <a:lnSpc>
                          <a:spcPct val="90000"/>
                        </a:lnSpc>
                        <a:spcBef>
                          <a:spcPts val="0"/>
                        </a:spcBef>
                        <a:spcAft>
                          <a:spcPts val="0"/>
                        </a:spcAft>
                        <a:defRPr/>
                      </a:pPr>
                      <a:r>
                        <a:rPr lang="en-US" sz="1100" dirty="0">
                          <a:solidFill>
                            <a:srgbClr val="000000"/>
                          </a:solidFill>
                          <a:latin typeface="Arial"/>
                          <a:cs typeface="Arial"/>
                        </a:rPr>
                        <a:t>West Coast HQ:  Oakland</a:t>
                      </a: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600"/>
                        </a:spcBef>
                        <a:spcAft>
                          <a:spcPts val="0"/>
                        </a:spcAft>
                        <a:buClrTx/>
                        <a:buSzTx/>
                        <a:buFontTx/>
                        <a:buNone/>
                        <a:tabLst/>
                        <a:defRPr/>
                      </a:pPr>
                      <a:r>
                        <a:rPr lang="en-US" sz="1100" dirty="0">
                          <a:solidFill>
                            <a:srgbClr val="000000"/>
                          </a:solidFill>
                          <a:latin typeface="Arial"/>
                          <a:cs typeface="Arial"/>
                        </a:rPr>
                        <a:t>HQ:  Modesto, CA</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spcAft>
                          <a:spcPts val="600"/>
                        </a:spcAft>
                      </a:pPr>
                      <a:endParaRPr lang="en-US" sz="1100" dirty="0">
                        <a:latin typeface="Arial" panose="020B0604020202020204" pitchFamily="34" charset="0"/>
                        <a:cs typeface="Arial" panose="020B0604020202020204" pitchFamily="34" charset="0"/>
                      </a:endParaRPr>
                    </a:p>
                    <a:p>
                      <a:pPr algn="ctr">
                        <a:spcAft>
                          <a:spcPts val="600"/>
                        </a:spcAft>
                      </a:pPr>
                      <a:endParaRPr lang="en-US" sz="1100" dirty="0">
                        <a:latin typeface="Arial" panose="020B0604020202020204" pitchFamily="34" charset="0"/>
                        <a:cs typeface="Arial" panose="020B0604020202020204" pitchFamily="34" charset="0"/>
                      </a:endParaRPr>
                    </a:p>
                    <a:p>
                      <a:pPr algn="ctr">
                        <a:spcAft>
                          <a:spcPts val="600"/>
                        </a:spcAft>
                      </a:pPr>
                      <a:endParaRPr lang="en-US" sz="1100" dirty="0">
                        <a:latin typeface="Arial" panose="020B0604020202020204" pitchFamily="34" charset="0"/>
                        <a:cs typeface="Arial" panose="020B0604020202020204" pitchFamily="34" charset="0"/>
                      </a:endParaRPr>
                    </a:p>
                    <a:p>
                      <a:pPr algn="ctr">
                        <a:spcAft>
                          <a:spcPts val="600"/>
                        </a:spcAft>
                      </a:pPr>
                      <a:r>
                        <a:rPr lang="en-US" sz="1100" dirty="0">
                          <a:latin typeface="Arial" panose="020B0604020202020204" pitchFamily="34" charset="0"/>
                          <a:cs typeface="Arial" panose="020B0604020202020204" pitchFamily="34" charset="0"/>
                        </a:rPr>
                        <a:t>Fund</a:t>
                      </a:r>
                      <a:r>
                        <a:rPr lang="en-US" sz="1100" baseline="0" dirty="0">
                          <a:latin typeface="Arial" panose="020B0604020202020204" pitchFamily="34" charset="0"/>
                          <a:cs typeface="Arial" panose="020B0604020202020204" pitchFamily="34" charset="0"/>
                        </a:rPr>
                        <a:t> Manager:  CIP</a:t>
                      </a:r>
                      <a:endParaRPr lang="en-US" sz="1100" dirty="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spcBef>
                          <a:spcPts val="600"/>
                        </a:spcBef>
                      </a:pPr>
                      <a:r>
                        <a:rPr lang="en-US" sz="1100" dirty="0">
                          <a:latin typeface="Arial" panose="020B0604020202020204" pitchFamily="34" charset="0"/>
                          <a:cs typeface="Arial" panose="020B0604020202020204" pitchFamily="34" charset="0"/>
                        </a:rPr>
                        <a:t>HQ:  New York</a:t>
                      </a: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xmlns="" val="10004"/>
                  </a:ext>
                </a:extLst>
              </a:tr>
            </a:tbl>
          </a:graphicData>
        </a:graphic>
      </p:graphicFrame>
      <p:pic>
        <p:nvPicPr>
          <p:cNvPr id="39" name="Picture 38"/>
          <p:cNvPicPr>
            <a:picLocks noChangeAspect="1"/>
          </p:cNvPicPr>
          <p:nvPr/>
        </p:nvPicPr>
        <p:blipFill>
          <a:blip r:embed="rId3"/>
          <a:stretch>
            <a:fillRect/>
          </a:stretch>
        </p:blipFill>
        <p:spPr>
          <a:xfrm>
            <a:off x="1967073" y="5600700"/>
            <a:ext cx="1306286" cy="609600"/>
          </a:xfrm>
          <a:prstGeom prst="rect">
            <a:avLst/>
          </a:prstGeom>
        </p:spPr>
      </p:pic>
      <p:pic>
        <p:nvPicPr>
          <p:cNvPr id="40" name="Picture 39"/>
          <p:cNvPicPr>
            <a:picLocks noChangeAspect="1"/>
          </p:cNvPicPr>
          <p:nvPr/>
        </p:nvPicPr>
        <p:blipFill>
          <a:blip r:embed="rId4"/>
          <a:stretch>
            <a:fillRect/>
          </a:stretch>
        </p:blipFill>
        <p:spPr>
          <a:xfrm>
            <a:off x="3692525" y="5725639"/>
            <a:ext cx="1600200" cy="317282"/>
          </a:xfrm>
          <a:prstGeom prst="rect">
            <a:avLst/>
          </a:prstGeom>
        </p:spPr>
      </p:pic>
      <p:pic>
        <p:nvPicPr>
          <p:cNvPr id="41" name="Picture 40"/>
          <p:cNvPicPr>
            <a:picLocks noChangeAspect="1"/>
          </p:cNvPicPr>
          <p:nvPr/>
        </p:nvPicPr>
        <p:blipFill>
          <a:blip r:embed="rId5"/>
          <a:stretch>
            <a:fillRect/>
          </a:stretch>
        </p:blipFill>
        <p:spPr>
          <a:xfrm>
            <a:off x="5943600" y="5600700"/>
            <a:ext cx="609600" cy="567160"/>
          </a:xfrm>
          <a:prstGeom prst="rect">
            <a:avLst/>
          </a:prstGeom>
        </p:spPr>
      </p:pic>
      <p:pic>
        <p:nvPicPr>
          <p:cNvPr id="42"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5684837"/>
            <a:ext cx="963613"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766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295" y="238125"/>
            <a:ext cx="8680824"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a:solidFill>
                  <a:prstClr val="black">
                    <a:lumMod val="65000"/>
                    <a:lumOff val="35000"/>
                  </a:prstClr>
                </a:solidFill>
                <a:latin typeface="Times New Roman" panose="02020603050405020304" pitchFamily="18" charset="0"/>
                <a:cs typeface="Times New Roman" panose="02020603050405020304" pitchFamily="18" charset="0"/>
              </a:rPr>
              <a:t>Operations – Process &amp; Procedures</a:t>
            </a:r>
          </a:p>
        </p:txBody>
      </p:sp>
      <p:sp>
        <p:nvSpPr>
          <p:cNvPr id="5126" name="AutoShape 6" descr="Image result for state of rhode island treasu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8" name="AutoShape 8" descr="Image result for state of rhode island treasu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2" name="AutoShape 12" descr="Image result for rhode island commerce corpo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8" name="Rectangle 77"/>
          <p:cNvSpPr/>
          <p:nvPr/>
        </p:nvSpPr>
        <p:spPr>
          <a:xfrm rot="16200000">
            <a:off x="3467100" y="800100"/>
            <a:ext cx="2590800" cy="8305800"/>
          </a:xfrm>
          <a:prstGeom prst="rect">
            <a:avLst/>
          </a:prstGeom>
          <a:solidFill>
            <a:srgbClr val="4472C4">
              <a:lumMod val="60000"/>
              <a:lumOff val="40000"/>
              <a:alpha val="25000"/>
            </a:srgbClr>
          </a:solidFill>
          <a:ln w="12700" cap="flat" cmpd="sng" algn="ctr">
            <a:solidFill>
              <a:srgbClr val="2F5597"/>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79" name="Rectangle 78"/>
          <p:cNvSpPr/>
          <p:nvPr/>
        </p:nvSpPr>
        <p:spPr>
          <a:xfrm rot="16200000">
            <a:off x="3657600" y="-1981200"/>
            <a:ext cx="2209800" cy="8305800"/>
          </a:xfrm>
          <a:prstGeom prst="rect">
            <a:avLst/>
          </a:prstGeom>
          <a:solidFill>
            <a:srgbClr val="70AD47">
              <a:lumMod val="60000"/>
              <a:lumOff val="40000"/>
              <a:alpha val="25000"/>
            </a:srgbClr>
          </a:solidFill>
          <a:ln w="12700" cap="flat" cmpd="sng" algn="ctr">
            <a:solidFill>
              <a:srgbClr val="A5A5A5">
                <a:shade val="50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80" name="Flowchart: Extract 34"/>
          <p:cNvSpPr/>
          <p:nvPr/>
        </p:nvSpPr>
        <p:spPr>
          <a:xfrm>
            <a:off x="717550" y="2503488"/>
            <a:ext cx="1219200" cy="609600"/>
          </a:xfrm>
          <a:prstGeom prst="flowChartExtract">
            <a:avLst/>
          </a:prstGeom>
          <a:solidFill>
            <a:srgbClr val="70AD47">
              <a:lumMod val="75000"/>
            </a:srgbClr>
          </a:solidFill>
          <a:ln w="12700" cap="flat" cmpd="sng" algn="ctr">
            <a:solidFill>
              <a:srgbClr val="A5A5A5">
                <a:shade val="50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Funding</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1" name="Flowchart: Process 5"/>
          <p:cNvSpPr/>
          <p:nvPr/>
        </p:nvSpPr>
        <p:spPr>
          <a:xfrm>
            <a:off x="2438400" y="1333500"/>
            <a:ext cx="1219200" cy="647700"/>
          </a:xfrm>
          <a:prstGeom prst="flowChartProcess">
            <a:avLst/>
          </a:prstGeom>
          <a:solidFill>
            <a:sysClr val="window" lastClr="FFFFFF"/>
          </a:solidFill>
          <a:ln w="12700" cap="flat" cmpd="sng" algn="ctr">
            <a:solidFill>
              <a:srgbClr val="A5A5A5">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Sourcing</a:t>
            </a:r>
          </a:p>
        </p:txBody>
      </p:sp>
      <p:sp>
        <p:nvSpPr>
          <p:cNvPr id="82" name="Flowchart: Process 6"/>
          <p:cNvSpPr/>
          <p:nvPr/>
        </p:nvSpPr>
        <p:spPr>
          <a:xfrm>
            <a:off x="4579938" y="1296988"/>
            <a:ext cx="1219200" cy="646112"/>
          </a:xfrm>
          <a:prstGeom prst="flowChartProcess">
            <a:avLst/>
          </a:prstGeom>
          <a:solidFill>
            <a:sysClr val="window" lastClr="FFFFFF"/>
          </a:solidFill>
          <a:ln w="12700" cap="flat" cmpd="sng" algn="ctr">
            <a:solidFill>
              <a:srgbClr val="A5A5A5">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Initial Review/ Triage</a:t>
            </a:r>
          </a:p>
        </p:txBody>
      </p:sp>
      <p:cxnSp>
        <p:nvCxnSpPr>
          <p:cNvPr id="83" name="Straight Arrow Connector 82"/>
          <p:cNvCxnSpPr/>
          <p:nvPr/>
        </p:nvCxnSpPr>
        <p:spPr>
          <a:xfrm>
            <a:off x="1819275" y="1651000"/>
            <a:ext cx="609600" cy="1588"/>
          </a:xfrm>
          <a:prstGeom prst="straightConnector1">
            <a:avLst/>
          </a:prstGeom>
          <a:noFill/>
          <a:ln w="3175" cap="flat" cmpd="sng" algn="ctr">
            <a:solidFill>
              <a:sysClr val="windowText" lastClr="000000"/>
            </a:solidFill>
            <a:prstDash val="sysDot"/>
            <a:miter lim="800000"/>
            <a:tailEnd type="triangle"/>
          </a:ln>
          <a:effectLst/>
        </p:spPr>
      </p:cxnSp>
      <p:cxnSp>
        <p:nvCxnSpPr>
          <p:cNvPr id="84" name="Straight Arrow Connector 83"/>
          <p:cNvCxnSpPr/>
          <p:nvPr/>
        </p:nvCxnSpPr>
        <p:spPr>
          <a:xfrm>
            <a:off x="3700463" y="1651000"/>
            <a:ext cx="838200" cy="1588"/>
          </a:xfrm>
          <a:prstGeom prst="straightConnector1">
            <a:avLst/>
          </a:prstGeom>
          <a:noFill/>
          <a:ln w="3175" cap="flat" cmpd="sng" algn="ctr">
            <a:solidFill>
              <a:sysClr val="windowText" lastClr="000000"/>
            </a:solidFill>
            <a:prstDash val="sysDot"/>
            <a:miter lim="800000"/>
            <a:tailEnd type="triangle"/>
          </a:ln>
          <a:effectLst/>
        </p:spPr>
      </p:cxnSp>
      <p:cxnSp>
        <p:nvCxnSpPr>
          <p:cNvPr id="85" name="Straight Arrow Connector 84"/>
          <p:cNvCxnSpPr/>
          <p:nvPr/>
        </p:nvCxnSpPr>
        <p:spPr>
          <a:xfrm>
            <a:off x="5851525" y="1655763"/>
            <a:ext cx="762000" cy="1587"/>
          </a:xfrm>
          <a:prstGeom prst="straightConnector1">
            <a:avLst/>
          </a:prstGeom>
          <a:noFill/>
          <a:ln w="3175" cap="flat" cmpd="sng" algn="ctr">
            <a:solidFill>
              <a:sysClr val="windowText" lastClr="000000"/>
            </a:solidFill>
            <a:prstDash val="sysDot"/>
            <a:miter lim="800000"/>
            <a:tailEnd type="triangle"/>
          </a:ln>
          <a:effectLst/>
        </p:spPr>
      </p:cxnSp>
      <p:cxnSp>
        <p:nvCxnSpPr>
          <p:cNvPr id="86" name="Straight Connector 85"/>
          <p:cNvCxnSpPr/>
          <p:nvPr/>
        </p:nvCxnSpPr>
        <p:spPr>
          <a:xfrm>
            <a:off x="7934325" y="1674813"/>
            <a:ext cx="381000" cy="1587"/>
          </a:xfrm>
          <a:prstGeom prst="line">
            <a:avLst/>
          </a:prstGeom>
          <a:noFill/>
          <a:ln w="3175" cap="flat" cmpd="sng" algn="ctr">
            <a:solidFill>
              <a:sysClr val="windowText" lastClr="000000"/>
            </a:solidFill>
            <a:prstDash val="sysDot"/>
            <a:miter lim="800000"/>
          </a:ln>
          <a:effectLst/>
        </p:spPr>
      </p:cxnSp>
      <p:cxnSp>
        <p:nvCxnSpPr>
          <p:cNvPr id="87" name="Straight Connector 86"/>
          <p:cNvCxnSpPr/>
          <p:nvPr/>
        </p:nvCxnSpPr>
        <p:spPr>
          <a:xfrm>
            <a:off x="8310563" y="1674813"/>
            <a:ext cx="0" cy="1068387"/>
          </a:xfrm>
          <a:prstGeom prst="line">
            <a:avLst/>
          </a:prstGeom>
          <a:noFill/>
          <a:ln w="3175" cap="flat" cmpd="sng" algn="ctr">
            <a:solidFill>
              <a:sysClr val="windowText" lastClr="000000"/>
            </a:solidFill>
            <a:prstDash val="sysDot"/>
            <a:miter lim="800000"/>
            <a:tailEnd type="none"/>
          </a:ln>
          <a:effectLst/>
        </p:spPr>
      </p:cxnSp>
      <p:sp>
        <p:nvSpPr>
          <p:cNvPr id="88" name="Flowchart: Off-page Connector 67"/>
          <p:cNvSpPr/>
          <p:nvPr/>
        </p:nvSpPr>
        <p:spPr>
          <a:xfrm>
            <a:off x="857250" y="1314450"/>
            <a:ext cx="962025" cy="819150"/>
          </a:xfrm>
          <a:prstGeom prst="flowChartOffpageConnector">
            <a:avLst/>
          </a:prstGeom>
          <a:solidFill>
            <a:srgbClr val="FFFFCC"/>
          </a:solidFill>
          <a:ln w="3175" cap="flat" cmpd="sng" algn="ctr">
            <a:solidFill>
              <a:sysClr val="windowText" lastClr="000000"/>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Portfolio Allocation/ Investment Thesis</a:t>
            </a:r>
          </a:p>
        </p:txBody>
      </p:sp>
      <p:sp>
        <p:nvSpPr>
          <p:cNvPr id="89" name="Flowchart: Process 31"/>
          <p:cNvSpPr/>
          <p:nvPr/>
        </p:nvSpPr>
        <p:spPr>
          <a:xfrm flipH="1">
            <a:off x="4579938" y="2463800"/>
            <a:ext cx="1219200" cy="647700"/>
          </a:xfrm>
          <a:prstGeom prst="flowChartProcess">
            <a:avLst/>
          </a:prstGeom>
          <a:solidFill>
            <a:sysClr val="window" lastClr="FFFFFF"/>
          </a:solidFill>
          <a:ln w="12700" cap="flat" cmpd="sng" algn="ctr">
            <a:solidFill>
              <a:srgbClr val="A5A5A5">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Approval</a:t>
            </a:r>
          </a:p>
        </p:txBody>
      </p:sp>
      <p:sp>
        <p:nvSpPr>
          <p:cNvPr id="90" name="Flowchart: Process 33"/>
          <p:cNvSpPr/>
          <p:nvPr/>
        </p:nvSpPr>
        <p:spPr>
          <a:xfrm flipH="1">
            <a:off x="6664325" y="2457450"/>
            <a:ext cx="1219200" cy="647700"/>
          </a:xfrm>
          <a:prstGeom prst="flowChartProcess">
            <a:avLst/>
          </a:prstGeom>
          <a:solidFill>
            <a:sysClr val="window" lastClr="FFFFFF"/>
          </a:solidFill>
          <a:ln w="12700" cap="flat" cmpd="sng" algn="ctr">
            <a:solidFill>
              <a:srgbClr val="A5A5A5">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Structuring</a:t>
            </a:r>
          </a:p>
        </p:txBody>
      </p:sp>
      <p:sp>
        <p:nvSpPr>
          <p:cNvPr id="91" name="Flowchart: Process 35"/>
          <p:cNvSpPr/>
          <p:nvPr/>
        </p:nvSpPr>
        <p:spPr>
          <a:xfrm flipH="1">
            <a:off x="6664325" y="1327150"/>
            <a:ext cx="1219200" cy="647700"/>
          </a:xfrm>
          <a:prstGeom prst="flowChartProcess">
            <a:avLst/>
          </a:prstGeom>
          <a:solidFill>
            <a:sysClr val="window" lastClr="FFFFFF"/>
          </a:solidFill>
          <a:ln w="12700" cap="flat" cmpd="sng" algn="ctr">
            <a:solidFill>
              <a:srgbClr val="A5A5A5">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Full Due Diligence</a:t>
            </a:r>
          </a:p>
        </p:txBody>
      </p:sp>
      <p:cxnSp>
        <p:nvCxnSpPr>
          <p:cNvPr id="92" name="Straight Arrow Connector 91"/>
          <p:cNvCxnSpPr/>
          <p:nvPr/>
        </p:nvCxnSpPr>
        <p:spPr>
          <a:xfrm flipH="1">
            <a:off x="5808663" y="2738438"/>
            <a:ext cx="850900" cy="1587"/>
          </a:xfrm>
          <a:prstGeom prst="straightConnector1">
            <a:avLst/>
          </a:prstGeom>
          <a:noFill/>
          <a:ln w="3175" cap="flat" cmpd="sng" algn="ctr">
            <a:solidFill>
              <a:sysClr val="windowText" lastClr="000000"/>
            </a:solidFill>
            <a:prstDash val="sysDot"/>
            <a:miter lim="800000"/>
            <a:tailEnd type="triangle"/>
          </a:ln>
          <a:effectLst/>
        </p:spPr>
      </p:cxnSp>
      <p:cxnSp>
        <p:nvCxnSpPr>
          <p:cNvPr id="93" name="Straight Connector 92"/>
          <p:cNvCxnSpPr/>
          <p:nvPr/>
        </p:nvCxnSpPr>
        <p:spPr>
          <a:xfrm flipH="1">
            <a:off x="7924800" y="2741613"/>
            <a:ext cx="381000" cy="1587"/>
          </a:xfrm>
          <a:prstGeom prst="line">
            <a:avLst/>
          </a:prstGeom>
          <a:noFill/>
          <a:ln w="3175" cap="flat" cmpd="sng" algn="ctr">
            <a:solidFill>
              <a:sysClr val="windowText" lastClr="000000"/>
            </a:solidFill>
            <a:prstDash val="sysDot"/>
            <a:miter lim="800000"/>
          </a:ln>
          <a:effectLst/>
        </p:spPr>
      </p:cxnSp>
      <p:cxnSp>
        <p:nvCxnSpPr>
          <p:cNvPr id="94" name="Straight Arrow Connector 93"/>
          <p:cNvCxnSpPr/>
          <p:nvPr/>
        </p:nvCxnSpPr>
        <p:spPr>
          <a:xfrm>
            <a:off x="304800" y="3429000"/>
            <a:ext cx="8610600" cy="0"/>
          </a:xfrm>
          <a:prstGeom prst="straightConnector1">
            <a:avLst/>
          </a:prstGeom>
          <a:noFill/>
          <a:ln w="38100" cap="flat" cmpd="sng" algn="ctr">
            <a:solidFill>
              <a:sysClr val="windowText" lastClr="000000">
                <a:lumMod val="50000"/>
                <a:lumOff val="50000"/>
              </a:sysClr>
            </a:solidFill>
            <a:prstDash val="solid"/>
            <a:miter lim="800000"/>
            <a:tailEnd type="none"/>
          </a:ln>
          <a:effectLst/>
        </p:spPr>
      </p:cxnSp>
      <p:sp>
        <p:nvSpPr>
          <p:cNvPr id="95" name="Rectangle 94"/>
          <p:cNvSpPr/>
          <p:nvPr/>
        </p:nvSpPr>
        <p:spPr>
          <a:xfrm rot="16200000">
            <a:off x="-685800" y="2057400"/>
            <a:ext cx="2209800" cy="228600"/>
          </a:xfrm>
          <a:prstGeom prst="rect">
            <a:avLst/>
          </a:prstGeom>
          <a:solidFill>
            <a:srgbClr val="70AD47">
              <a:lumMod val="50000"/>
            </a:srgbClr>
          </a:solidFill>
          <a:ln w="12700" cap="flat" cmpd="sng" algn="ctr">
            <a:solidFill>
              <a:srgbClr val="A5A5A5">
                <a:shade val="50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Investment Process</a:t>
            </a:r>
          </a:p>
        </p:txBody>
      </p:sp>
      <p:sp>
        <p:nvSpPr>
          <p:cNvPr id="96" name="Rectangle 95"/>
          <p:cNvSpPr/>
          <p:nvPr/>
        </p:nvSpPr>
        <p:spPr>
          <a:xfrm rot="16200000">
            <a:off x="-871537" y="4833937"/>
            <a:ext cx="2590800" cy="238125"/>
          </a:xfrm>
          <a:prstGeom prst="rect">
            <a:avLst/>
          </a:prstGeom>
          <a:solidFill>
            <a:srgbClr val="4472C4">
              <a:lumMod val="50000"/>
            </a:srgbClr>
          </a:solidFill>
          <a:ln w="12700" cap="flat" cmpd="sng" algn="ctr">
            <a:solidFill>
              <a:srgbClr val="7030A0"/>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Tracking, Reporting &amp; Monitoring</a:t>
            </a:r>
          </a:p>
        </p:txBody>
      </p:sp>
      <p:sp>
        <p:nvSpPr>
          <p:cNvPr id="97" name="Flowchart: Process 72"/>
          <p:cNvSpPr/>
          <p:nvPr/>
        </p:nvSpPr>
        <p:spPr>
          <a:xfrm>
            <a:off x="1473200" y="3825875"/>
            <a:ext cx="1219200" cy="647700"/>
          </a:xfrm>
          <a:prstGeom prst="flowChartProcess">
            <a:avLst/>
          </a:prstGeom>
          <a:solidFill>
            <a:sysClr val="window" lastClr="FFFFFF"/>
          </a:solidFill>
          <a:ln w="12700" cap="flat" cmpd="sng" algn="ctr">
            <a:solidFill>
              <a:srgbClr val="4472C4">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Payments &amp; Reporting Tracked</a:t>
            </a:r>
          </a:p>
        </p:txBody>
      </p:sp>
      <p:sp>
        <p:nvSpPr>
          <p:cNvPr id="98" name="Flowchart: Process 78"/>
          <p:cNvSpPr/>
          <p:nvPr/>
        </p:nvSpPr>
        <p:spPr>
          <a:xfrm>
            <a:off x="2911475" y="3835400"/>
            <a:ext cx="1219200" cy="647700"/>
          </a:xfrm>
          <a:prstGeom prst="flowChartProcess">
            <a:avLst/>
          </a:prstGeom>
          <a:solidFill>
            <a:sysClr val="window" lastClr="FFFFFF"/>
          </a:solidFill>
          <a:ln w="12700" cap="flat" cmpd="sng" algn="ctr">
            <a:solidFill>
              <a:srgbClr val="4472C4">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Financial Statement Analysis</a:t>
            </a:r>
          </a:p>
        </p:txBody>
      </p:sp>
      <p:sp>
        <p:nvSpPr>
          <p:cNvPr id="99" name="Flowchart: Process 79"/>
          <p:cNvSpPr/>
          <p:nvPr/>
        </p:nvSpPr>
        <p:spPr>
          <a:xfrm>
            <a:off x="4333875" y="3825875"/>
            <a:ext cx="1219200" cy="647700"/>
          </a:xfrm>
          <a:prstGeom prst="flowChartProcess">
            <a:avLst/>
          </a:prstGeom>
          <a:solidFill>
            <a:sysClr val="window" lastClr="FFFFFF"/>
          </a:solidFill>
          <a:ln w="12700" cap="flat" cmpd="sng" algn="ctr">
            <a:solidFill>
              <a:srgbClr val="4472C4">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Covenant Compliance Calculated</a:t>
            </a:r>
          </a:p>
        </p:txBody>
      </p:sp>
      <p:sp>
        <p:nvSpPr>
          <p:cNvPr id="100" name="Flowchart: Process 80"/>
          <p:cNvSpPr/>
          <p:nvPr/>
        </p:nvSpPr>
        <p:spPr>
          <a:xfrm>
            <a:off x="5772150" y="3825875"/>
            <a:ext cx="1219200" cy="646113"/>
          </a:xfrm>
          <a:prstGeom prst="flowChartProcess">
            <a:avLst/>
          </a:prstGeom>
          <a:solidFill>
            <a:sysClr val="window" lastClr="FFFFFF"/>
          </a:solidFill>
          <a:ln w="12700" cap="flat" cmpd="sng" algn="ctr">
            <a:solidFill>
              <a:srgbClr val="4472C4">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Credit Report Drafted</a:t>
            </a:r>
          </a:p>
        </p:txBody>
      </p:sp>
      <p:cxnSp>
        <p:nvCxnSpPr>
          <p:cNvPr id="101" name="Straight Connector 100"/>
          <p:cNvCxnSpPr/>
          <p:nvPr/>
        </p:nvCxnSpPr>
        <p:spPr>
          <a:xfrm>
            <a:off x="8458200" y="4114800"/>
            <a:ext cx="209550" cy="1588"/>
          </a:xfrm>
          <a:prstGeom prst="line">
            <a:avLst/>
          </a:prstGeom>
          <a:noFill/>
          <a:ln w="3175" cap="flat" cmpd="sng" algn="ctr">
            <a:solidFill>
              <a:sysClr val="windowText" lastClr="000000"/>
            </a:solidFill>
            <a:prstDash val="sysDot"/>
            <a:miter lim="800000"/>
          </a:ln>
          <a:effectLst/>
        </p:spPr>
      </p:cxnSp>
      <p:sp>
        <p:nvSpPr>
          <p:cNvPr id="102" name="Flowchart: Process 104"/>
          <p:cNvSpPr/>
          <p:nvPr/>
        </p:nvSpPr>
        <p:spPr>
          <a:xfrm flipH="1">
            <a:off x="4340225" y="4591050"/>
            <a:ext cx="1219200" cy="646113"/>
          </a:xfrm>
          <a:prstGeom prst="flowChartProcess">
            <a:avLst/>
          </a:prstGeom>
          <a:solidFill>
            <a:sysClr val="window" lastClr="FFFFFF"/>
          </a:solidFill>
          <a:ln w="12700" cap="flat" cmpd="sng" algn="ctr">
            <a:solidFill>
              <a:srgbClr val="4472C4">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Dashboard Updated</a:t>
            </a:r>
          </a:p>
        </p:txBody>
      </p:sp>
      <p:sp>
        <p:nvSpPr>
          <p:cNvPr id="103" name="Flowchart: Process 105"/>
          <p:cNvSpPr/>
          <p:nvPr/>
        </p:nvSpPr>
        <p:spPr>
          <a:xfrm flipH="1">
            <a:off x="5767388" y="4591050"/>
            <a:ext cx="1219200" cy="646113"/>
          </a:xfrm>
          <a:prstGeom prst="flowChartProcess">
            <a:avLst/>
          </a:prstGeom>
          <a:solidFill>
            <a:sysClr val="window" lastClr="FFFFFF"/>
          </a:solidFill>
          <a:ln w="12700" cap="flat" cmpd="sng" algn="ctr">
            <a:solidFill>
              <a:srgbClr val="4472C4">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Credit Report Finalized</a:t>
            </a:r>
          </a:p>
        </p:txBody>
      </p:sp>
      <p:sp>
        <p:nvSpPr>
          <p:cNvPr id="104" name="Flowchart: Process 106"/>
          <p:cNvSpPr/>
          <p:nvPr/>
        </p:nvSpPr>
        <p:spPr>
          <a:xfrm flipH="1">
            <a:off x="7196138" y="4610100"/>
            <a:ext cx="1243012" cy="627063"/>
          </a:xfrm>
          <a:prstGeom prst="flowChartProcess">
            <a:avLst/>
          </a:prstGeom>
          <a:solidFill>
            <a:sysClr val="window" lastClr="FFFFFF"/>
          </a:solidFill>
          <a:ln w="12700" cap="flat" cmpd="sng" algn="ctr">
            <a:solidFill>
              <a:srgbClr val="4472C4">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Quarterly Call</a:t>
            </a:r>
          </a:p>
        </p:txBody>
      </p:sp>
      <p:sp>
        <p:nvSpPr>
          <p:cNvPr id="105" name="Flowchart: Process 108"/>
          <p:cNvSpPr/>
          <p:nvPr/>
        </p:nvSpPr>
        <p:spPr>
          <a:xfrm flipH="1">
            <a:off x="7196138" y="3825875"/>
            <a:ext cx="1219200" cy="646113"/>
          </a:xfrm>
          <a:prstGeom prst="flowChartProcess">
            <a:avLst/>
          </a:prstGeom>
          <a:solidFill>
            <a:sysClr val="window" lastClr="FFFFFF"/>
          </a:solidFill>
          <a:ln w="12700" cap="flat" cmpd="sng" algn="ctr">
            <a:solidFill>
              <a:srgbClr val="4472C4">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Monitoring Questions Emailed</a:t>
            </a:r>
          </a:p>
        </p:txBody>
      </p:sp>
      <p:sp>
        <p:nvSpPr>
          <p:cNvPr id="106" name="Flowchart: Process 115"/>
          <p:cNvSpPr/>
          <p:nvPr/>
        </p:nvSpPr>
        <p:spPr>
          <a:xfrm>
            <a:off x="2911475" y="4610100"/>
            <a:ext cx="1219200" cy="647700"/>
          </a:xfrm>
          <a:prstGeom prst="flowChartProcess">
            <a:avLst/>
          </a:prstGeom>
          <a:solidFill>
            <a:sysClr val="window" lastClr="FFFFFF"/>
          </a:solidFill>
          <a:ln w="12700" cap="flat" cmpd="sng" algn="ctr">
            <a:solidFill>
              <a:srgbClr val="4472C4">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Quarterly Monitoring Report</a:t>
            </a:r>
          </a:p>
        </p:txBody>
      </p:sp>
      <p:sp>
        <p:nvSpPr>
          <p:cNvPr id="107" name="Flowchart: Process 97"/>
          <p:cNvSpPr/>
          <p:nvPr/>
        </p:nvSpPr>
        <p:spPr>
          <a:xfrm>
            <a:off x="1482725" y="4610100"/>
            <a:ext cx="1219200" cy="647700"/>
          </a:xfrm>
          <a:prstGeom prst="flowChartProcess">
            <a:avLst/>
          </a:prstGeom>
          <a:solidFill>
            <a:sysClr val="window" lastClr="FFFFFF"/>
          </a:solidFill>
          <a:ln w="12700" cap="flat" cmpd="sng" algn="ctr">
            <a:solidFill>
              <a:srgbClr val="4472C4">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Site Visits</a:t>
            </a:r>
          </a:p>
        </p:txBody>
      </p:sp>
      <p:cxnSp>
        <p:nvCxnSpPr>
          <p:cNvPr id="108" name="Straight Connector 107"/>
          <p:cNvCxnSpPr/>
          <p:nvPr/>
        </p:nvCxnSpPr>
        <p:spPr>
          <a:xfrm>
            <a:off x="8677275" y="4114800"/>
            <a:ext cx="0" cy="762000"/>
          </a:xfrm>
          <a:prstGeom prst="line">
            <a:avLst/>
          </a:prstGeom>
          <a:noFill/>
          <a:ln w="3175" cap="flat" cmpd="sng" algn="ctr">
            <a:solidFill>
              <a:sysClr val="windowText" lastClr="000000"/>
            </a:solidFill>
            <a:prstDash val="sysDot"/>
            <a:miter lim="800000"/>
            <a:tailEnd type="none"/>
          </a:ln>
          <a:effectLst/>
        </p:spPr>
      </p:cxnSp>
      <p:sp>
        <p:nvSpPr>
          <p:cNvPr id="109" name="Flowchart: Process 104"/>
          <p:cNvSpPr/>
          <p:nvPr/>
        </p:nvSpPr>
        <p:spPr>
          <a:xfrm flipH="1">
            <a:off x="4343400" y="5486400"/>
            <a:ext cx="1219200" cy="647700"/>
          </a:xfrm>
          <a:prstGeom prst="flowChartProcess">
            <a:avLst/>
          </a:prstGeom>
          <a:solidFill>
            <a:sysClr val="window" lastClr="FFFFFF"/>
          </a:solidFill>
          <a:ln w="12700" cap="flat" cmpd="sng" algn="ctr">
            <a:solidFill>
              <a:srgbClr val="4472C4">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Board Observer in Quarterly Meetings/Calls</a:t>
            </a:r>
          </a:p>
        </p:txBody>
      </p:sp>
      <p:sp>
        <p:nvSpPr>
          <p:cNvPr id="110" name="Flowchart: Process 105"/>
          <p:cNvSpPr/>
          <p:nvPr/>
        </p:nvSpPr>
        <p:spPr>
          <a:xfrm flipH="1">
            <a:off x="5800725" y="5483225"/>
            <a:ext cx="1219200" cy="647700"/>
          </a:xfrm>
          <a:prstGeom prst="flowChartProcess">
            <a:avLst/>
          </a:prstGeom>
          <a:solidFill>
            <a:sysClr val="window" lastClr="FFFFFF"/>
          </a:solidFill>
          <a:ln w="12700" cap="flat" cmpd="sng" algn="ctr">
            <a:solidFill>
              <a:srgbClr val="4472C4">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Dashboard Updated</a:t>
            </a:r>
          </a:p>
        </p:txBody>
      </p:sp>
      <p:sp>
        <p:nvSpPr>
          <p:cNvPr id="111" name="Flowchart: Process 106"/>
          <p:cNvSpPr/>
          <p:nvPr/>
        </p:nvSpPr>
        <p:spPr>
          <a:xfrm flipH="1">
            <a:off x="7226300" y="5486400"/>
            <a:ext cx="1258888" cy="646113"/>
          </a:xfrm>
          <a:prstGeom prst="flowChartProcess">
            <a:avLst/>
          </a:prstGeom>
          <a:solidFill>
            <a:sysClr val="window" lastClr="FFFFFF"/>
          </a:solidFill>
          <a:ln w="12700" cap="flat" cmpd="sng" algn="ctr">
            <a:solidFill>
              <a:srgbClr val="4472C4">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Quarterly Monitoring Report</a:t>
            </a:r>
          </a:p>
        </p:txBody>
      </p:sp>
      <p:sp>
        <p:nvSpPr>
          <p:cNvPr id="112" name="Flowchart: Process 115"/>
          <p:cNvSpPr/>
          <p:nvPr/>
        </p:nvSpPr>
        <p:spPr>
          <a:xfrm>
            <a:off x="2921000" y="5486400"/>
            <a:ext cx="1219200" cy="647700"/>
          </a:xfrm>
          <a:prstGeom prst="flowChartProcess">
            <a:avLst/>
          </a:prstGeom>
          <a:solidFill>
            <a:sysClr val="window" lastClr="FFFFFF"/>
          </a:solidFill>
          <a:ln w="12700" cap="flat" cmpd="sng" algn="ctr">
            <a:solidFill>
              <a:srgbClr val="4472C4">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Monitoring Questions Emailed</a:t>
            </a:r>
          </a:p>
        </p:txBody>
      </p:sp>
      <p:sp>
        <p:nvSpPr>
          <p:cNvPr id="113" name="Flowchart: Process 97"/>
          <p:cNvSpPr/>
          <p:nvPr/>
        </p:nvSpPr>
        <p:spPr>
          <a:xfrm>
            <a:off x="1485900" y="5494338"/>
            <a:ext cx="1219200" cy="646112"/>
          </a:xfrm>
          <a:prstGeom prst="flowChartProcess">
            <a:avLst/>
          </a:prstGeom>
          <a:solidFill>
            <a:sysClr val="window" lastClr="FFFFFF"/>
          </a:solidFill>
          <a:ln w="12700" cap="flat" cmpd="sng" algn="ctr">
            <a:solidFill>
              <a:srgbClr val="4472C4">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Track Investee Quarterly Reports</a:t>
            </a:r>
          </a:p>
        </p:txBody>
      </p:sp>
      <p:sp>
        <p:nvSpPr>
          <p:cNvPr id="114" name="Rectangle 113"/>
          <p:cNvSpPr/>
          <p:nvPr/>
        </p:nvSpPr>
        <p:spPr>
          <a:xfrm rot="16200000">
            <a:off x="461168" y="4425157"/>
            <a:ext cx="1427163" cy="215900"/>
          </a:xfrm>
          <a:prstGeom prst="rect">
            <a:avLst/>
          </a:prstGeom>
          <a:solidFill>
            <a:srgbClr val="4472C4">
              <a:lumMod val="75000"/>
            </a:srgbClr>
          </a:solidFill>
          <a:ln w="12700" cap="flat" cmpd="sng" algn="ctr">
            <a:solidFill>
              <a:srgbClr val="2F5597"/>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Debt</a:t>
            </a:r>
          </a:p>
        </p:txBody>
      </p:sp>
      <p:cxnSp>
        <p:nvCxnSpPr>
          <p:cNvPr id="115" name="Straight Connector 114"/>
          <p:cNvCxnSpPr/>
          <p:nvPr/>
        </p:nvCxnSpPr>
        <p:spPr>
          <a:xfrm>
            <a:off x="762000" y="3581400"/>
            <a:ext cx="0" cy="2362200"/>
          </a:xfrm>
          <a:prstGeom prst="line">
            <a:avLst/>
          </a:prstGeom>
          <a:noFill/>
          <a:ln w="3175" cap="flat" cmpd="sng" algn="ctr">
            <a:solidFill>
              <a:sysClr val="windowText" lastClr="000000"/>
            </a:solidFill>
            <a:prstDash val="sysDot"/>
            <a:miter lim="800000"/>
            <a:tailEnd type="none"/>
          </a:ln>
          <a:effectLst/>
        </p:spPr>
      </p:cxnSp>
      <p:cxnSp>
        <p:nvCxnSpPr>
          <p:cNvPr id="116" name="Straight Connector 115"/>
          <p:cNvCxnSpPr/>
          <p:nvPr/>
        </p:nvCxnSpPr>
        <p:spPr>
          <a:xfrm flipH="1">
            <a:off x="762000" y="4514850"/>
            <a:ext cx="274638" cy="0"/>
          </a:xfrm>
          <a:prstGeom prst="line">
            <a:avLst/>
          </a:prstGeom>
          <a:noFill/>
          <a:ln w="3175" cap="flat" cmpd="sng" algn="ctr">
            <a:solidFill>
              <a:sysClr val="windowText" lastClr="000000"/>
            </a:solidFill>
            <a:prstDash val="sysDot"/>
            <a:miter lim="800000"/>
          </a:ln>
          <a:effectLst/>
        </p:spPr>
      </p:cxnSp>
      <p:cxnSp>
        <p:nvCxnSpPr>
          <p:cNvPr id="117" name="Straight Arrow Connector 116"/>
          <p:cNvCxnSpPr/>
          <p:nvPr/>
        </p:nvCxnSpPr>
        <p:spPr>
          <a:xfrm>
            <a:off x="1304925" y="5834063"/>
            <a:ext cx="180975" cy="0"/>
          </a:xfrm>
          <a:prstGeom prst="straightConnector1">
            <a:avLst/>
          </a:prstGeom>
          <a:noFill/>
          <a:ln w="3175" cap="flat" cmpd="sng" algn="ctr">
            <a:solidFill>
              <a:sysClr val="windowText" lastClr="000000"/>
            </a:solidFill>
            <a:prstDash val="sysDot"/>
            <a:miter lim="800000"/>
            <a:tailEnd type="triangle"/>
          </a:ln>
          <a:effectLst/>
        </p:spPr>
      </p:cxnSp>
      <p:sp>
        <p:nvSpPr>
          <p:cNvPr id="118" name="Flowchart: Process 99"/>
          <p:cNvSpPr/>
          <p:nvPr/>
        </p:nvSpPr>
        <p:spPr>
          <a:xfrm flipH="1">
            <a:off x="2484438" y="2457450"/>
            <a:ext cx="1219200" cy="647700"/>
          </a:xfrm>
          <a:prstGeom prst="flowChartProcess">
            <a:avLst/>
          </a:prstGeom>
          <a:solidFill>
            <a:sysClr val="window" lastClr="FFFFFF"/>
          </a:solidFill>
          <a:ln w="12700" cap="flat" cmpd="sng" algn="ctr">
            <a:solidFill>
              <a:srgbClr val="A5A5A5">
                <a:lumMod val="75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Closing</a:t>
            </a:r>
          </a:p>
        </p:txBody>
      </p:sp>
      <p:cxnSp>
        <p:nvCxnSpPr>
          <p:cNvPr id="119" name="Straight Arrow Connector 118"/>
          <p:cNvCxnSpPr/>
          <p:nvPr/>
        </p:nvCxnSpPr>
        <p:spPr>
          <a:xfrm flipH="1">
            <a:off x="3733800" y="2738438"/>
            <a:ext cx="838200" cy="1587"/>
          </a:xfrm>
          <a:prstGeom prst="straightConnector1">
            <a:avLst/>
          </a:prstGeom>
          <a:noFill/>
          <a:ln w="3175" cap="flat" cmpd="sng" algn="ctr">
            <a:solidFill>
              <a:sysClr val="windowText" lastClr="000000"/>
            </a:solidFill>
            <a:prstDash val="sysDot"/>
            <a:miter lim="800000"/>
            <a:tailEnd type="triangle"/>
          </a:ln>
          <a:effectLst/>
        </p:spPr>
      </p:cxnSp>
      <p:cxnSp>
        <p:nvCxnSpPr>
          <p:cNvPr id="120" name="Straight Arrow Connector 119"/>
          <p:cNvCxnSpPr/>
          <p:nvPr/>
        </p:nvCxnSpPr>
        <p:spPr>
          <a:xfrm flipH="1">
            <a:off x="1758950" y="2751138"/>
            <a:ext cx="692150" cy="1587"/>
          </a:xfrm>
          <a:prstGeom prst="straightConnector1">
            <a:avLst/>
          </a:prstGeom>
          <a:noFill/>
          <a:ln w="3175" cap="flat" cmpd="sng" algn="ctr">
            <a:solidFill>
              <a:sysClr val="windowText" lastClr="000000"/>
            </a:solidFill>
            <a:prstDash val="sysDot"/>
            <a:miter lim="800000"/>
            <a:tailEnd type="triangle"/>
          </a:ln>
          <a:effectLst/>
        </p:spPr>
      </p:cxnSp>
      <p:cxnSp>
        <p:nvCxnSpPr>
          <p:cNvPr id="121" name="Straight Connector 120"/>
          <p:cNvCxnSpPr/>
          <p:nvPr/>
        </p:nvCxnSpPr>
        <p:spPr>
          <a:xfrm flipH="1">
            <a:off x="762000" y="3581400"/>
            <a:ext cx="542925" cy="0"/>
          </a:xfrm>
          <a:prstGeom prst="line">
            <a:avLst/>
          </a:prstGeom>
          <a:noFill/>
          <a:ln w="3175" cap="flat" cmpd="sng" algn="ctr">
            <a:solidFill>
              <a:sysClr val="windowText" lastClr="000000"/>
            </a:solidFill>
            <a:prstDash val="sysDot"/>
            <a:miter lim="800000"/>
          </a:ln>
          <a:effectLst/>
        </p:spPr>
      </p:cxnSp>
      <p:cxnSp>
        <p:nvCxnSpPr>
          <p:cNvPr id="122" name="Straight Connector 121"/>
          <p:cNvCxnSpPr/>
          <p:nvPr/>
        </p:nvCxnSpPr>
        <p:spPr>
          <a:xfrm>
            <a:off x="1304925" y="3162300"/>
            <a:ext cx="0" cy="419100"/>
          </a:xfrm>
          <a:prstGeom prst="line">
            <a:avLst/>
          </a:prstGeom>
          <a:noFill/>
          <a:ln w="3175" cap="flat" cmpd="sng" algn="ctr">
            <a:solidFill>
              <a:sysClr val="windowText" lastClr="000000"/>
            </a:solidFill>
            <a:prstDash val="sysDot"/>
            <a:miter lim="800000"/>
            <a:tailEnd type="none"/>
          </a:ln>
          <a:effectLst/>
        </p:spPr>
      </p:cxnSp>
      <p:cxnSp>
        <p:nvCxnSpPr>
          <p:cNvPr id="123" name="Straight Connector 122"/>
          <p:cNvCxnSpPr/>
          <p:nvPr/>
        </p:nvCxnSpPr>
        <p:spPr>
          <a:xfrm>
            <a:off x="762000" y="4038600"/>
            <a:ext cx="0" cy="1905000"/>
          </a:xfrm>
          <a:prstGeom prst="line">
            <a:avLst/>
          </a:prstGeom>
          <a:noFill/>
          <a:ln w="3175" cap="flat" cmpd="sng" algn="ctr">
            <a:solidFill>
              <a:sysClr val="windowText" lastClr="000000"/>
            </a:solidFill>
            <a:prstDash val="sysDot"/>
            <a:miter lim="800000"/>
            <a:tailEnd type="none"/>
          </a:ln>
          <a:effectLst/>
        </p:spPr>
      </p:cxnSp>
      <p:cxnSp>
        <p:nvCxnSpPr>
          <p:cNvPr id="124" name="Straight Connector 123"/>
          <p:cNvCxnSpPr/>
          <p:nvPr/>
        </p:nvCxnSpPr>
        <p:spPr>
          <a:xfrm flipH="1">
            <a:off x="762000" y="5943600"/>
            <a:ext cx="274638" cy="0"/>
          </a:xfrm>
          <a:prstGeom prst="line">
            <a:avLst/>
          </a:prstGeom>
          <a:noFill/>
          <a:ln w="3175" cap="flat" cmpd="sng" algn="ctr">
            <a:solidFill>
              <a:sysClr val="windowText" lastClr="000000"/>
            </a:solidFill>
            <a:prstDash val="sysDot"/>
            <a:miter lim="800000"/>
          </a:ln>
          <a:effectLst/>
        </p:spPr>
      </p:cxnSp>
      <p:sp>
        <p:nvSpPr>
          <p:cNvPr id="125" name="Rectangle 124"/>
          <p:cNvSpPr/>
          <p:nvPr/>
        </p:nvSpPr>
        <p:spPr>
          <a:xfrm rot="16200000">
            <a:off x="847725" y="5686426"/>
            <a:ext cx="642937" cy="246062"/>
          </a:xfrm>
          <a:prstGeom prst="rect">
            <a:avLst/>
          </a:prstGeom>
          <a:solidFill>
            <a:srgbClr val="4472C4">
              <a:lumMod val="75000"/>
            </a:srgbClr>
          </a:solidFill>
          <a:ln w="12700" cap="flat" cmpd="sng" algn="ctr">
            <a:solidFill>
              <a:srgbClr val="2F5597"/>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VC</a:t>
            </a:r>
          </a:p>
        </p:txBody>
      </p:sp>
      <p:cxnSp>
        <p:nvCxnSpPr>
          <p:cNvPr id="126" name="Straight Arrow Connector 125"/>
          <p:cNvCxnSpPr/>
          <p:nvPr/>
        </p:nvCxnSpPr>
        <p:spPr>
          <a:xfrm>
            <a:off x="1295400" y="4114800"/>
            <a:ext cx="180975" cy="0"/>
          </a:xfrm>
          <a:prstGeom prst="straightConnector1">
            <a:avLst/>
          </a:prstGeom>
          <a:noFill/>
          <a:ln w="3175" cap="flat" cmpd="sng" algn="ctr">
            <a:solidFill>
              <a:sysClr val="windowText" lastClr="000000"/>
            </a:solidFill>
            <a:prstDash val="sysDot"/>
            <a:miter lim="800000"/>
            <a:tailEnd type="triangle"/>
          </a:ln>
          <a:effectLst/>
        </p:spPr>
      </p:cxnSp>
      <p:cxnSp>
        <p:nvCxnSpPr>
          <p:cNvPr id="127" name="Straight Arrow Connector 126"/>
          <p:cNvCxnSpPr/>
          <p:nvPr/>
        </p:nvCxnSpPr>
        <p:spPr>
          <a:xfrm>
            <a:off x="2720975" y="4127500"/>
            <a:ext cx="180975" cy="0"/>
          </a:xfrm>
          <a:prstGeom prst="straightConnector1">
            <a:avLst/>
          </a:prstGeom>
          <a:noFill/>
          <a:ln w="3175" cap="flat" cmpd="sng" algn="ctr">
            <a:solidFill>
              <a:sysClr val="windowText" lastClr="000000"/>
            </a:solidFill>
            <a:prstDash val="sysDot"/>
            <a:miter lim="800000"/>
            <a:tailEnd type="triangle"/>
          </a:ln>
          <a:effectLst/>
        </p:spPr>
      </p:cxnSp>
      <p:cxnSp>
        <p:nvCxnSpPr>
          <p:cNvPr id="128" name="Straight Arrow Connector 127"/>
          <p:cNvCxnSpPr/>
          <p:nvPr/>
        </p:nvCxnSpPr>
        <p:spPr>
          <a:xfrm>
            <a:off x="4140200" y="4114800"/>
            <a:ext cx="180975" cy="0"/>
          </a:xfrm>
          <a:prstGeom prst="straightConnector1">
            <a:avLst/>
          </a:prstGeom>
          <a:noFill/>
          <a:ln w="3175" cap="flat" cmpd="sng" algn="ctr">
            <a:solidFill>
              <a:sysClr val="windowText" lastClr="000000"/>
            </a:solidFill>
            <a:prstDash val="sysDot"/>
            <a:miter lim="800000"/>
            <a:tailEnd type="triangle"/>
          </a:ln>
          <a:effectLst/>
        </p:spPr>
      </p:cxnSp>
      <p:cxnSp>
        <p:nvCxnSpPr>
          <p:cNvPr id="129" name="Straight Arrow Connector 128"/>
          <p:cNvCxnSpPr/>
          <p:nvPr/>
        </p:nvCxnSpPr>
        <p:spPr>
          <a:xfrm>
            <a:off x="5553075" y="4114800"/>
            <a:ext cx="180975" cy="0"/>
          </a:xfrm>
          <a:prstGeom prst="straightConnector1">
            <a:avLst/>
          </a:prstGeom>
          <a:noFill/>
          <a:ln w="3175" cap="flat" cmpd="sng" algn="ctr">
            <a:solidFill>
              <a:sysClr val="windowText" lastClr="000000"/>
            </a:solidFill>
            <a:prstDash val="sysDot"/>
            <a:miter lim="800000"/>
            <a:tailEnd type="triangle"/>
          </a:ln>
          <a:effectLst/>
        </p:spPr>
      </p:cxnSp>
      <p:cxnSp>
        <p:nvCxnSpPr>
          <p:cNvPr id="130" name="Straight Arrow Connector 129"/>
          <p:cNvCxnSpPr/>
          <p:nvPr/>
        </p:nvCxnSpPr>
        <p:spPr>
          <a:xfrm>
            <a:off x="7010400" y="4127500"/>
            <a:ext cx="180975" cy="0"/>
          </a:xfrm>
          <a:prstGeom prst="straightConnector1">
            <a:avLst/>
          </a:prstGeom>
          <a:noFill/>
          <a:ln w="3175" cap="flat" cmpd="sng" algn="ctr">
            <a:solidFill>
              <a:sysClr val="windowText" lastClr="000000"/>
            </a:solidFill>
            <a:prstDash val="sysDot"/>
            <a:miter lim="800000"/>
            <a:tailEnd type="triangle"/>
          </a:ln>
          <a:effectLst/>
        </p:spPr>
      </p:cxnSp>
      <p:cxnSp>
        <p:nvCxnSpPr>
          <p:cNvPr id="131" name="Straight Arrow Connector 130"/>
          <p:cNvCxnSpPr/>
          <p:nvPr/>
        </p:nvCxnSpPr>
        <p:spPr>
          <a:xfrm flipH="1">
            <a:off x="8439150" y="4876800"/>
            <a:ext cx="238125" cy="0"/>
          </a:xfrm>
          <a:prstGeom prst="straightConnector1">
            <a:avLst/>
          </a:prstGeom>
          <a:noFill/>
          <a:ln w="3175" cap="flat" cmpd="sng" algn="ctr">
            <a:solidFill>
              <a:sysClr val="windowText" lastClr="000000"/>
            </a:solidFill>
            <a:prstDash val="sysDot"/>
            <a:miter lim="800000"/>
            <a:tailEnd type="triangle"/>
          </a:ln>
          <a:effectLst/>
        </p:spPr>
      </p:cxnSp>
      <p:cxnSp>
        <p:nvCxnSpPr>
          <p:cNvPr id="132" name="Straight Arrow Connector 131"/>
          <p:cNvCxnSpPr/>
          <p:nvPr/>
        </p:nvCxnSpPr>
        <p:spPr>
          <a:xfrm flipH="1">
            <a:off x="6986588" y="4876800"/>
            <a:ext cx="180975" cy="0"/>
          </a:xfrm>
          <a:prstGeom prst="straightConnector1">
            <a:avLst/>
          </a:prstGeom>
          <a:noFill/>
          <a:ln w="3175" cap="flat" cmpd="sng" algn="ctr">
            <a:solidFill>
              <a:sysClr val="windowText" lastClr="000000"/>
            </a:solidFill>
            <a:prstDash val="sysDot"/>
            <a:miter lim="800000"/>
            <a:tailEnd type="triangle"/>
          </a:ln>
          <a:effectLst/>
        </p:spPr>
      </p:cxnSp>
      <p:cxnSp>
        <p:nvCxnSpPr>
          <p:cNvPr id="133" name="Straight Arrow Connector 132"/>
          <p:cNvCxnSpPr/>
          <p:nvPr/>
        </p:nvCxnSpPr>
        <p:spPr>
          <a:xfrm flipH="1">
            <a:off x="5553075" y="4876800"/>
            <a:ext cx="180975" cy="0"/>
          </a:xfrm>
          <a:prstGeom prst="straightConnector1">
            <a:avLst/>
          </a:prstGeom>
          <a:noFill/>
          <a:ln w="3175" cap="flat" cmpd="sng" algn="ctr">
            <a:solidFill>
              <a:sysClr val="windowText" lastClr="000000"/>
            </a:solidFill>
            <a:prstDash val="sysDot"/>
            <a:miter lim="800000"/>
            <a:tailEnd type="triangle"/>
          </a:ln>
          <a:effectLst/>
        </p:spPr>
      </p:cxnSp>
      <p:cxnSp>
        <p:nvCxnSpPr>
          <p:cNvPr id="134" name="Straight Arrow Connector 133"/>
          <p:cNvCxnSpPr/>
          <p:nvPr/>
        </p:nvCxnSpPr>
        <p:spPr>
          <a:xfrm flipH="1">
            <a:off x="4130675" y="4876800"/>
            <a:ext cx="180975" cy="0"/>
          </a:xfrm>
          <a:prstGeom prst="straightConnector1">
            <a:avLst/>
          </a:prstGeom>
          <a:noFill/>
          <a:ln w="3175" cap="flat" cmpd="sng" algn="ctr">
            <a:solidFill>
              <a:sysClr val="windowText" lastClr="000000"/>
            </a:solidFill>
            <a:prstDash val="sysDot"/>
            <a:miter lim="800000"/>
            <a:tailEnd type="triangle"/>
          </a:ln>
          <a:effectLst/>
        </p:spPr>
      </p:cxnSp>
      <p:cxnSp>
        <p:nvCxnSpPr>
          <p:cNvPr id="135" name="Straight Arrow Connector 134"/>
          <p:cNvCxnSpPr/>
          <p:nvPr/>
        </p:nvCxnSpPr>
        <p:spPr>
          <a:xfrm flipH="1">
            <a:off x="2701925" y="4886325"/>
            <a:ext cx="180975" cy="0"/>
          </a:xfrm>
          <a:prstGeom prst="straightConnector1">
            <a:avLst/>
          </a:prstGeom>
          <a:noFill/>
          <a:ln w="3175" cap="flat" cmpd="sng" algn="ctr">
            <a:solidFill>
              <a:sysClr val="windowText" lastClr="000000"/>
            </a:solidFill>
            <a:prstDash val="sysDot"/>
            <a:miter lim="800000"/>
            <a:tailEnd type="triangle"/>
          </a:ln>
          <a:effectLst/>
        </p:spPr>
      </p:cxnSp>
      <p:cxnSp>
        <p:nvCxnSpPr>
          <p:cNvPr id="136" name="Straight Arrow Connector 135"/>
          <p:cNvCxnSpPr/>
          <p:nvPr/>
        </p:nvCxnSpPr>
        <p:spPr>
          <a:xfrm>
            <a:off x="2730500" y="5834063"/>
            <a:ext cx="180975" cy="0"/>
          </a:xfrm>
          <a:prstGeom prst="straightConnector1">
            <a:avLst/>
          </a:prstGeom>
          <a:noFill/>
          <a:ln w="3175" cap="flat" cmpd="sng" algn="ctr">
            <a:solidFill>
              <a:sysClr val="windowText" lastClr="000000"/>
            </a:solidFill>
            <a:prstDash val="sysDot"/>
            <a:miter lim="800000"/>
            <a:tailEnd type="triangle"/>
          </a:ln>
          <a:effectLst/>
        </p:spPr>
      </p:cxnSp>
      <p:cxnSp>
        <p:nvCxnSpPr>
          <p:cNvPr id="137" name="Straight Arrow Connector 136"/>
          <p:cNvCxnSpPr/>
          <p:nvPr/>
        </p:nvCxnSpPr>
        <p:spPr>
          <a:xfrm>
            <a:off x="4162425" y="5834063"/>
            <a:ext cx="180975" cy="0"/>
          </a:xfrm>
          <a:prstGeom prst="straightConnector1">
            <a:avLst/>
          </a:prstGeom>
          <a:noFill/>
          <a:ln w="3175" cap="flat" cmpd="sng" algn="ctr">
            <a:solidFill>
              <a:sysClr val="windowText" lastClr="000000"/>
            </a:solidFill>
            <a:prstDash val="sysDot"/>
            <a:miter lim="800000"/>
            <a:tailEnd type="triangle"/>
          </a:ln>
          <a:effectLst/>
        </p:spPr>
      </p:cxnSp>
      <p:cxnSp>
        <p:nvCxnSpPr>
          <p:cNvPr id="138" name="Straight Arrow Connector 137"/>
          <p:cNvCxnSpPr/>
          <p:nvPr/>
        </p:nvCxnSpPr>
        <p:spPr>
          <a:xfrm>
            <a:off x="5595938" y="5834063"/>
            <a:ext cx="180975" cy="0"/>
          </a:xfrm>
          <a:prstGeom prst="straightConnector1">
            <a:avLst/>
          </a:prstGeom>
          <a:noFill/>
          <a:ln w="3175" cap="flat" cmpd="sng" algn="ctr">
            <a:solidFill>
              <a:sysClr val="windowText" lastClr="000000"/>
            </a:solidFill>
            <a:prstDash val="sysDot"/>
            <a:miter lim="800000"/>
            <a:tailEnd type="triangle"/>
          </a:ln>
          <a:effectLst/>
        </p:spPr>
      </p:cxnSp>
      <p:cxnSp>
        <p:nvCxnSpPr>
          <p:cNvPr id="139" name="Straight Arrow Connector 138"/>
          <p:cNvCxnSpPr/>
          <p:nvPr/>
        </p:nvCxnSpPr>
        <p:spPr>
          <a:xfrm>
            <a:off x="7045325" y="5834063"/>
            <a:ext cx="180975" cy="0"/>
          </a:xfrm>
          <a:prstGeom prst="straightConnector1">
            <a:avLst/>
          </a:prstGeom>
          <a:noFill/>
          <a:ln w="3175" cap="flat" cmpd="sng" algn="ctr">
            <a:solidFill>
              <a:sysClr val="windowText" lastClr="000000"/>
            </a:solidFill>
            <a:prstDash val="sysDot"/>
            <a:miter lim="800000"/>
            <a:tailEnd type="triangle"/>
          </a:ln>
          <a:effectLst/>
        </p:spPr>
      </p:cxnSp>
      <p:graphicFrame>
        <p:nvGraphicFramePr>
          <p:cNvPr id="70" name="Diagram 69"/>
          <p:cNvGraphicFramePr/>
          <p:nvPr>
            <p:extLst>
              <p:ext uri="{D42A27DB-BD31-4B8C-83A1-F6EECF244321}">
                <p14:modId xmlns:p14="http://schemas.microsoft.com/office/powerpoint/2010/main" val="2450537600"/>
              </p:ext>
            </p:extLst>
          </p:nvPr>
        </p:nvGraphicFramePr>
        <p:xfrm>
          <a:off x="-152400" y="35777"/>
          <a:ext cx="1676400" cy="757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21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1658" y="188336"/>
            <a:ext cx="7363009"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a:cs typeface="Times New Roman"/>
              </a:rPr>
              <a:t>Models for </a:t>
            </a:r>
            <a:r>
              <a:rPr lang="en-US" sz="2000" b="1" i="1" dirty="0">
                <a:solidFill>
                  <a:schemeClr val="tx1"/>
                </a:solidFill>
                <a:latin typeface="Times New Roman"/>
                <a:cs typeface="Times New Roman"/>
              </a:rPr>
              <a:t>Co</a:t>
            </a:r>
            <a:r>
              <a:rPr lang="en-US" sz="2000" b="1" dirty="0">
                <a:solidFill>
                  <a:schemeClr val="tx1"/>
                </a:solidFill>
                <a:latin typeface="Times New Roman"/>
                <a:cs typeface="Times New Roman"/>
              </a:rPr>
              <a:t>-Investing – Increase Impact, Lower Cost &amp; Risk</a:t>
            </a:r>
          </a:p>
        </p:txBody>
      </p:sp>
      <p:graphicFrame>
        <p:nvGraphicFramePr>
          <p:cNvPr id="2" name="Table 1"/>
          <p:cNvGraphicFramePr>
            <a:graphicFrameLocks noGrp="1"/>
          </p:cNvGraphicFramePr>
          <p:nvPr>
            <p:extLst>
              <p:ext uri="{D42A27DB-BD31-4B8C-83A1-F6EECF244321}">
                <p14:modId xmlns:p14="http://schemas.microsoft.com/office/powerpoint/2010/main" val="1428155790"/>
              </p:ext>
            </p:extLst>
          </p:nvPr>
        </p:nvGraphicFramePr>
        <p:xfrm>
          <a:off x="251338" y="1014309"/>
          <a:ext cx="8551428" cy="5186872"/>
        </p:xfrm>
        <a:graphic>
          <a:graphicData uri="http://schemas.openxmlformats.org/drawingml/2006/table">
            <a:tbl>
              <a:tblPr firstRow="1" bandRow="1">
                <a:tableStyleId>{6E25E649-3F16-4E02-A733-19D2CDBF48F0}</a:tableStyleId>
              </a:tblPr>
              <a:tblGrid>
                <a:gridCol w="3369036">
                  <a:extLst>
                    <a:ext uri="{9D8B030D-6E8A-4147-A177-3AD203B41FA5}">
                      <a16:colId xmlns:a16="http://schemas.microsoft.com/office/drawing/2014/main" xmlns="" val="20000"/>
                    </a:ext>
                  </a:extLst>
                </a:gridCol>
                <a:gridCol w="2759076">
                  <a:extLst>
                    <a:ext uri="{9D8B030D-6E8A-4147-A177-3AD203B41FA5}">
                      <a16:colId xmlns:a16="http://schemas.microsoft.com/office/drawing/2014/main" xmlns="" val="20001"/>
                    </a:ext>
                  </a:extLst>
                </a:gridCol>
                <a:gridCol w="2423316">
                  <a:extLst>
                    <a:ext uri="{9D8B030D-6E8A-4147-A177-3AD203B41FA5}">
                      <a16:colId xmlns:a16="http://schemas.microsoft.com/office/drawing/2014/main" xmlns="" val="20002"/>
                    </a:ext>
                  </a:extLst>
                </a:gridCol>
              </a:tblGrid>
              <a:tr h="503458">
                <a:tc>
                  <a:txBody>
                    <a:bodyPr/>
                    <a:lstStyle/>
                    <a:p>
                      <a:pPr algn="ctr"/>
                      <a:endParaRPr lang="en-US" sz="1400" dirty="0"/>
                    </a:p>
                    <a:p>
                      <a:pPr algn="ctr"/>
                      <a:r>
                        <a:rPr lang="en-US" sz="1400" dirty="0"/>
                        <a:t>Function</a:t>
                      </a:r>
                      <a:endParaRPr lang="en-US" sz="1400" b="1" dirty="0">
                        <a:solidFill>
                          <a:schemeClr val="bg1"/>
                        </a:solidFill>
                        <a:latin typeface="+mn-lt"/>
                        <a:cs typeface="Times New Roman"/>
                      </a:endParaRPr>
                    </a:p>
                  </a:txBody>
                  <a:tcPr/>
                </a:tc>
                <a:tc>
                  <a:txBody>
                    <a:bodyPr/>
                    <a:lstStyle/>
                    <a:p>
                      <a:pPr algn="ctr"/>
                      <a:r>
                        <a:rPr lang="en-US" sz="1400" dirty="0"/>
                        <a:t>Shared Services </a:t>
                      </a:r>
                    </a:p>
                    <a:p>
                      <a:pPr algn="ctr"/>
                      <a:r>
                        <a:rPr lang="en-US" sz="1400" dirty="0"/>
                        <a:t>Platform</a:t>
                      </a:r>
                      <a:endParaRPr lang="en-US" sz="1400" b="1" dirty="0">
                        <a:solidFill>
                          <a:schemeClr val="bg1"/>
                        </a:solidFill>
                        <a:latin typeface="+mn-lt"/>
                        <a:cs typeface="Times New Roman"/>
                      </a:endParaRPr>
                    </a:p>
                  </a:txBody>
                  <a:tcPr/>
                </a:tc>
                <a:tc>
                  <a:txBody>
                    <a:bodyPr/>
                    <a:lstStyle/>
                    <a:p>
                      <a:pPr algn="ctr"/>
                      <a:r>
                        <a:rPr lang="en-US" sz="1400" dirty="0"/>
                        <a:t>Regional Fund </a:t>
                      </a:r>
                    </a:p>
                    <a:p>
                      <a:pPr algn="ctr"/>
                      <a:r>
                        <a:rPr lang="en-US" sz="1400" dirty="0"/>
                        <a:t>or Fund of Funds (FOF)</a:t>
                      </a:r>
                      <a:endParaRPr lang="en-US" sz="1400" b="1" dirty="0">
                        <a:solidFill>
                          <a:schemeClr val="bg1"/>
                        </a:solidFill>
                        <a:latin typeface="+mn-lt"/>
                        <a:cs typeface="Times New Roman"/>
                      </a:endParaRPr>
                    </a:p>
                  </a:txBody>
                  <a:tcPr/>
                </a:tc>
                <a:extLst>
                  <a:ext uri="{0D108BD9-81ED-4DB2-BD59-A6C34878D82A}">
                    <a16:rowId xmlns:a16="http://schemas.microsoft.com/office/drawing/2014/main" xmlns="" val="10000"/>
                  </a:ext>
                </a:extLst>
              </a:tr>
              <a:tr h="1125377">
                <a:tc>
                  <a:txBody>
                    <a:bodyPr/>
                    <a:lstStyle/>
                    <a:p>
                      <a:r>
                        <a:rPr lang="en-US" sz="1400" dirty="0"/>
                        <a:t>Planning</a:t>
                      </a:r>
                    </a:p>
                    <a:p>
                      <a:r>
                        <a:rPr lang="en-US" sz="1400" dirty="0"/>
                        <a:t>Education, Goals &amp; Metrics</a:t>
                      </a:r>
                    </a:p>
                    <a:p>
                      <a:r>
                        <a:rPr lang="en-US" sz="1400" dirty="0"/>
                        <a:t>Landscape Analysis</a:t>
                      </a:r>
                    </a:p>
                    <a:p>
                      <a:r>
                        <a:rPr lang="en-US" sz="1400" dirty="0"/>
                        <a:t>Leverage - Donor &amp; Partner Engagement</a:t>
                      </a:r>
                    </a:p>
                    <a:p>
                      <a:r>
                        <a:rPr lang="en-US" sz="1400" dirty="0"/>
                        <a:t>Organizational Design</a:t>
                      </a:r>
                      <a:endParaRPr lang="en-US" sz="1400" b="0" dirty="0">
                        <a:latin typeface="+mn-lt"/>
                        <a:cs typeface="Times New Roman"/>
                      </a:endParaRPr>
                    </a:p>
                  </a:txBody>
                  <a:tcPr/>
                </a:tc>
                <a:tc>
                  <a:txBody>
                    <a:bodyPr/>
                    <a:lstStyle/>
                    <a:p>
                      <a:pPr marL="117475" indent="0"/>
                      <a:r>
                        <a:rPr lang="en-US" sz="1400" dirty="0"/>
                        <a:t>Cafeteria-style menu of services available to support members/ clients—discrete</a:t>
                      </a:r>
                      <a:r>
                        <a:rPr lang="en-US" sz="1400" baseline="0" dirty="0"/>
                        <a:t> to fully outsourced</a:t>
                      </a:r>
                      <a:endParaRPr lang="en-US" sz="1400" dirty="0">
                        <a:latin typeface="+mn-lt"/>
                        <a:cs typeface="Times New Roman"/>
                      </a:endParaRPr>
                    </a:p>
                  </a:txBody>
                  <a:tcPr/>
                </a:tc>
                <a:tc>
                  <a:txBody>
                    <a:bodyPr/>
                    <a:lstStyle/>
                    <a:p>
                      <a:r>
                        <a:rPr lang="en-US" sz="1400" dirty="0"/>
                        <a:t>Fund</a:t>
                      </a:r>
                      <a:r>
                        <a:rPr lang="en-US" sz="1400" baseline="0" dirty="0"/>
                        <a:t> or FOF develops strategy and metrics;  often per investor/ stakeholder board priorities</a:t>
                      </a:r>
                      <a:endParaRPr lang="en-US" sz="1400" b="1" dirty="0">
                        <a:solidFill>
                          <a:srgbClr val="548235"/>
                        </a:solidFill>
                        <a:latin typeface="+mn-lt"/>
                        <a:cs typeface="Times New Roman"/>
                      </a:endParaRPr>
                    </a:p>
                  </a:txBody>
                  <a:tcPr/>
                </a:tc>
                <a:extLst>
                  <a:ext uri="{0D108BD9-81ED-4DB2-BD59-A6C34878D82A}">
                    <a16:rowId xmlns:a16="http://schemas.microsoft.com/office/drawing/2014/main" xmlns="" val="10001"/>
                  </a:ext>
                </a:extLst>
              </a:tr>
              <a:tr h="1125377">
                <a:tc>
                  <a:txBody>
                    <a:bodyPr/>
                    <a:lstStyle/>
                    <a:p>
                      <a:r>
                        <a:rPr lang="en-US" sz="1400" dirty="0"/>
                        <a:t>Policy</a:t>
                      </a:r>
                    </a:p>
                    <a:p>
                      <a:r>
                        <a:rPr lang="en-US" sz="1400" dirty="0"/>
                        <a:t>Scope &amp; Purpose</a:t>
                      </a:r>
                    </a:p>
                    <a:p>
                      <a:r>
                        <a:rPr lang="en-US" sz="1400" dirty="0"/>
                        <a:t>Governance</a:t>
                      </a:r>
                    </a:p>
                    <a:p>
                      <a:r>
                        <a:rPr lang="en-US" sz="1400" dirty="0"/>
                        <a:t>Risk &amp; Return Objectives</a:t>
                      </a:r>
                    </a:p>
                    <a:p>
                      <a:r>
                        <a:rPr lang="en-US" sz="1400" dirty="0"/>
                        <a:t>Risk Management</a:t>
                      </a:r>
                      <a:endParaRPr lang="en-US" sz="1400" b="0" dirty="0">
                        <a:latin typeface="+mn-lt"/>
                        <a:cs typeface="Times New Roman"/>
                      </a:endParaRPr>
                    </a:p>
                  </a:txBody>
                  <a:tcPr/>
                </a:tc>
                <a:tc>
                  <a:txBody>
                    <a:bodyPr/>
                    <a:lstStyle/>
                    <a:p>
                      <a:pPr marL="117475" indent="0"/>
                      <a:r>
                        <a:rPr lang="en-US" sz="1400" dirty="0"/>
                        <a:t>Customized policy for individual institution or specialized</a:t>
                      </a:r>
                      <a:r>
                        <a:rPr lang="en-US" sz="1400" baseline="0" dirty="0"/>
                        <a:t> </a:t>
                      </a:r>
                      <a:r>
                        <a:rPr lang="en-US" sz="1400" dirty="0"/>
                        <a:t>cohort</a:t>
                      </a:r>
                      <a:endParaRPr lang="en-US" sz="1400" dirty="0">
                        <a:latin typeface="+mn-lt"/>
                        <a:cs typeface="Times New Roman"/>
                      </a:endParaRPr>
                    </a:p>
                  </a:txBody>
                  <a:tcPr/>
                </a:tc>
                <a:tc>
                  <a:txBody>
                    <a:bodyPr/>
                    <a:lstStyle/>
                    <a:p>
                      <a:r>
                        <a:rPr lang="en-US" sz="1400" dirty="0"/>
                        <a:t>Board-led</a:t>
                      </a:r>
                      <a:r>
                        <a:rPr lang="en-US" sz="1400" baseline="0" dirty="0"/>
                        <a:t> </a:t>
                      </a:r>
                      <a:r>
                        <a:rPr lang="en-US" sz="1400" dirty="0"/>
                        <a:t>Fund or FOF policy including risk appetite</a:t>
                      </a:r>
                      <a:r>
                        <a:rPr lang="en-US" sz="1400" baseline="0" dirty="0"/>
                        <a:t>; often investor driven</a:t>
                      </a:r>
                      <a:endParaRPr lang="en-US" sz="1400" dirty="0">
                        <a:latin typeface="+mn-lt"/>
                        <a:cs typeface="Times New Roman"/>
                      </a:endParaRPr>
                    </a:p>
                  </a:txBody>
                  <a:tcPr/>
                </a:tc>
                <a:extLst>
                  <a:ext uri="{0D108BD9-81ED-4DB2-BD59-A6C34878D82A}">
                    <a16:rowId xmlns:a16="http://schemas.microsoft.com/office/drawing/2014/main" xmlns="" val="10002"/>
                  </a:ext>
                </a:extLst>
              </a:tr>
              <a:tr h="1125377">
                <a:tc>
                  <a:txBody>
                    <a:bodyPr/>
                    <a:lstStyle/>
                    <a:p>
                      <a:r>
                        <a:rPr lang="en-US" sz="1400" dirty="0"/>
                        <a:t>Process</a:t>
                      </a:r>
                    </a:p>
                    <a:p>
                      <a:r>
                        <a:rPr lang="en-US" sz="1400" dirty="0"/>
                        <a:t>Manager / Financial Intermediary Selection</a:t>
                      </a:r>
                    </a:p>
                    <a:p>
                      <a:r>
                        <a:rPr lang="en-US" sz="1400" dirty="0"/>
                        <a:t>Staff / Consultant Roles</a:t>
                      </a:r>
                    </a:p>
                    <a:p>
                      <a:r>
                        <a:rPr lang="en-US" sz="1400" dirty="0"/>
                        <a:t>Transaction Execution</a:t>
                      </a:r>
                    </a:p>
                    <a:p>
                      <a:r>
                        <a:rPr lang="en-US" sz="1400" dirty="0"/>
                        <a:t>Monitoring &amp; Reporting</a:t>
                      </a:r>
                      <a:endParaRPr lang="en-US" sz="1400" b="0" dirty="0">
                        <a:latin typeface="+mn-lt"/>
                        <a:cs typeface="Times New Roman"/>
                      </a:endParaRPr>
                    </a:p>
                  </a:txBody>
                  <a:tcPr/>
                </a:tc>
                <a:tc>
                  <a:txBody>
                    <a:bodyPr/>
                    <a:lstStyle/>
                    <a:p>
                      <a:pPr marL="117475" indent="0"/>
                      <a:r>
                        <a:rPr lang="en-US" sz="1400" dirty="0"/>
                        <a:t>Customized support for transaction</a:t>
                      </a:r>
                      <a:r>
                        <a:rPr lang="en-US" sz="1400" baseline="0" dirty="0"/>
                        <a:t> execution and monitoring; potential for lowered cost and risk on co-investments</a:t>
                      </a:r>
                      <a:endParaRPr lang="en-US" sz="1400" dirty="0">
                        <a:latin typeface="+mn-lt"/>
                        <a:cs typeface="Times New Roman"/>
                      </a:endParaRPr>
                    </a:p>
                  </a:txBody>
                  <a:tcPr/>
                </a:tc>
                <a:tc>
                  <a:txBody>
                    <a:bodyPr/>
                    <a:lstStyle/>
                    <a:p>
                      <a:r>
                        <a:rPr lang="en-US" sz="1400" dirty="0"/>
                        <a:t>Fund</a:t>
                      </a:r>
                      <a:r>
                        <a:rPr lang="en-US" sz="1400" baseline="0" dirty="0"/>
                        <a:t> or FOF invests on behalf of investors, sourcing and executing deals per strategy and policy</a:t>
                      </a:r>
                      <a:endParaRPr lang="en-US" sz="1400" dirty="0">
                        <a:latin typeface="+mn-lt"/>
                        <a:cs typeface="Times New Roman"/>
                      </a:endParaRPr>
                    </a:p>
                  </a:txBody>
                  <a:tcPr/>
                </a:tc>
                <a:extLst>
                  <a:ext uri="{0D108BD9-81ED-4DB2-BD59-A6C34878D82A}">
                    <a16:rowId xmlns:a16="http://schemas.microsoft.com/office/drawing/2014/main" xmlns="" val="10003"/>
                  </a:ext>
                </a:extLst>
              </a:tr>
              <a:tr h="1193992">
                <a:tc>
                  <a:txBody>
                    <a:bodyPr/>
                    <a:lstStyle/>
                    <a:p>
                      <a:r>
                        <a:rPr lang="en-US" sz="1400" dirty="0"/>
                        <a:t>Program Management</a:t>
                      </a:r>
                    </a:p>
                    <a:p>
                      <a:r>
                        <a:rPr lang="en-US" sz="1400" dirty="0"/>
                        <a:t>Program Execution</a:t>
                      </a:r>
                    </a:p>
                    <a:p>
                      <a:r>
                        <a:rPr lang="en-US" sz="1400" dirty="0"/>
                        <a:t>Program Integration</a:t>
                      </a:r>
                    </a:p>
                    <a:p>
                      <a:r>
                        <a:rPr lang="en-US" sz="1400" dirty="0"/>
                        <a:t>Evaluation &amp; Learning</a:t>
                      </a:r>
                    </a:p>
                    <a:p>
                      <a:r>
                        <a:rPr lang="en-US" sz="1400" dirty="0"/>
                        <a:t>Communications</a:t>
                      </a:r>
                      <a:endParaRPr lang="en-US" sz="1400" b="0" dirty="0">
                        <a:latin typeface="+mn-lt"/>
                        <a:cs typeface="Times New Roman"/>
                      </a:endParaRPr>
                    </a:p>
                  </a:txBody>
                  <a:tcPr/>
                </a:tc>
                <a:tc>
                  <a:txBody>
                    <a:bodyPr/>
                    <a:lstStyle/>
                    <a:p>
                      <a:pPr marL="117475" indent="0"/>
                      <a:r>
                        <a:rPr lang="en-US" sz="1400" dirty="0"/>
                        <a:t>Customized support for impact tracking an</a:t>
                      </a:r>
                      <a:r>
                        <a:rPr lang="en-US" sz="1400" baseline="0" dirty="0"/>
                        <a:t>d reporting, continuous learning and improvement</a:t>
                      </a:r>
                      <a:endParaRPr lang="en-US" sz="1400" dirty="0">
                        <a:latin typeface="+mn-lt"/>
                        <a:cs typeface="Times New Roman"/>
                      </a:endParaRPr>
                    </a:p>
                  </a:txBody>
                  <a:tcPr/>
                </a:tc>
                <a:tc>
                  <a:txBody>
                    <a:bodyPr/>
                    <a:lstStyle/>
                    <a:p>
                      <a:r>
                        <a:rPr lang="en-US" sz="1400" dirty="0"/>
                        <a:t>Fund or FOF manages</a:t>
                      </a:r>
                      <a:r>
                        <a:rPr lang="en-US" sz="1400" baseline="0" dirty="0"/>
                        <a:t> all activities, reporting to board, investors and stakeholders;</a:t>
                      </a:r>
                    </a:p>
                    <a:p>
                      <a:r>
                        <a:rPr lang="en-US" sz="1400" baseline="0" dirty="0"/>
                        <a:t>Investors can co-invest</a:t>
                      </a:r>
                      <a:endParaRPr lang="en-US" sz="1400" i="1" baseline="0" dirty="0">
                        <a:latin typeface="+mn-lt"/>
                        <a:cs typeface="Times New Roman"/>
                      </a:endParaRPr>
                    </a:p>
                  </a:txBody>
                  <a:tcPr/>
                </a:tc>
                <a:extLst>
                  <a:ext uri="{0D108BD9-81ED-4DB2-BD59-A6C34878D82A}">
                    <a16:rowId xmlns:a16="http://schemas.microsoft.com/office/drawing/2014/main" xmlns="" val="10004"/>
                  </a:ext>
                </a:extLst>
              </a:tr>
            </a:tbl>
          </a:graphicData>
        </a:graphic>
      </p:graphicFrame>
      <p:cxnSp>
        <p:nvCxnSpPr>
          <p:cNvPr id="7" name="Straight Arrow Connector 6"/>
          <p:cNvCxnSpPr/>
          <p:nvPr/>
        </p:nvCxnSpPr>
        <p:spPr>
          <a:xfrm>
            <a:off x="3634972" y="1649716"/>
            <a:ext cx="14598" cy="4438173"/>
          </a:xfrm>
          <a:prstGeom prst="straightConnector1">
            <a:avLst/>
          </a:prstGeom>
          <a:ln w="28575" cmpd="sng">
            <a:solidFill>
              <a:schemeClr val="accent5">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graphicFrame>
        <p:nvGraphicFramePr>
          <p:cNvPr id="8" name="Diagram 7"/>
          <p:cNvGraphicFramePr/>
          <p:nvPr>
            <p:extLst>
              <p:ext uri="{D42A27DB-BD31-4B8C-83A1-F6EECF244321}">
                <p14:modId xmlns:p14="http://schemas.microsoft.com/office/powerpoint/2010/main" val="1785992792"/>
              </p:ext>
            </p:extLst>
          </p:nvPr>
        </p:nvGraphicFramePr>
        <p:xfrm>
          <a:off x="-152400" y="35777"/>
          <a:ext cx="1676400" cy="757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4754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063" y="971043"/>
            <a:ext cx="8353425" cy="5142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IV. Appendices</a:t>
            </a:r>
          </a:p>
          <a:p>
            <a:pPr marR="0" lvl="1" algn="l" defTabSz="914400" rtl="0" eaLnBrk="1" fontAlgn="auto" latinLnBrk="0" hangingPunct="1">
              <a:lnSpc>
                <a:spcPct val="100000"/>
              </a:lnSpc>
              <a:spcBef>
                <a:spcPts val="0"/>
              </a:spcBef>
              <a:spcAft>
                <a:spcPts val="0"/>
              </a:spcAft>
              <a:buClrTx/>
              <a:buSzTx/>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2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p:txBody>
      </p:sp>
      <p:cxnSp>
        <p:nvCxnSpPr>
          <p:cNvPr id="5" name="Straight Connector 4"/>
          <p:cNvCxnSpPr/>
          <p:nvPr/>
        </p:nvCxnSpPr>
        <p:spPr>
          <a:xfrm>
            <a:off x="433137" y="1589171"/>
            <a:ext cx="2614863" cy="1102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447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38125"/>
            <a:ext cx="792480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Resources</a:t>
            </a:r>
          </a:p>
        </p:txBody>
      </p:sp>
      <p:sp>
        <p:nvSpPr>
          <p:cNvPr id="6" name="Rectangle 5"/>
          <p:cNvSpPr/>
          <p:nvPr/>
        </p:nvSpPr>
        <p:spPr>
          <a:xfrm>
            <a:off x="324557" y="925322"/>
            <a:ext cx="8579554" cy="5396456"/>
          </a:xfrm>
          <a:prstGeom prst="rect">
            <a:avLst/>
          </a:prstGeom>
          <a:noFill/>
          <a:ln w="9525">
            <a:noFill/>
          </a:ln>
        </p:spPr>
        <p:style>
          <a:lnRef idx="1">
            <a:schemeClr val="dk1"/>
          </a:lnRef>
          <a:fillRef idx="2">
            <a:schemeClr val="dk1"/>
          </a:fillRef>
          <a:effectRef idx="1">
            <a:schemeClr val="dk1"/>
          </a:effectRef>
          <a:fontRef idx="minor">
            <a:schemeClr val="dk1"/>
          </a:fontRef>
        </p:style>
        <p:txBody>
          <a:bodyPr rtlCol="0" anchor="t"/>
          <a:lstStyle/>
          <a:p>
            <a:r>
              <a:rPr lang="en-US" sz="1100" b="1" dirty="0">
                <a:solidFill>
                  <a:schemeClr val="bg2">
                    <a:lumMod val="50000"/>
                  </a:schemeClr>
                </a:solidFill>
                <a:latin typeface="Times New Roman"/>
                <a:cs typeface="Times New Roman"/>
              </a:rPr>
              <a:t>Reports and Articles</a:t>
            </a:r>
          </a:p>
          <a:p>
            <a:r>
              <a:rPr lang="en-US" sz="1100" dirty="0">
                <a:solidFill>
                  <a:schemeClr val="bg2">
                    <a:lumMod val="50000"/>
                  </a:schemeClr>
                </a:solidFill>
                <a:latin typeface="Times New Roman"/>
                <a:cs typeface="Times New Roman"/>
              </a:rPr>
              <a:t>Dietel, William, past Chairman, F.B. Heron Foundation, Mission Stewardship: Aligning Programs, Investments, and Administration to Achieve Impact,</a:t>
            </a:r>
          </a:p>
          <a:p>
            <a:r>
              <a:rPr lang="en-US" sz="1100" dirty="0">
                <a:solidFill>
                  <a:schemeClr val="bg2">
                    <a:lumMod val="50000"/>
                  </a:schemeClr>
                </a:solidFill>
                <a:latin typeface="Times New Roman"/>
                <a:cs typeface="Times New Roman"/>
                <a:hlinkClick r:id="rId3"/>
              </a:rPr>
              <a:t>http://heron.org/sites/default/files/fb_heron_foundation_Mission_Stewardship_Aligning_Programs.pdf</a:t>
            </a:r>
            <a:endParaRPr lang="en-US" sz="1100" dirty="0">
              <a:solidFill>
                <a:schemeClr val="bg2">
                  <a:lumMod val="50000"/>
                </a:schemeClr>
              </a:solidFill>
              <a:latin typeface="Times New Roman"/>
              <a:cs typeface="Times New Roman"/>
            </a:endParaRPr>
          </a:p>
          <a:p>
            <a:r>
              <a:rPr lang="en-US" sz="1100" dirty="0">
                <a:solidFill>
                  <a:schemeClr val="bg2">
                    <a:lumMod val="50000"/>
                  </a:schemeClr>
                </a:solidFill>
                <a:latin typeface="Times New Roman"/>
                <a:cs typeface="Times New Roman"/>
              </a:rPr>
              <a:t>Morningstar, The Morningstar Sustainable Investing Handbook, </a:t>
            </a:r>
            <a:r>
              <a:rPr lang="en-US" sz="1100" dirty="0">
                <a:solidFill>
                  <a:schemeClr val="bg2">
                    <a:lumMod val="50000"/>
                  </a:schemeClr>
                </a:solidFill>
                <a:latin typeface="Times New Roman"/>
                <a:cs typeface="Times New Roman"/>
                <a:hlinkClick r:id="rId4"/>
              </a:rPr>
              <a:t>http://corporate1.morningstar.com/Morningstar-Sustainable-Investing-Handbook-2/</a:t>
            </a:r>
            <a:endParaRPr lang="en-US" sz="1100" dirty="0">
              <a:solidFill>
                <a:schemeClr val="bg2">
                  <a:lumMod val="50000"/>
                </a:schemeClr>
              </a:solidFill>
              <a:latin typeface="Times New Roman"/>
              <a:cs typeface="Times New Roman"/>
            </a:endParaRPr>
          </a:p>
          <a:p>
            <a:r>
              <a:rPr lang="en-US" sz="1100" dirty="0">
                <a:solidFill>
                  <a:schemeClr val="bg2">
                    <a:lumMod val="50000"/>
                  </a:schemeClr>
                </a:solidFill>
                <a:latin typeface="Times New Roman"/>
                <a:cs typeface="Times New Roman"/>
              </a:rPr>
              <a:t>The Forum for Sustainable and Responsible Investment (US SIF), US Sustainable, Responsible and Impact Investing Trends 2016, </a:t>
            </a:r>
            <a:r>
              <a:rPr lang="en-US" sz="1100" dirty="0">
                <a:solidFill>
                  <a:schemeClr val="bg2">
                    <a:lumMod val="50000"/>
                  </a:schemeClr>
                </a:solidFill>
                <a:latin typeface="Times New Roman"/>
                <a:cs typeface="Times New Roman"/>
                <a:hlinkClick r:id="rId5"/>
              </a:rPr>
              <a:t>http://www.ussif.org/files/SIF_Trends_16_Executive_Summary(1).pdf</a:t>
            </a:r>
            <a:endParaRPr lang="en-US" sz="1100" dirty="0">
              <a:solidFill>
                <a:schemeClr val="bg2">
                  <a:lumMod val="50000"/>
                </a:schemeClr>
              </a:solidFill>
              <a:latin typeface="Times New Roman"/>
              <a:cs typeface="Times New Roman"/>
            </a:endParaRPr>
          </a:p>
          <a:p>
            <a:r>
              <a:rPr lang="en-US" sz="1100" dirty="0">
                <a:solidFill>
                  <a:schemeClr val="bg2">
                    <a:lumMod val="50000"/>
                  </a:schemeClr>
                </a:solidFill>
                <a:latin typeface="Times New Roman"/>
                <a:cs typeface="Times New Roman"/>
              </a:rPr>
              <a:t>Interfaith Center on Corporate Responsibility, Our Vision for Responsible Investing, 2016, </a:t>
            </a:r>
            <a:r>
              <a:rPr lang="en-US" sz="1100" dirty="0">
                <a:solidFill>
                  <a:schemeClr val="bg2">
                    <a:lumMod val="50000"/>
                  </a:schemeClr>
                </a:solidFill>
                <a:latin typeface="Times New Roman"/>
                <a:cs typeface="Times New Roman"/>
                <a:hlinkClick r:id="rId6"/>
              </a:rPr>
              <a:t>http://www.iccr.org/sites/default/files/2016_iccr_ar_final_0.pdf</a:t>
            </a:r>
            <a:endParaRPr lang="en-US" sz="1100" dirty="0">
              <a:solidFill>
                <a:schemeClr val="bg2">
                  <a:lumMod val="50000"/>
                </a:schemeClr>
              </a:solidFill>
              <a:latin typeface="Times New Roman"/>
              <a:cs typeface="Times New Roman"/>
            </a:endParaRPr>
          </a:p>
          <a:p>
            <a:r>
              <a:rPr lang="en-US" sz="1100" dirty="0">
                <a:solidFill>
                  <a:schemeClr val="bg2">
                    <a:lumMod val="50000"/>
                  </a:schemeClr>
                </a:solidFill>
                <a:latin typeface="Times New Roman"/>
                <a:cs typeface="Times New Roman"/>
              </a:rPr>
              <a:t>UNEP Finance Initiative, Fiduciary Responsibility in the 21st Century, </a:t>
            </a:r>
            <a:r>
              <a:rPr lang="en-US" sz="1100" dirty="0">
                <a:solidFill>
                  <a:schemeClr val="bg2">
                    <a:lumMod val="50000"/>
                  </a:schemeClr>
                </a:solidFill>
                <a:latin typeface="Times New Roman"/>
                <a:cs typeface="Times New Roman"/>
                <a:hlinkClick r:id="rId7"/>
              </a:rPr>
              <a:t>http://www.unepfi.org/publications/investment-publications/fiduciary-duty-in-the-21st-century/</a:t>
            </a:r>
            <a:endParaRPr lang="en-US" sz="1100" dirty="0">
              <a:solidFill>
                <a:schemeClr val="bg2">
                  <a:lumMod val="50000"/>
                </a:schemeClr>
              </a:solidFill>
              <a:latin typeface="Times New Roman"/>
              <a:cs typeface="Times New Roman"/>
            </a:endParaRPr>
          </a:p>
          <a:p>
            <a:r>
              <a:rPr lang="en-US" sz="1100" dirty="0">
                <a:solidFill>
                  <a:schemeClr val="bg2">
                    <a:lumMod val="50000"/>
                  </a:schemeClr>
                </a:solidFill>
                <a:latin typeface="Times New Roman"/>
                <a:cs typeface="Times New Roman"/>
              </a:rPr>
              <a:t>Global Impact Investing Network, 2017 GIIN Annual Impact Investor Survey </a:t>
            </a:r>
          </a:p>
          <a:p>
            <a:r>
              <a:rPr lang="en-US" sz="1100" dirty="0">
                <a:solidFill>
                  <a:schemeClr val="bg2">
                    <a:lumMod val="50000"/>
                  </a:schemeClr>
                </a:solidFill>
                <a:latin typeface="Times New Roman"/>
                <a:cs typeface="Times New Roman"/>
                <a:hlinkClick r:id="rId8"/>
              </a:rPr>
              <a:t>https://thegiin.org/knowledge/publication/annualsurvey2017</a:t>
            </a:r>
            <a:endParaRPr lang="en-US" sz="1100" dirty="0">
              <a:solidFill>
                <a:schemeClr val="bg2">
                  <a:lumMod val="50000"/>
                </a:schemeClr>
              </a:solidFill>
              <a:latin typeface="Times New Roman"/>
              <a:cs typeface="Times New Roman"/>
            </a:endParaRPr>
          </a:p>
          <a:p>
            <a:r>
              <a:rPr lang="en-US" sz="1100" dirty="0">
                <a:solidFill>
                  <a:schemeClr val="bg2">
                    <a:lumMod val="50000"/>
                  </a:schemeClr>
                </a:solidFill>
                <a:latin typeface="Times New Roman"/>
                <a:cs typeface="Times New Roman"/>
              </a:rPr>
              <a:t>Lee, Linda-Eling and Moscardi, Matt, Global Head of ESG Research and Head of Financial Sector Research for MSCI ESG Research, respectively, 2017 ESG Trends to Watch, January 2017, </a:t>
            </a:r>
            <a:r>
              <a:rPr lang="en-US" sz="1100" dirty="0">
                <a:solidFill>
                  <a:schemeClr val="bg2">
                    <a:lumMod val="50000"/>
                  </a:schemeClr>
                </a:solidFill>
                <a:latin typeface="Times New Roman"/>
                <a:cs typeface="Times New Roman"/>
                <a:hlinkClick r:id="rId9"/>
              </a:rPr>
              <a:t>https://www.msci.com/documents/10199/cbc27309-8157-4589-9cc0-00734bca6a6b</a:t>
            </a:r>
            <a:endParaRPr lang="en-US" sz="1100" dirty="0">
              <a:solidFill>
                <a:schemeClr val="bg2">
                  <a:lumMod val="50000"/>
                </a:schemeClr>
              </a:solidFill>
              <a:latin typeface="Times New Roman"/>
              <a:cs typeface="Times New Roman"/>
            </a:endParaRPr>
          </a:p>
          <a:p>
            <a:r>
              <a:rPr lang="en-US" sz="1100" dirty="0">
                <a:solidFill>
                  <a:schemeClr val="bg2">
                    <a:lumMod val="50000"/>
                  </a:schemeClr>
                </a:solidFill>
                <a:latin typeface="Times New Roman"/>
                <a:cs typeface="Times New Roman"/>
              </a:rPr>
              <a:t>Global Impact Investing Network and Cambridge Associates, Introducing the Impact  Investing Benchmark (refers to the financial performance of market rate private equity and venture capital impact investing funds), </a:t>
            </a:r>
            <a:r>
              <a:rPr lang="en-US" sz="1100" dirty="0">
                <a:solidFill>
                  <a:schemeClr val="bg2">
                    <a:lumMod val="50000"/>
                  </a:schemeClr>
                </a:solidFill>
                <a:latin typeface="Times New Roman"/>
                <a:cs typeface="Times New Roman"/>
                <a:hlinkClick r:id="rId10"/>
              </a:rPr>
              <a:t>https://thegiin.org/assets/documents/pub/Introducing_the_Impact_Investing_Benchmark.pdf</a:t>
            </a:r>
            <a:endParaRPr lang="en-US" sz="1100" dirty="0">
              <a:solidFill>
                <a:schemeClr val="bg2">
                  <a:lumMod val="50000"/>
                </a:schemeClr>
              </a:solidFill>
              <a:latin typeface="Times New Roman"/>
              <a:cs typeface="Times New Roman"/>
            </a:endParaRPr>
          </a:p>
          <a:p>
            <a:endParaRPr lang="en-US" sz="1100" b="1" dirty="0">
              <a:solidFill>
                <a:schemeClr val="bg2">
                  <a:lumMod val="50000"/>
                </a:schemeClr>
              </a:solidFill>
              <a:latin typeface="Times New Roman"/>
              <a:cs typeface="Times New Roman"/>
            </a:endParaRPr>
          </a:p>
          <a:p>
            <a:r>
              <a:rPr lang="en-US" sz="1100" b="1" dirty="0">
                <a:solidFill>
                  <a:schemeClr val="bg2">
                    <a:lumMod val="50000"/>
                  </a:schemeClr>
                </a:solidFill>
                <a:latin typeface="Times New Roman"/>
                <a:cs typeface="Times New Roman"/>
              </a:rPr>
              <a:t>Mission-Aligned Investment Policy Statements and Strategies</a:t>
            </a:r>
          </a:p>
          <a:p>
            <a:r>
              <a:rPr lang="en-US" sz="1100" dirty="0">
                <a:solidFill>
                  <a:schemeClr val="bg2">
                    <a:lumMod val="50000"/>
                  </a:schemeClr>
                </a:solidFill>
                <a:latin typeface="Times New Roman"/>
                <a:cs typeface="Times New Roman"/>
              </a:rPr>
              <a:t>F.B. Heron Foundation | </a:t>
            </a:r>
            <a:r>
              <a:rPr lang="en-US" sz="1100" dirty="0">
                <a:solidFill>
                  <a:schemeClr val="bg2">
                    <a:lumMod val="50000"/>
                  </a:schemeClr>
                </a:solidFill>
                <a:latin typeface="Times New Roman"/>
                <a:cs typeface="Times New Roman"/>
                <a:hlinkClick r:id="rId11"/>
              </a:rPr>
              <a:t>http://heron.org/engage/publications/investment-policy-statement</a:t>
            </a:r>
            <a:endParaRPr lang="en-US" sz="1100" dirty="0">
              <a:solidFill>
                <a:schemeClr val="bg2">
                  <a:lumMod val="50000"/>
                </a:schemeClr>
              </a:solidFill>
              <a:latin typeface="Times New Roman"/>
              <a:cs typeface="Times New Roman"/>
            </a:endParaRPr>
          </a:p>
          <a:p>
            <a:r>
              <a:rPr lang="en-US" sz="1100" dirty="0">
                <a:solidFill>
                  <a:schemeClr val="bg2">
                    <a:lumMod val="50000"/>
                  </a:schemeClr>
                </a:solidFill>
                <a:latin typeface="Times New Roman"/>
                <a:cs typeface="Times New Roman"/>
              </a:rPr>
              <a:t>Jesse Smith Noyes Foundation | </a:t>
            </a:r>
            <a:r>
              <a:rPr lang="en-US" sz="1100" dirty="0">
                <a:solidFill>
                  <a:schemeClr val="bg2">
                    <a:lumMod val="50000"/>
                  </a:schemeClr>
                </a:solidFill>
                <a:latin typeface="Times New Roman"/>
                <a:cs typeface="Times New Roman"/>
                <a:hlinkClick r:id="rId12"/>
              </a:rPr>
              <a:t>http://www.noyes.org/impact-investing/investment-policy</a:t>
            </a:r>
            <a:endParaRPr lang="en-US" sz="1100" dirty="0">
              <a:solidFill>
                <a:schemeClr val="bg2">
                  <a:lumMod val="50000"/>
                </a:schemeClr>
              </a:solidFill>
              <a:latin typeface="Times New Roman"/>
              <a:cs typeface="Times New Roman"/>
            </a:endParaRPr>
          </a:p>
          <a:p>
            <a:r>
              <a:rPr lang="en-US" sz="1100" dirty="0">
                <a:solidFill>
                  <a:prstClr val="black">
                    <a:lumMod val="65000"/>
                    <a:lumOff val="35000"/>
                  </a:prstClr>
                </a:solidFill>
                <a:latin typeface="Times New Roman"/>
                <a:cs typeface="Times New Roman"/>
              </a:rPr>
              <a:t>Investments at the Vermont Community Foundation | </a:t>
            </a:r>
            <a:r>
              <a:rPr lang="en-US" sz="1100" dirty="0">
                <a:solidFill>
                  <a:prstClr val="black">
                    <a:lumMod val="65000"/>
                    <a:lumOff val="35000"/>
                  </a:prstClr>
                </a:solidFill>
                <a:latin typeface="Times New Roman"/>
                <a:cs typeface="Times New Roman"/>
                <a:hlinkClick r:id="rId13"/>
              </a:rPr>
              <a:t>http://www.vermontcf.org/Portals/0/Uploads/Documents/Investment_Brochure_Mar2015.pdf</a:t>
            </a:r>
            <a:endParaRPr lang="en-US" sz="1100" dirty="0">
              <a:solidFill>
                <a:prstClr val="black">
                  <a:lumMod val="65000"/>
                  <a:lumOff val="35000"/>
                </a:prstClr>
              </a:solidFill>
              <a:latin typeface="Times New Roman"/>
              <a:cs typeface="Times New Roman"/>
            </a:endParaRPr>
          </a:p>
          <a:p>
            <a:r>
              <a:rPr lang="en-US" sz="1100" dirty="0">
                <a:solidFill>
                  <a:prstClr val="black">
                    <a:lumMod val="65000"/>
                    <a:lumOff val="35000"/>
                  </a:prstClr>
                </a:solidFill>
                <a:latin typeface="Times New Roman"/>
                <a:cs typeface="Times New Roman"/>
              </a:rPr>
              <a:t>KL Felicitas Foundation | </a:t>
            </a:r>
            <a:r>
              <a:rPr lang="en-US" sz="1100" dirty="0">
                <a:solidFill>
                  <a:prstClr val="black">
                    <a:lumMod val="65000"/>
                    <a:lumOff val="35000"/>
                  </a:prstClr>
                </a:solidFill>
                <a:latin typeface="Times New Roman"/>
                <a:cs typeface="Times New Roman"/>
                <a:hlinkClick r:id="rId14"/>
              </a:rPr>
              <a:t>http://klfelicitasfoundation.org/impact-investing-overview/strategy-overview/</a:t>
            </a:r>
            <a:endParaRPr lang="en-US" sz="1100" dirty="0">
              <a:solidFill>
                <a:prstClr val="black">
                  <a:lumMod val="65000"/>
                  <a:lumOff val="35000"/>
                </a:prstClr>
              </a:solidFill>
              <a:latin typeface="Times New Roman"/>
              <a:cs typeface="Times New Roman"/>
            </a:endParaRPr>
          </a:p>
          <a:p>
            <a:endParaRPr lang="en-US" sz="1100" dirty="0">
              <a:solidFill>
                <a:prstClr val="black">
                  <a:lumMod val="65000"/>
                  <a:lumOff val="35000"/>
                </a:prstClr>
              </a:solidFill>
              <a:latin typeface="Times New Roman"/>
              <a:cs typeface="Times New Roman"/>
            </a:endParaRPr>
          </a:p>
          <a:p>
            <a:r>
              <a:rPr lang="en-US" sz="1100" b="1" dirty="0">
                <a:solidFill>
                  <a:schemeClr val="bg2">
                    <a:lumMod val="50000"/>
                  </a:schemeClr>
                </a:solidFill>
                <a:latin typeface="Times New Roman"/>
                <a:cs typeface="Times New Roman"/>
              </a:rPr>
              <a:t>National &amp; Global Impact Investing Associations / Initiatives</a:t>
            </a:r>
          </a:p>
          <a:p>
            <a:r>
              <a:rPr lang="en-US" sz="1100" dirty="0">
                <a:solidFill>
                  <a:schemeClr val="bg2">
                    <a:lumMod val="50000"/>
                  </a:schemeClr>
                </a:solidFill>
                <a:latin typeface="Times New Roman"/>
                <a:cs typeface="Times New Roman"/>
              </a:rPr>
              <a:t>Case Foundation Network Map, </a:t>
            </a:r>
            <a:r>
              <a:rPr lang="en-US" sz="1100" dirty="0">
                <a:solidFill>
                  <a:schemeClr val="bg2">
                    <a:lumMod val="50000"/>
                  </a:schemeClr>
                </a:solidFill>
                <a:latin typeface="Times New Roman"/>
                <a:cs typeface="Times New Roman"/>
                <a:hlinkClick r:id="rId15"/>
              </a:rPr>
              <a:t>https://casefoundation.org/networkmap/?nabe=6116754236899328:0</a:t>
            </a:r>
            <a:endParaRPr lang="en-US" sz="1100" dirty="0">
              <a:solidFill>
                <a:schemeClr val="bg2">
                  <a:lumMod val="50000"/>
                </a:schemeClr>
              </a:solidFill>
              <a:latin typeface="Times New Roman"/>
              <a:cs typeface="Times New Roman"/>
            </a:endParaRPr>
          </a:p>
          <a:p>
            <a:r>
              <a:rPr lang="en-US" sz="1100" dirty="0">
                <a:solidFill>
                  <a:prstClr val="black">
                    <a:lumMod val="65000"/>
                    <a:lumOff val="35000"/>
                  </a:prstClr>
                </a:solidFill>
                <a:latin typeface="Times New Roman"/>
                <a:cs typeface="Times New Roman"/>
              </a:rPr>
              <a:t>Confluence Philanthropy, </a:t>
            </a:r>
            <a:r>
              <a:rPr lang="en-US" sz="1100" dirty="0">
                <a:solidFill>
                  <a:prstClr val="black">
                    <a:lumMod val="65000"/>
                    <a:lumOff val="35000"/>
                  </a:prstClr>
                </a:solidFill>
                <a:latin typeface="Times New Roman"/>
                <a:cs typeface="Times New Roman"/>
                <a:hlinkClick r:id="rId16"/>
              </a:rPr>
              <a:t>http://www.confluencephilanthropy.org/</a:t>
            </a:r>
            <a:endParaRPr lang="en-US" sz="1100" dirty="0">
              <a:solidFill>
                <a:prstClr val="black">
                  <a:lumMod val="65000"/>
                  <a:lumOff val="35000"/>
                </a:prstClr>
              </a:solidFill>
              <a:latin typeface="Times New Roman"/>
              <a:cs typeface="Times New Roman"/>
            </a:endParaRPr>
          </a:p>
          <a:p>
            <a:r>
              <a:rPr lang="en-US" sz="1100" dirty="0">
                <a:solidFill>
                  <a:prstClr val="black">
                    <a:lumMod val="65000"/>
                    <a:lumOff val="35000"/>
                  </a:prstClr>
                </a:solidFill>
                <a:latin typeface="Times New Roman"/>
                <a:cs typeface="Times New Roman"/>
              </a:rPr>
              <a:t>Global Impact Investing Network, </a:t>
            </a:r>
            <a:r>
              <a:rPr lang="en-US" sz="1100" dirty="0">
                <a:solidFill>
                  <a:prstClr val="black">
                    <a:lumMod val="65000"/>
                    <a:lumOff val="35000"/>
                  </a:prstClr>
                </a:solidFill>
                <a:latin typeface="Times New Roman"/>
                <a:cs typeface="Times New Roman"/>
                <a:hlinkClick r:id="rId17"/>
              </a:rPr>
              <a:t>https://thegiin.org/</a:t>
            </a:r>
            <a:endParaRPr lang="en-US" sz="1100" dirty="0">
              <a:solidFill>
                <a:prstClr val="black">
                  <a:lumMod val="65000"/>
                  <a:lumOff val="35000"/>
                </a:prstClr>
              </a:solidFill>
              <a:latin typeface="Times New Roman"/>
              <a:cs typeface="Times New Roman"/>
            </a:endParaRPr>
          </a:p>
          <a:p>
            <a:r>
              <a:rPr lang="en-US" sz="1100" dirty="0">
                <a:solidFill>
                  <a:prstClr val="black">
                    <a:lumMod val="65000"/>
                    <a:lumOff val="35000"/>
                  </a:prstClr>
                </a:solidFill>
                <a:latin typeface="Times New Roman"/>
                <a:cs typeface="Times New Roman"/>
              </a:rPr>
              <a:t>Mission Investors Exchange, </a:t>
            </a:r>
            <a:r>
              <a:rPr lang="en-US" sz="1100" dirty="0">
                <a:solidFill>
                  <a:prstClr val="black">
                    <a:lumMod val="65000"/>
                    <a:lumOff val="35000"/>
                  </a:prstClr>
                </a:solidFill>
                <a:latin typeface="Times New Roman"/>
                <a:cs typeface="Times New Roman"/>
                <a:hlinkClick r:id="rId18"/>
              </a:rPr>
              <a:t>http://missioninvestors.org/</a:t>
            </a:r>
            <a:endParaRPr lang="en-US" sz="1100" dirty="0">
              <a:solidFill>
                <a:prstClr val="black">
                  <a:lumMod val="65000"/>
                  <a:lumOff val="35000"/>
                </a:prstClr>
              </a:solidFill>
              <a:latin typeface="Times New Roman"/>
              <a:cs typeface="Times New Roman"/>
            </a:endParaRPr>
          </a:p>
          <a:p>
            <a:endParaRPr lang="en-US" sz="1100" b="1" dirty="0">
              <a:solidFill>
                <a:prstClr val="black">
                  <a:lumMod val="65000"/>
                  <a:lumOff val="35000"/>
                </a:prstClr>
              </a:solidFill>
              <a:latin typeface="Times New Roman"/>
              <a:cs typeface="Times New Roman"/>
            </a:endParaRPr>
          </a:p>
          <a:p>
            <a:endParaRPr lang="en-US" sz="1100" b="1" dirty="0">
              <a:solidFill>
                <a:prstClr val="black">
                  <a:lumMod val="65000"/>
                  <a:lumOff val="35000"/>
                </a:prstClr>
              </a:solidFill>
              <a:latin typeface="Times New Roman"/>
              <a:cs typeface="Times New Roman"/>
            </a:endParaRPr>
          </a:p>
        </p:txBody>
      </p:sp>
    </p:spTree>
    <p:extLst>
      <p:ext uri="{BB962C8B-B14F-4D97-AF65-F5344CB8AC3E}">
        <p14:creationId xmlns:p14="http://schemas.microsoft.com/office/powerpoint/2010/main" val="1776630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vivarcapital.com/wp-content/uploads/2016/05/AvivarCapital_Websit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011" y="58967"/>
            <a:ext cx="1190945" cy="67481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46975" y="1231445"/>
            <a:ext cx="8346518" cy="1169551"/>
          </a:xfrm>
          <a:prstGeom prst="rect">
            <a:avLst/>
          </a:prstGeom>
        </p:spPr>
        <p:txBody>
          <a:bodyPr wrap="square">
            <a:spAutoFit/>
          </a:bodyPr>
          <a:lstStyle/>
          <a:p>
            <a:r>
              <a:rPr lang="en-US" sz="1400" dirty="0">
                <a:latin typeface="Times New Roman" panose="02020603050405020304" pitchFamily="18" charset="0"/>
                <a:ea typeface="Calibri" panose="020F0502020204030204" pitchFamily="34" charset="0"/>
                <a:cs typeface="Times New Roman" panose="02020603050405020304" pitchFamily="18" charset="0"/>
              </a:rPr>
              <a:t>Avivar Capital (Avivar) is a U.S.-based SEC registered investment advisor focused on impact investing. Avivar assists foundations, banks,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health systems, other institutional investors and families to design and execute impact investing strategy for financial, social and environmental return. The firm’s professionals bring domestic and international experience to serve as investment strategists, deal and fund structurers, asset managers, due diligence providers, coaches, trainers, market researchers, facilitators, and evaluators.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320394" y="3767368"/>
            <a:ext cx="1501139" cy="49949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1100" b="1" u="sng" dirty="0">
                <a:solidFill>
                  <a:schemeClr val="tx1"/>
                </a:solidFill>
                <a:latin typeface="Times New Roman" panose="02020603050405020304" pitchFamily="18" charset="0"/>
                <a:cs typeface="Times New Roman" panose="02020603050405020304" pitchFamily="18" charset="0"/>
              </a:rPr>
              <a:t>Tina N. Castro, CFA</a:t>
            </a:r>
            <a:endParaRPr lang="en-US" sz="1100" b="1" dirty="0">
              <a:solidFill>
                <a:schemeClr val="tx1"/>
              </a:solidFill>
              <a:latin typeface="Times New Roman" panose="02020603050405020304" pitchFamily="18" charset="0"/>
              <a:cs typeface="Times New Roman" panose="02020603050405020304" pitchFamily="18" charset="0"/>
            </a:endParaRPr>
          </a:p>
          <a:p>
            <a:r>
              <a:rPr lang="en-US" sz="1100" i="1" dirty="0">
                <a:solidFill>
                  <a:schemeClr val="tx1"/>
                </a:solidFill>
                <a:latin typeface="Times New Roman" panose="02020603050405020304" pitchFamily="18" charset="0"/>
                <a:cs typeface="Times New Roman" panose="02020603050405020304" pitchFamily="18" charset="0"/>
              </a:rPr>
              <a:t>Managing Partner</a:t>
            </a:r>
            <a:endParaRPr lang="en-US" sz="1100" b="1"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861113" y="3761761"/>
            <a:ext cx="1280213" cy="49949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1100" b="1" u="sng" dirty="0">
                <a:solidFill>
                  <a:schemeClr val="tx1"/>
                </a:solidFill>
                <a:latin typeface="Times New Roman" panose="02020603050405020304" pitchFamily="18" charset="0"/>
                <a:cs typeface="Times New Roman" panose="02020603050405020304" pitchFamily="18" charset="0"/>
              </a:rPr>
              <a:t>Lisa Richter</a:t>
            </a:r>
            <a:endParaRPr lang="en-US" sz="1100" b="1" dirty="0">
              <a:solidFill>
                <a:schemeClr val="tx1"/>
              </a:solidFill>
              <a:latin typeface="Times New Roman" panose="02020603050405020304" pitchFamily="18" charset="0"/>
              <a:cs typeface="Times New Roman" panose="02020603050405020304" pitchFamily="18" charset="0"/>
            </a:endParaRPr>
          </a:p>
          <a:p>
            <a:r>
              <a:rPr lang="en-US" sz="1100" i="1" dirty="0">
                <a:solidFill>
                  <a:schemeClr val="tx1"/>
                </a:solidFill>
                <a:latin typeface="Times New Roman" panose="02020603050405020304" pitchFamily="18" charset="0"/>
                <a:cs typeface="Times New Roman" panose="02020603050405020304" pitchFamily="18" charset="0"/>
              </a:rPr>
              <a:t>Managing Partner</a:t>
            </a:r>
            <a:endParaRPr lang="en-US" sz="1100" b="1"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180906" y="3743804"/>
            <a:ext cx="1501139" cy="49949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1100" b="1" u="sng" dirty="0">
                <a:solidFill>
                  <a:schemeClr val="tx1"/>
                </a:solidFill>
                <a:latin typeface="Times New Roman" panose="02020603050405020304" pitchFamily="18" charset="0"/>
                <a:cs typeface="Times New Roman" panose="02020603050405020304" pitchFamily="18" charset="0"/>
              </a:rPr>
              <a:t>Daniel Tellalian</a:t>
            </a:r>
            <a:endParaRPr lang="en-US" sz="1100" b="1" dirty="0">
              <a:solidFill>
                <a:schemeClr val="tx1"/>
              </a:solidFill>
              <a:latin typeface="Times New Roman" panose="02020603050405020304" pitchFamily="18" charset="0"/>
              <a:cs typeface="Times New Roman" panose="02020603050405020304" pitchFamily="18" charset="0"/>
            </a:endParaRPr>
          </a:p>
          <a:p>
            <a:r>
              <a:rPr lang="en-US" sz="1100" i="1" dirty="0">
                <a:solidFill>
                  <a:schemeClr val="tx1"/>
                </a:solidFill>
                <a:latin typeface="Times New Roman" panose="02020603050405020304" pitchFamily="18" charset="0"/>
                <a:cs typeface="Times New Roman" panose="02020603050405020304" pitchFamily="18" charset="0"/>
              </a:rPr>
              <a:t>Managing Partner</a:t>
            </a:r>
            <a:endParaRPr lang="en-US" sz="1100" b="1"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4721625" y="3731399"/>
            <a:ext cx="1501139" cy="49949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1100" b="1" u="sng" dirty="0">
                <a:solidFill>
                  <a:schemeClr val="tx1"/>
                </a:solidFill>
                <a:latin typeface="Times New Roman" panose="02020603050405020304" pitchFamily="18" charset="0"/>
                <a:cs typeface="Times New Roman" panose="02020603050405020304" pitchFamily="18" charset="0"/>
              </a:rPr>
              <a:t>Theresa Wilson</a:t>
            </a:r>
            <a:endParaRPr lang="en-US" sz="1100" b="1" dirty="0">
              <a:solidFill>
                <a:schemeClr val="tx1"/>
              </a:solidFill>
              <a:latin typeface="Times New Roman" panose="02020603050405020304" pitchFamily="18" charset="0"/>
              <a:cs typeface="Times New Roman" panose="02020603050405020304" pitchFamily="18" charset="0"/>
            </a:endParaRPr>
          </a:p>
          <a:p>
            <a:r>
              <a:rPr lang="en-US" sz="1100" i="1" dirty="0">
                <a:solidFill>
                  <a:schemeClr val="tx1"/>
                </a:solidFill>
                <a:latin typeface="Times New Roman" panose="02020603050405020304" pitchFamily="18" charset="0"/>
                <a:cs typeface="Times New Roman" panose="02020603050405020304" pitchFamily="18" charset="0"/>
              </a:rPr>
              <a:t>Director of Operations</a:t>
            </a:r>
            <a:endParaRPr lang="en-US" sz="1100" b="1"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6202064" y="3722992"/>
            <a:ext cx="1561420" cy="49949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1100" b="1" u="sng" dirty="0">
                <a:solidFill>
                  <a:schemeClr val="tx1"/>
                </a:solidFill>
                <a:latin typeface="Times New Roman" panose="02020603050405020304" pitchFamily="18" charset="0"/>
                <a:cs typeface="Times New Roman" panose="02020603050405020304" pitchFamily="18" charset="0"/>
              </a:rPr>
              <a:t>Ariel Jaduszliwer</a:t>
            </a:r>
            <a:endParaRPr lang="en-US" sz="1100" b="1" dirty="0">
              <a:solidFill>
                <a:schemeClr val="tx1"/>
              </a:solidFill>
              <a:latin typeface="Times New Roman" panose="02020603050405020304" pitchFamily="18" charset="0"/>
              <a:cs typeface="Times New Roman" panose="02020603050405020304" pitchFamily="18" charset="0"/>
            </a:endParaRPr>
          </a:p>
          <a:p>
            <a:r>
              <a:rPr lang="en-US" sz="1100" i="1" dirty="0">
                <a:solidFill>
                  <a:schemeClr val="tx1"/>
                </a:solidFill>
                <a:latin typeface="Times New Roman" panose="02020603050405020304" pitchFamily="18" charset="0"/>
                <a:cs typeface="Times New Roman" panose="02020603050405020304" pitchFamily="18" charset="0"/>
              </a:rPr>
              <a:t>Senior Advisor</a:t>
            </a:r>
            <a:endParaRPr lang="en-US" sz="1100" b="1" dirty="0">
              <a:solidFill>
                <a:schemeClr val="tx1"/>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7522915" y="3731399"/>
            <a:ext cx="1033648" cy="49949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1100" b="1" u="sng" dirty="0">
                <a:solidFill>
                  <a:schemeClr val="tx1"/>
                </a:solidFill>
                <a:latin typeface="Times New Roman" panose="02020603050405020304" pitchFamily="18" charset="0"/>
                <a:cs typeface="Times New Roman" panose="02020603050405020304" pitchFamily="18" charset="0"/>
              </a:rPr>
              <a:t>Matt Rho</a:t>
            </a:r>
            <a:endParaRPr lang="en-US" sz="1100" b="1" dirty="0">
              <a:solidFill>
                <a:schemeClr val="tx1"/>
              </a:solidFill>
              <a:latin typeface="Times New Roman" panose="02020603050405020304" pitchFamily="18" charset="0"/>
              <a:cs typeface="Times New Roman" panose="02020603050405020304" pitchFamily="18" charset="0"/>
            </a:endParaRPr>
          </a:p>
          <a:p>
            <a:r>
              <a:rPr lang="en-US" sz="1100" i="1" dirty="0">
                <a:solidFill>
                  <a:schemeClr val="tx1"/>
                </a:solidFill>
                <a:latin typeface="Times New Roman" panose="02020603050405020304" pitchFamily="18" charset="0"/>
                <a:cs typeface="Times New Roman" panose="02020603050405020304" pitchFamily="18" charset="0"/>
              </a:rPr>
              <a:t>Senior Advisor</a:t>
            </a:r>
            <a:endParaRPr lang="en-US" sz="1100" b="1" dirty="0">
              <a:solidFill>
                <a:schemeClr val="tx1"/>
              </a:solidFill>
              <a:latin typeface="Times New Roman" panose="02020603050405020304" pitchFamily="18" charset="0"/>
              <a:cs typeface="Times New Roman" panose="02020603050405020304" pitchFamily="18" charset="0"/>
            </a:endParaRPr>
          </a:p>
        </p:txBody>
      </p:sp>
      <p:pic>
        <p:nvPicPr>
          <p:cNvPr id="22" name="Picture 2" descr="Tina N. Castro, CF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67" r="16667"/>
          <a:stretch/>
        </p:blipFill>
        <p:spPr bwMode="auto">
          <a:xfrm>
            <a:off x="553837" y="2711085"/>
            <a:ext cx="1051560" cy="10515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Picture 4" descr="Lisa Richt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667" r="16667"/>
          <a:stretch/>
        </p:blipFill>
        <p:spPr bwMode="auto">
          <a:xfrm>
            <a:off x="1993707" y="2694839"/>
            <a:ext cx="1051560" cy="10515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4" name="Picture 6" descr="Daniel Tellalia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667" r="16667"/>
          <a:stretch/>
        </p:blipFill>
        <p:spPr bwMode="auto">
          <a:xfrm>
            <a:off x="3433577" y="2687521"/>
            <a:ext cx="1051560" cy="10515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 name="Picture 8" descr="Theresa Wilso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340" r="15340"/>
          <a:stretch/>
        </p:blipFill>
        <p:spPr bwMode="auto">
          <a:xfrm>
            <a:off x="4873447" y="2680723"/>
            <a:ext cx="1051560" cy="10515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6" name="Picture 10" descr="Image result for ariel jaduszliwer"/>
          <p:cNvPicPr>
            <a:picLocks noChangeAspect="1" noChangeArrowheads="1"/>
          </p:cNvPicPr>
          <p:nvPr/>
        </p:nvPicPr>
        <p:blipFill rotWithShape="1">
          <a:blip r:embed="rId8">
            <a:extLst>
              <a:ext uri="{28A0092B-C50C-407E-A947-70E740481C1C}">
                <a14:useLocalDpi xmlns:a14="http://schemas.microsoft.com/office/drawing/2010/main" val="0"/>
              </a:ext>
            </a:extLst>
          </a:blip>
          <a:srcRect l="3124" t="-894" r="750" b="4768"/>
          <a:stretch/>
        </p:blipFill>
        <p:spPr bwMode="auto">
          <a:xfrm>
            <a:off x="6222764" y="2675194"/>
            <a:ext cx="1051560" cy="1090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7" name="Picture 16" descr="Image result for matt rho"/>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2830" r="22813"/>
          <a:stretch/>
        </p:blipFill>
        <p:spPr bwMode="auto">
          <a:xfrm>
            <a:off x="7641933" y="2653036"/>
            <a:ext cx="1051560" cy="1114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8" name="Rectangle 27"/>
          <p:cNvSpPr/>
          <p:nvPr/>
        </p:nvSpPr>
        <p:spPr>
          <a:xfrm>
            <a:off x="2750351" y="5478004"/>
            <a:ext cx="1262481" cy="49949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1100" b="1" u="sng" dirty="0">
                <a:solidFill>
                  <a:schemeClr val="tx1"/>
                </a:solidFill>
                <a:latin typeface="Times New Roman" panose="02020603050405020304" pitchFamily="18" charset="0"/>
                <a:cs typeface="Times New Roman" panose="02020603050405020304" pitchFamily="18" charset="0"/>
              </a:rPr>
              <a:t>Yu Gu</a:t>
            </a:r>
            <a:endParaRPr lang="en-US" sz="1100" b="1" dirty="0">
              <a:solidFill>
                <a:schemeClr val="tx1"/>
              </a:solidFill>
              <a:latin typeface="Times New Roman" panose="02020603050405020304" pitchFamily="18" charset="0"/>
              <a:cs typeface="Times New Roman" panose="02020603050405020304" pitchFamily="18" charset="0"/>
            </a:endParaRPr>
          </a:p>
          <a:p>
            <a:r>
              <a:rPr lang="en-US" sz="1100" i="1" dirty="0">
                <a:solidFill>
                  <a:schemeClr val="tx1"/>
                </a:solidFill>
                <a:latin typeface="Times New Roman" panose="02020603050405020304" pitchFamily="18" charset="0"/>
                <a:cs typeface="Times New Roman" panose="02020603050405020304" pitchFamily="18" charset="0"/>
              </a:rPr>
              <a:t>Summer Associate</a:t>
            </a:r>
            <a:endParaRPr lang="en-US" sz="1100" b="1" dirty="0">
              <a:solidFill>
                <a:schemeClr val="tx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4174696" y="5475765"/>
            <a:ext cx="1291095" cy="49949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1100" b="1" u="sng" dirty="0">
                <a:solidFill>
                  <a:schemeClr val="tx1"/>
                </a:solidFill>
                <a:latin typeface="Times New Roman" panose="02020603050405020304" pitchFamily="18" charset="0"/>
                <a:cs typeface="Times New Roman" panose="02020603050405020304" pitchFamily="18" charset="0"/>
              </a:rPr>
              <a:t>Christine Onyung</a:t>
            </a:r>
            <a:endParaRPr lang="en-US" sz="1100" b="1" dirty="0">
              <a:solidFill>
                <a:schemeClr val="tx1"/>
              </a:solidFill>
              <a:latin typeface="Times New Roman" panose="02020603050405020304" pitchFamily="18" charset="0"/>
              <a:cs typeface="Times New Roman" panose="02020603050405020304" pitchFamily="18" charset="0"/>
            </a:endParaRPr>
          </a:p>
          <a:p>
            <a:r>
              <a:rPr lang="en-US" sz="1100" i="1" dirty="0">
                <a:solidFill>
                  <a:schemeClr val="tx1"/>
                </a:solidFill>
                <a:latin typeface="Times New Roman" panose="02020603050405020304" pitchFamily="18" charset="0"/>
                <a:cs typeface="Times New Roman" panose="02020603050405020304" pitchFamily="18" charset="0"/>
              </a:rPr>
              <a:t>Summer Associate</a:t>
            </a:r>
            <a:endParaRPr lang="en-US" sz="1100" b="1" dirty="0">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531348" y="5471229"/>
            <a:ext cx="1479834" cy="49949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1100" b="1" u="sng" dirty="0">
                <a:solidFill>
                  <a:schemeClr val="tx1"/>
                </a:solidFill>
                <a:latin typeface="Times New Roman" panose="02020603050405020304" pitchFamily="18" charset="0"/>
                <a:cs typeface="Times New Roman" panose="02020603050405020304" pitchFamily="18" charset="0"/>
              </a:rPr>
              <a:t>Alejandra Revueltas</a:t>
            </a:r>
            <a:endParaRPr lang="en-US" sz="1100" b="1" dirty="0">
              <a:solidFill>
                <a:schemeClr val="tx1"/>
              </a:solidFill>
              <a:latin typeface="Times New Roman" panose="02020603050405020304" pitchFamily="18" charset="0"/>
              <a:cs typeface="Times New Roman" panose="02020603050405020304" pitchFamily="18" charset="0"/>
            </a:endParaRPr>
          </a:p>
          <a:p>
            <a:r>
              <a:rPr lang="en-US" sz="1100" i="1" dirty="0">
                <a:solidFill>
                  <a:schemeClr val="tx1"/>
                </a:solidFill>
                <a:latin typeface="Times New Roman" panose="02020603050405020304" pitchFamily="18" charset="0"/>
                <a:cs typeface="Times New Roman" panose="02020603050405020304" pitchFamily="18" charset="0"/>
              </a:rPr>
              <a:t>Summer Associate</a:t>
            </a:r>
            <a:endParaRPr lang="en-US" sz="1100" b="1" dirty="0">
              <a:solidFill>
                <a:schemeClr val="tx1"/>
              </a:solidFill>
              <a:latin typeface="Times New Roman" panose="02020603050405020304" pitchFamily="18" charset="0"/>
              <a:cs typeface="Times New Roman" panose="02020603050405020304" pitchFamily="18" charset="0"/>
            </a:endParaRPr>
          </a:p>
        </p:txBody>
      </p:sp>
      <p:pic>
        <p:nvPicPr>
          <p:cNvPr id="32" name="Picture 4" descr="Christine E. Onyu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851" r="1310" b="-851"/>
          <a:stretch/>
        </p:blipFill>
        <p:spPr bwMode="auto">
          <a:xfrm>
            <a:off x="4272251" y="4387426"/>
            <a:ext cx="1016803" cy="10515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3" name="Picture 6" descr="Alejandra Revueltas Morales"/>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117"/>
          <a:stretch/>
        </p:blipFill>
        <p:spPr bwMode="auto">
          <a:xfrm>
            <a:off x="5679684" y="4387426"/>
            <a:ext cx="1052199" cy="1069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Brian Wasig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5168" t="-4041" r="19715" b="14820"/>
          <a:stretch/>
        </p:blipFill>
        <p:spPr bwMode="auto">
          <a:xfrm>
            <a:off x="1374742" y="4319432"/>
            <a:ext cx="1057738" cy="1210516"/>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1321971" y="5501568"/>
            <a:ext cx="1501139" cy="52921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1100" b="1" u="sng" dirty="0">
                <a:solidFill>
                  <a:schemeClr val="tx1"/>
                </a:solidFill>
                <a:latin typeface="Times New Roman" panose="02020603050405020304" pitchFamily="18" charset="0"/>
                <a:cs typeface="Times New Roman" panose="02020603050405020304" pitchFamily="18" charset="0"/>
              </a:rPr>
              <a:t>Brian Wasige</a:t>
            </a:r>
            <a:endParaRPr lang="en-US" sz="1100" b="1" dirty="0">
              <a:solidFill>
                <a:schemeClr val="tx1"/>
              </a:solidFill>
              <a:latin typeface="Times New Roman" panose="02020603050405020304" pitchFamily="18" charset="0"/>
              <a:cs typeface="Times New Roman" panose="02020603050405020304" pitchFamily="18" charset="0"/>
            </a:endParaRPr>
          </a:p>
          <a:p>
            <a:r>
              <a:rPr lang="en-US" sz="1100" i="1" dirty="0">
                <a:solidFill>
                  <a:schemeClr val="tx1"/>
                </a:solidFill>
                <a:latin typeface="Times New Roman" panose="02020603050405020304" pitchFamily="18" charset="0"/>
                <a:cs typeface="Times New Roman" panose="02020603050405020304" pitchFamily="18" charset="0"/>
              </a:rPr>
              <a:t>Advisor</a:t>
            </a:r>
            <a:endParaRPr lang="en-US" sz="11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13" cstate="print">
            <a:extLst>
              <a:ext uri="{28A0092B-C50C-407E-A947-70E740481C1C}">
                <a14:useLocalDpi xmlns:a14="http://schemas.microsoft.com/office/drawing/2010/main" val="0"/>
              </a:ext>
            </a:extLst>
          </a:blip>
          <a:srcRect l="30727" t="9035" r="32344" b="28122"/>
          <a:stretch/>
        </p:blipFill>
        <p:spPr>
          <a:xfrm>
            <a:off x="2823110" y="4387426"/>
            <a:ext cx="1058511" cy="1114142"/>
          </a:xfrm>
          <a:prstGeom prst="rect">
            <a:avLst/>
          </a:prstGeom>
          <a:solidFill>
            <a:schemeClr val="bg1"/>
          </a:solidFill>
          <a:ln>
            <a:solidFill>
              <a:schemeClr val="tx1"/>
            </a:solidFill>
          </a:ln>
        </p:spPr>
      </p:pic>
      <p:pic>
        <p:nvPicPr>
          <p:cNvPr id="3" name="Picture 2" descr="Image result for anita c fos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2512" y="4387426"/>
            <a:ext cx="958232" cy="1071530"/>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pic>
      <p:sp>
        <p:nvSpPr>
          <p:cNvPr id="31" name="Rectangle 30"/>
          <p:cNvSpPr/>
          <p:nvPr/>
        </p:nvSpPr>
        <p:spPr>
          <a:xfrm>
            <a:off x="7023566" y="5430010"/>
            <a:ext cx="1479834" cy="49949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1100" b="1" u="sng" dirty="0">
                <a:solidFill>
                  <a:schemeClr val="tx1"/>
                </a:solidFill>
                <a:latin typeface="Times New Roman" panose="02020603050405020304" pitchFamily="18" charset="0"/>
                <a:cs typeface="Times New Roman" panose="02020603050405020304" pitchFamily="18" charset="0"/>
              </a:rPr>
              <a:t>Anita Foster</a:t>
            </a:r>
            <a:endParaRPr lang="en-US" sz="1100" b="1" dirty="0">
              <a:solidFill>
                <a:schemeClr val="tx1"/>
              </a:solidFill>
              <a:latin typeface="Times New Roman" panose="02020603050405020304" pitchFamily="18" charset="0"/>
              <a:cs typeface="Times New Roman" panose="02020603050405020304" pitchFamily="18" charset="0"/>
            </a:endParaRPr>
          </a:p>
          <a:p>
            <a:r>
              <a:rPr lang="en-US" sz="1100" i="1" dirty="0">
                <a:solidFill>
                  <a:schemeClr val="tx1"/>
                </a:solidFill>
                <a:latin typeface="Times New Roman" panose="02020603050405020304" pitchFamily="18" charset="0"/>
                <a:cs typeface="Times New Roman" panose="02020603050405020304" pitchFamily="18" charset="0"/>
              </a:rPr>
              <a:t>Special Projects</a:t>
            </a:r>
            <a:endParaRPr lang="en-US" sz="11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69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075" y="212725"/>
            <a:ext cx="8353425"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595959"/>
                </a:solidFill>
                <a:latin typeface="Times New Roman"/>
                <a:cs typeface="Times New Roman"/>
              </a:rPr>
              <a:t>Impact Investing:  A Social </a:t>
            </a:r>
            <a:r>
              <a:rPr lang="en-US" sz="2000" b="1" dirty="0">
                <a:solidFill>
                  <a:srgbClr val="404040"/>
                </a:solidFill>
                <a:latin typeface="Times New Roman"/>
                <a:cs typeface="Times New Roman"/>
              </a:rPr>
              <a:t>Investing</a:t>
            </a:r>
            <a:r>
              <a:rPr lang="en-US" sz="2000" b="1" dirty="0">
                <a:solidFill>
                  <a:srgbClr val="595959"/>
                </a:solidFill>
                <a:latin typeface="Times New Roman"/>
                <a:cs typeface="Times New Roman"/>
              </a:rPr>
              <a:t> Tool</a:t>
            </a:r>
          </a:p>
        </p:txBody>
      </p:sp>
      <p:pic>
        <p:nvPicPr>
          <p:cNvPr id="3" name="Picture 2"/>
          <p:cNvPicPr>
            <a:picLocks noChangeAspect="1" noChangeArrowheads="1"/>
          </p:cNvPicPr>
          <p:nvPr/>
        </p:nvPicPr>
        <p:blipFill rotWithShape="1">
          <a:blip r:embed="rId3" cstate="email">
            <a:clrChange>
              <a:clrFrom>
                <a:srgbClr val="FFFFFF"/>
              </a:clrFrom>
              <a:clrTo>
                <a:srgbClr val="FFFFFF">
                  <a:alpha val="0"/>
                </a:srgbClr>
              </a:clrTo>
            </a:clrChange>
            <a:duotone>
              <a:prstClr val="black"/>
              <a:schemeClr val="accent5">
                <a:tint val="45000"/>
                <a:satMod val="400000"/>
              </a:schemeClr>
            </a:duotone>
            <a:extLst/>
          </a:blip>
          <a:srcRect/>
          <a:stretch/>
        </p:blipFill>
        <p:spPr bwMode="auto">
          <a:xfrm>
            <a:off x="304800" y="939570"/>
            <a:ext cx="7987004" cy="5433237"/>
          </a:xfrm>
          <a:prstGeom prst="rect">
            <a:avLst/>
          </a:prstGeom>
          <a:noFill/>
          <a:ln w="9525">
            <a:noFill/>
            <a:miter lim="800000"/>
            <a:headEnd/>
            <a:tailEnd/>
          </a:ln>
          <a:effectLst>
            <a:reflection blurRad="6350" stA="52000" endA="300" endPos="35000" dir="5400000" sy="-100000" algn="bl" rotWithShape="0"/>
          </a:effectLst>
        </p:spPr>
      </p:pic>
      <p:sp>
        <p:nvSpPr>
          <p:cNvPr id="4" name="Rectangle 3"/>
          <p:cNvSpPr>
            <a:spLocks/>
          </p:cNvSpPr>
          <p:nvPr/>
        </p:nvSpPr>
        <p:spPr bwMode="auto">
          <a:xfrm>
            <a:off x="713403" y="1719718"/>
            <a:ext cx="7169798" cy="1359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8100" tIns="38100" rIns="38100" bIns="38100"/>
          <a:lstStyle/>
          <a:p>
            <a:pPr algn="ctr">
              <a:spcAft>
                <a:spcPts val="1200"/>
              </a:spcAft>
              <a:defRPr/>
            </a:pPr>
            <a:r>
              <a:rPr lang="en-US" sz="2000" b="1" u="sng" dirty="0">
                <a:solidFill>
                  <a:schemeClr val="bg1"/>
                </a:solidFill>
                <a:latin typeface="Times New Roman" panose="02020603050405020304" pitchFamily="18" charset="0"/>
                <a:cs typeface="Times New Roman" panose="02020603050405020304" pitchFamily="18" charset="0"/>
              </a:rPr>
              <a:t>SOCIAL INVESTING</a:t>
            </a:r>
            <a:endParaRPr lang="en-US" sz="2000" u="sng" dirty="0">
              <a:solidFill>
                <a:schemeClr val="bg1"/>
              </a:solidFill>
              <a:latin typeface="Times New Roman" panose="02020603050405020304" pitchFamily="18" charset="0"/>
              <a:cs typeface="Times New Roman" panose="02020603050405020304" pitchFamily="18" charset="0"/>
            </a:endParaRPr>
          </a:p>
          <a:p>
            <a:pPr algn="ctr">
              <a:spcAft>
                <a:spcPts val="1200"/>
              </a:spcAft>
              <a:defRPr/>
            </a:pPr>
            <a:r>
              <a:rPr lang="en-US" b="1" dirty="0">
                <a:solidFill>
                  <a:schemeClr val="bg1"/>
                </a:solidFill>
                <a:latin typeface="Times New Roman" panose="02020603050405020304" pitchFamily="18" charset="0"/>
                <a:cs typeface="Times New Roman" panose="02020603050405020304" pitchFamily="18" charset="0"/>
              </a:rPr>
              <a:t>SRI:  SUSTAINABLE &amp; RESPONSIBLE INVESTING</a:t>
            </a:r>
          </a:p>
          <a:p>
            <a:pPr algn="ctr">
              <a:defRPr/>
            </a:pPr>
            <a:r>
              <a:rPr lang="en-US" b="1" dirty="0">
                <a:solidFill>
                  <a:schemeClr val="bg1"/>
                </a:solidFill>
                <a:latin typeface="Times New Roman" panose="02020603050405020304" pitchFamily="18" charset="0"/>
                <a:cs typeface="Times New Roman" panose="02020603050405020304" pitchFamily="18" charset="0"/>
              </a:rPr>
              <a:t>ESG:  ENVIRONMENTAL, SOCIAL &amp; GOVERNANCE CRITERIA</a:t>
            </a:r>
            <a:endParaRPr lang="en-US" b="1" dirty="0">
              <a:solidFill>
                <a:schemeClr val="bg1"/>
              </a:solidFill>
              <a:latin typeface="Times New Roman" panose="02020603050405020304" pitchFamily="18" charset="0"/>
              <a:cs typeface="Times New Roman" panose="02020603050405020304" pitchFamily="18" charset="0"/>
              <a:sym typeface="Times New Roman" charset="0"/>
            </a:endParaRPr>
          </a:p>
        </p:txBody>
      </p:sp>
      <p:grpSp>
        <p:nvGrpSpPr>
          <p:cNvPr id="6" name="Group 5"/>
          <p:cNvGrpSpPr/>
          <p:nvPr/>
        </p:nvGrpSpPr>
        <p:grpSpPr>
          <a:xfrm rot="909146">
            <a:off x="101923" y="3656147"/>
            <a:ext cx="2281127" cy="2281127"/>
            <a:chOff x="-198559" y="3436470"/>
            <a:chExt cx="2442881" cy="2442881"/>
          </a:xfrm>
        </p:grpSpPr>
        <p:grpSp>
          <p:nvGrpSpPr>
            <p:cNvPr id="7" name="Group 6"/>
            <p:cNvGrpSpPr/>
            <p:nvPr/>
          </p:nvGrpSpPr>
          <p:grpSpPr>
            <a:xfrm>
              <a:off x="459688" y="3436470"/>
              <a:ext cx="1105604" cy="2442881"/>
              <a:chOff x="641246" y="4044078"/>
              <a:chExt cx="1105604" cy="2442881"/>
            </a:xfrm>
          </p:grpSpPr>
          <p:sp>
            <p:nvSpPr>
              <p:cNvPr id="11" name="Freeform 10"/>
              <p:cNvSpPr>
                <a:spLocks/>
              </p:cNvSpPr>
              <p:nvPr/>
            </p:nvSpPr>
            <p:spPr bwMode="auto">
              <a:xfrm rot="16200000">
                <a:off x="550416" y="4134908"/>
                <a:ext cx="1287263" cy="1105604"/>
              </a:xfrm>
              <a:custGeom>
                <a:avLst/>
                <a:gdLst>
                  <a:gd name="T0" fmla="*/ 1540 w 2140"/>
                  <a:gd name="T1" fmla="*/ 572 h 1838"/>
                  <a:gd name="T2" fmla="*/ 1048 w 2140"/>
                  <a:gd name="T3" fmla="*/ 482 h 1838"/>
                  <a:gd name="T4" fmla="*/ 1010 w 2140"/>
                  <a:gd name="T5" fmla="*/ 428 h 1838"/>
                  <a:gd name="T6" fmla="*/ 922 w 2140"/>
                  <a:gd name="T7" fmla="*/ 330 h 1838"/>
                  <a:gd name="T8" fmla="*/ 820 w 2140"/>
                  <a:gd name="T9" fmla="*/ 242 h 1838"/>
                  <a:gd name="T10" fmla="*/ 706 w 2140"/>
                  <a:gd name="T11" fmla="*/ 166 h 1838"/>
                  <a:gd name="T12" fmla="*/ 578 w 2140"/>
                  <a:gd name="T13" fmla="*/ 102 h 1838"/>
                  <a:gd name="T14" fmla="*/ 442 w 2140"/>
                  <a:gd name="T15" fmla="*/ 54 h 1838"/>
                  <a:gd name="T16" fmla="*/ 296 w 2140"/>
                  <a:gd name="T17" fmla="*/ 20 h 1838"/>
                  <a:gd name="T18" fmla="*/ 142 w 2140"/>
                  <a:gd name="T19" fmla="*/ 2 h 1838"/>
                  <a:gd name="T20" fmla="*/ 62 w 2140"/>
                  <a:gd name="T21" fmla="*/ 0 h 1838"/>
                  <a:gd name="T22" fmla="*/ 18 w 2140"/>
                  <a:gd name="T23" fmla="*/ 0 h 1838"/>
                  <a:gd name="T24" fmla="*/ 0 w 2140"/>
                  <a:gd name="T25" fmla="*/ 2 h 1838"/>
                  <a:gd name="T26" fmla="*/ 18 w 2140"/>
                  <a:gd name="T27" fmla="*/ 2 h 1838"/>
                  <a:gd name="T28" fmla="*/ 140 w 2140"/>
                  <a:gd name="T29" fmla="*/ 14 h 1838"/>
                  <a:gd name="T30" fmla="*/ 258 w 2140"/>
                  <a:gd name="T31" fmla="*/ 38 h 1838"/>
                  <a:gd name="T32" fmla="*/ 372 w 2140"/>
                  <a:gd name="T33" fmla="*/ 70 h 1838"/>
                  <a:gd name="T34" fmla="*/ 478 w 2140"/>
                  <a:gd name="T35" fmla="*/ 114 h 1838"/>
                  <a:gd name="T36" fmla="*/ 578 w 2140"/>
                  <a:gd name="T37" fmla="*/ 164 h 1838"/>
                  <a:gd name="T38" fmla="*/ 672 w 2140"/>
                  <a:gd name="T39" fmla="*/ 224 h 1838"/>
                  <a:gd name="T40" fmla="*/ 756 w 2140"/>
                  <a:gd name="T41" fmla="*/ 290 h 1838"/>
                  <a:gd name="T42" fmla="*/ 832 w 2140"/>
                  <a:gd name="T43" fmla="*/ 364 h 1838"/>
                  <a:gd name="T44" fmla="*/ 868 w 2140"/>
                  <a:gd name="T45" fmla="*/ 406 h 1838"/>
                  <a:gd name="T46" fmla="*/ 932 w 2140"/>
                  <a:gd name="T47" fmla="*/ 494 h 1838"/>
                  <a:gd name="T48" fmla="*/ 958 w 2140"/>
                  <a:gd name="T49" fmla="*/ 540 h 1838"/>
                  <a:gd name="T50" fmla="*/ 1000 w 2140"/>
                  <a:gd name="T51" fmla="*/ 630 h 1838"/>
                  <a:gd name="T52" fmla="*/ 1032 w 2140"/>
                  <a:gd name="T53" fmla="*/ 722 h 1838"/>
                  <a:gd name="T54" fmla="*/ 1050 w 2140"/>
                  <a:gd name="T55" fmla="*/ 818 h 1838"/>
                  <a:gd name="T56" fmla="*/ 1058 w 2140"/>
                  <a:gd name="T57" fmla="*/ 918 h 1838"/>
                  <a:gd name="T58" fmla="*/ 1056 w 2140"/>
                  <a:gd name="T59" fmla="*/ 968 h 1838"/>
                  <a:gd name="T60" fmla="*/ 1042 w 2140"/>
                  <a:gd name="T61" fmla="*/ 1066 h 1838"/>
                  <a:gd name="T62" fmla="*/ 1018 w 2140"/>
                  <a:gd name="T63" fmla="*/ 1162 h 1838"/>
                  <a:gd name="T64" fmla="*/ 982 w 2140"/>
                  <a:gd name="T65" fmla="*/ 1252 h 1838"/>
                  <a:gd name="T66" fmla="*/ 958 w 2140"/>
                  <a:gd name="T67" fmla="*/ 1296 h 1838"/>
                  <a:gd name="T68" fmla="*/ 900 w 2140"/>
                  <a:gd name="T69" fmla="*/ 1388 h 1838"/>
                  <a:gd name="T70" fmla="*/ 832 w 2140"/>
                  <a:gd name="T71" fmla="*/ 1472 h 1838"/>
                  <a:gd name="T72" fmla="*/ 794 w 2140"/>
                  <a:gd name="T73" fmla="*/ 1510 h 1838"/>
                  <a:gd name="T74" fmla="*/ 714 w 2140"/>
                  <a:gd name="T75" fmla="*/ 1580 h 1838"/>
                  <a:gd name="T76" fmla="*/ 626 w 2140"/>
                  <a:gd name="T77" fmla="*/ 1644 h 1838"/>
                  <a:gd name="T78" fmla="*/ 528 w 2140"/>
                  <a:gd name="T79" fmla="*/ 1700 h 1838"/>
                  <a:gd name="T80" fmla="*/ 426 w 2140"/>
                  <a:gd name="T81" fmla="*/ 1746 h 1838"/>
                  <a:gd name="T82" fmla="*/ 316 w 2140"/>
                  <a:gd name="T83" fmla="*/ 1784 h 1838"/>
                  <a:gd name="T84" fmla="*/ 200 w 2140"/>
                  <a:gd name="T85" fmla="*/ 1812 h 1838"/>
                  <a:gd name="T86" fmla="*/ 80 w 2140"/>
                  <a:gd name="T87" fmla="*/ 1830 h 1838"/>
                  <a:gd name="T88" fmla="*/ 18 w 2140"/>
                  <a:gd name="T89" fmla="*/ 1836 h 1838"/>
                  <a:gd name="T90" fmla="*/ 62 w 2140"/>
                  <a:gd name="T91" fmla="*/ 1838 h 1838"/>
                  <a:gd name="T92" fmla="*/ 142 w 2140"/>
                  <a:gd name="T93" fmla="*/ 1836 h 1838"/>
                  <a:gd name="T94" fmla="*/ 296 w 2140"/>
                  <a:gd name="T95" fmla="*/ 1818 h 1838"/>
                  <a:gd name="T96" fmla="*/ 442 w 2140"/>
                  <a:gd name="T97" fmla="*/ 1784 h 1838"/>
                  <a:gd name="T98" fmla="*/ 578 w 2140"/>
                  <a:gd name="T99" fmla="*/ 1734 h 1838"/>
                  <a:gd name="T100" fmla="*/ 706 w 2140"/>
                  <a:gd name="T101" fmla="*/ 1670 h 1838"/>
                  <a:gd name="T102" fmla="*/ 820 w 2140"/>
                  <a:gd name="T103" fmla="*/ 1594 h 1838"/>
                  <a:gd name="T104" fmla="*/ 922 w 2140"/>
                  <a:gd name="T105" fmla="*/ 1506 h 1838"/>
                  <a:gd name="T106" fmla="*/ 1010 w 2140"/>
                  <a:gd name="T107" fmla="*/ 1408 h 1838"/>
                  <a:gd name="T108" fmla="*/ 1540 w 2140"/>
                  <a:gd name="T109" fmla="*/ 1072 h 1838"/>
                  <a:gd name="T110" fmla="*/ 2140 w 2140"/>
                  <a:gd name="T111" fmla="*/ 918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0" h="1838">
                    <a:moveTo>
                      <a:pt x="2140" y="918"/>
                    </a:moveTo>
                    <a:lnTo>
                      <a:pt x="1540" y="572"/>
                    </a:lnTo>
                    <a:lnTo>
                      <a:pt x="1540" y="766"/>
                    </a:lnTo>
                    <a:lnTo>
                      <a:pt x="1048" y="482"/>
                    </a:lnTo>
                    <a:lnTo>
                      <a:pt x="1048" y="482"/>
                    </a:lnTo>
                    <a:lnTo>
                      <a:pt x="1010" y="428"/>
                    </a:lnTo>
                    <a:lnTo>
                      <a:pt x="968" y="378"/>
                    </a:lnTo>
                    <a:lnTo>
                      <a:pt x="922" y="330"/>
                    </a:lnTo>
                    <a:lnTo>
                      <a:pt x="874" y="286"/>
                    </a:lnTo>
                    <a:lnTo>
                      <a:pt x="820" y="242"/>
                    </a:lnTo>
                    <a:lnTo>
                      <a:pt x="764" y="202"/>
                    </a:lnTo>
                    <a:lnTo>
                      <a:pt x="706" y="166"/>
                    </a:lnTo>
                    <a:lnTo>
                      <a:pt x="644" y="132"/>
                    </a:lnTo>
                    <a:lnTo>
                      <a:pt x="578" y="102"/>
                    </a:lnTo>
                    <a:lnTo>
                      <a:pt x="512" y="76"/>
                    </a:lnTo>
                    <a:lnTo>
                      <a:pt x="442" y="54"/>
                    </a:lnTo>
                    <a:lnTo>
                      <a:pt x="370" y="34"/>
                    </a:lnTo>
                    <a:lnTo>
                      <a:pt x="296" y="20"/>
                    </a:lnTo>
                    <a:lnTo>
                      <a:pt x="220" y="8"/>
                    </a:lnTo>
                    <a:lnTo>
                      <a:pt x="142" y="2"/>
                    </a:lnTo>
                    <a:lnTo>
                      <a:pt x="62" y="0"/>
                    </a:lnTo>
                    <a:lnTo>
                      <a:pt x="62" y="0"/>
                    </a:lnTo>
                    <a:lnTo>
                      <a:pt x="18" y="0"/>
                    </a:lnTo>
                    <a:lnTo>
                      <a:pt x="18" y="0"/>
                    </a:lnTo>
                    <a:lnTo>
                      <a:pt x="0" y="2"/>
                    </a:lnTo>
                    <a:lnTo>
                      <a:pt x="0" y="2"/>
                    </a:lnTo>
                    <a:lnTo>
                      <a:pt x="18" y="2"/>
                    </a:lnTo>
                    <a:lnTo>
                      <a:pt x="18" y="2"/>
                    </a:lnTo>
                    <a:lnTo>
                      <a:pt x="80" y="6"/>
                    </a:lnTo>
                    <a:lnTo>
                      <a:pt x="140" y="14"/>
                    </a:lnTo>
                    <a:lnTo>
                      <a:pt x="200" y="24"/>
                    </a:lnTo>
                    <a:lnTo>
                      <a:pt x="258" y="38"/>
                    </a:lnTo>
                    <a:lnTo>
                      <a:pt x="316" y="54"/>
                    </a:lnTo>
                    <a:lnTo>
                      <a:pt x="372" y="70"/>
                    </a:lnTo>
                    <a:lnTo>
                      <a:pt x="426" y="92"/>
                    </a:lnTo>
                    <a:lnTo>
                      <a:pt x="478" y="114"/>
                    </a:lnTo>
                    <a:lnTo>
                      <a:pt x="528" y="138"/>
                    </a:lnTo>
                    <a:lnTo>
                      <a:pt x="578" y="164"/>
                    </a:lnTo>
                    <a:lnTo>
                      <a:pt x="626" y="194"/>
                    </a:lnTo>
                    <a:lnTo>
                      <a:pt x="672" y="224"/>
                    </a:lnTo>
                    <a:lnTo>
                      <a:pt x="714" y="256"/>
                    </a:lnTo>
                    <a:lnTo>
                      <a:pt x="756" y="290"/>
                    </a:lnTo>
                    <a:lnTo>
                      <a:pt x="794" y="328"/>
                    </a:lnTo>
                    <a:lnTo>
                      <a:pt x="832" y="364"/>
                    </a:lnTo>
                    <a:lnTo>
                      <a:pt x="832" y="364"/>
                    </a:lnTo>
                    <a:lnTo>
                      <a:pt x="868" y="406"/>
                    </a:lnTo>
                    <a:lnTo>
                      <a:pt x="900" y="450"/>
                    </a:lnTo>
                    <a:lnTo>
                      <a:pt x="932" y="494"/>
                    </a:lnTo>
                    <a:lnTo>
                      <a:pt x="958" y="540"/>
                    </a:lnTo>
                    <a:lnTo>
                      <a:pt x="958" y="540"/>
                    </a:lnTo>
                    <a:lnTo>
                      <a:pt x="982" y="584"/>
                    </a:lnTo>
                    <a:lnTo>
                      <a:pt x="1000" y="630"/>
                    </a:lnTo>
                    <a:lnTo>
                      <a:pt x="1018" y="676"/>
                    </a:lnTo>
                    <a:lnTo>
                      <a:pt x="1032" y="722"/>
                    </a:lnTo>
                    <a:lnTo>
                      <a:pt x="1042" y="770"/>
                    </a:lnTo>
                    <a:lnTo>
                      <a:pt x="1050" y="818"/>
                    </a:lnTo>
                    <a:lnTo>
                      <a:pt x="1056" y="868"/>
                    </a:lnTo>
                    <a:lnTo>
                      <a:pt x="1058" y="918"/>
                    </a:lnTo>
                    <a:lnTo>
                      <a:pt x="1058" y="918"/>
                    </a:lnTo>
                    <a:lnTo>
                      <a:pt x="1056" y="968"/>
                    </a:lnTo>
                    <a:lnTo>
                      <a:pt x="1050" y="1018"/>
                    </a:lnTo>
                    <a:lnTo>
                      <a:pt x="1042" y="1066"/>
                    </a:lnTo>
                    <a:lnTo>
                      <a:pt x="1032" y="1114"/>
                    </a:lnTo>
                    <a:lnTo>
                      <a:pt x="1018" y="1162"/>
                    </a:lnTo>
                    <a:lnTo>
                      <a:pt x="1000" y="1208"/>
                    </a:lnTo>
                    <a:lnTo>
                      <a:pt x="982" y="1252"/>
                    </a:lnTo>
                    <a:lnTo>
                      <a:pt x="958" y="1296"/>
                    </a:lnTo>
                    <a:lnTo>
                      <a:pt x="958" y="1296"/>
                    </a:lnTo>
                    <a:lnTo>
                      <a:pt x="932" y="1342"/>
                    </a:lnTo>
                    <a:lnTo>
                      <a:pt x="900" y="1388"/>
                    </a:lnTo>
                    <a:lnTo>
                      <a:pt x="868" y="1430"/>
                    </a:lnTo>
                    <a:lnTo>
                      <a:pt x="832" y="1472"/>
                    </a:lnTo>
                    <a:lnTo>
                      <a:pt x="832" y="1472"/>
                    </a:lnTo>
                    <a:lnTo>
                      <a:pt x="794" y="1510"/>
                    </a:lnTo>
                    <a:lnTo>
                      <a:pt x="756" y="1546"/>
                    </a:lnTo>
                    <a:lnTo>
                      <a:pt x="714" y="1580"/>
                    </a:lnTo>
                    <a:lnTo>
                      <a:pt x="670" y="1614"/>
                    </a:lnTo>
                    <a:lnTo>
                      <a:pt x="626" y="1644"/>
                    </a:lnTo>
                    <a:lnTo>
                      <a:pt x="578" y="1672"/>
                    </a:lnTo>
                    <a:lnTo>
                      <a:pt x="528" y="1700"/>
                    </a:lnTo>
                    <a:lnTo>
                      <a:pt x="478" y="1724"/>
                    </a:lnTo>
                    <a:lnTo>
                      <a:pt x="426" y="1746"/>
                    </a:lnTo>
                    <a:lnTo>
                      <a:pt x="372" y="1766"/>
                    </a:lnTo>
                    <a:lnTo>
                      <a:pt x="316" y="1784"/>
                    </a:lnTo>
                    <a:lnTo>
                      <a:pt x="258" y="1800"/>
                    </a:lnTo>
                    <a:lnTo>
                      <a:pt x="200" y="1812"/>
                    </a:lnTo>
                    <a:lnTo>
                      <a:pt x="140" y="1822"/>
                    </a:lnTo>
                    <a:lnTo>
                      <a:pt x="80" y="1830"/>
                    </a:lnTo>
                    <a:lnTo>
                      <a:pt x="18" y="1836"/>
                    </a:lnTo>
                    <a:lnTo>
                      <a:pt x="18" y="1836"/>
                    </a:lnTo>
                    <a:lnTo>
                      <a:pt x="18" y="1836"/>
                    </a:lnTo>
                    <a:lnTo>
                      <a:pt x="62" y="1838"/>
                    </a:lnTo>
                    <a:lnTo>
                      <a:pt x="62" y="1838"/>
                    </a:lnTo>
                    <a:lnTo>
                      <a:pt x="142" y="1836"/>
                    </a:lnTo>
                    <a:lnTo>
                      <a:pt x="220" y="1828"/>
                    </a:lnTo>
                    <a:lnTo>
                      <a:pt x="296" y="1818"/>
                    </a:lnTo>
                    <a:lnTo>
                      <a:pt x="370" y="1802"/>
                    </a:lnTo>
                    <a:lnTo>
                      <a:pt x="442" y="1784"/>
                    </a:lnTo>
                    <a:lnTo>
                      <a:pt x="512" y="1760"/>
                    </a:lnTo>
                    <a:lnTo>
                      <a:pt x="578" y="1734"/>
                    </a:lnTo>
                    <a:lnTo>
                      <a:pt x="644" y="1704"/>
                    </a:lnTo>
                    <a:lnTo>
                      <a:pt x="706" y="1670"/>
                    </a:lnTo>
                    <a:lnTo>
                      <a:pt x="764" y="1634"/>
                    </a:lnTo>
                    <a:lnTo>
                      <a:pt x="820" y="1594"/>
                    </a:lnTo>
                    <a:lnTo>
                      <a:pt x="874" y="1552"/>
                    </a:lnTo>
                    <a:lnTo>
                      <a:pt x="922" y="1506"/>
                    </a:lnTo>
                    <a:lnTo>
                      <a:pt x="968" y="1458"/>
                    </a:lnTo>
                    <a:lnTo>
                      <a:pt x="1010" y="1408"/>
                    </a:lnTo>
                    <a:lnTo>
                      <a:pt x="1048" y="1356"/>
                    </a:lnTo>
                    <a:lnTo>
                      <a:pt x="1540" y="1072"/>
                    </a:lnTo>
                    <a:lnTo>
                      <a:pt x="1540" y="1264"/>
                    </a:lnTo>
                    <a:lnTo>
                      <a:pt x="2140" y="918"/>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2" name="Freeform 11"/>
              <p:cNvSpPr>
                <a:spLocks/>
              </p:cNvSpPr>
              <p:nvPr/>
            </p:nvSpPr>
            <p:spPr bwMode="auto">
              <a:xfrm rot="5400000" flipV="1">
                <a:off x="550416" y="5290526"/>
                <a:ext cx="1287263" cy="1105604"/>
              </a:xfrm>
              <a:custGeom>
                <a:avLst/>
                <a:gdLst>
                  <a:gd name="T0" fmla="*/ 1540 w 2140"/>
                  <a:gd name="T1" fmla="*/ 572 h 1838"/>
                  <a:gd name="T2" fmla="*/ 1048 w 2140"/>
                  <a:gd name="T3" fmla="*/ 482 h 1838"/>
                  <a:gd name="T4" fmla="*/ 1010 w 2140"/>
                  <a:gd name="T5" fmla="*/ 428 h 1838"/>
                  <a:gd name="T6" fmla="*/ 922 w 2140"/>
                  <a:gd name="T7" fmla="*/ 330 h 1838"/>
                  <a:gd name="T8" fmla="*/ 820 w 2140"/>
                  <a:gd name="T9" fmla="*/ 242 h 1838"/>
                  <a:gd name="T10" fmla="*/ 706 w 2140"/>
                  <a:gd name="T11" fmla="*/ 166 h 1838"/>
                  <a:gd name="T12" fmla="*/ 578 w 2140"/>
                  <a:gd name="T13" fmla="*/ 102 h 1838"/>
                  <a:gd name="T14" fmla="*/ 442 w 2140"/>
                  <a:gd name="T15" fmla="*/ 54 h 1838"/>
                  <a:gd name="T16" fmla="*/ 296 w 2140"/>
                  <a:gd name="T17" fmla="*/ 20 h 1838"/>
                  <a:gd name="T18" fmla="*/ 142 w 2140"/>
                  <a:gd name="T19" fmla="*/ 2 h 1838"/>
                  <a:gd name="T20" fmla="*/ 62 w 2140"/>
                  <a:gd name="T21" fmla="*/ 0 h 1838"/>
                  <a:gd name="T22" fmla="*/ 18 w 2140"/>
                  <a:gd name="T23" fmla="*/ 0 h 1838"/>
                  <a:gd name="T24" fmla="*/ 0 w 2140"/>
                  <a:gd name="T25" fmla="*/ 2 h 1838"/>
                  <a:gd name="T26" fmla="*/ 18 w 2140"/>
                  <a:gd name="T27" fmla="*/ 2 h 1838"/>
                  <a:gd name="T28" fmla="*/ 140 w 2140"/>
                  <a:gd name="T29" fmla="*/ 14 h 1838"/>
                  <a:gd name="T30" fmla="*/ 258 w 2140"/>
                  <a:gd name="T31" fmla="*/ 38 h 1838"/>
                  <a:gd name="T32" fmla="*/ 372 w 2140"/>
                  <a:gd name="T33" fmla="*/ 70 h 1838"/>
                  <a:gd name="T34" fmla="*/ 478 w 2140"/>
                  <a:gd name="T35" fmla="*/ 114 h 1838"/>
                  <a:gd name="T36" fmla="*/ 578 w 2140"/>
                  <a:gd name="T37" fmla="*/ 164 h 1838"/>
                  <a:gd name="T38" fmla="*/ 672 w 2140"/>
                  <a:gd name="T39" fmla="*/ 224 h 1838"/>
                  <a:gd name="T40" fmla="*/ 756 w 2140"/>
                  <a:gd name="T41" fmla="*/ 290 h 1838"/>
                  <a:gd name="T42" fmla="*/ 832 w 2140"/>
                  <a:gd name="T43" fmla="*/ 364 h 1838"/>
                  <a:gd name="T44" fmla="*/ 868 w 2140"/>
                  <a:gd name="T45" fmla="*/ 406 h 1838"/>
                  <a:gd name="T46" fmla="*/ 932 w 2140"/>
                  <a:gd name="T47" fmla="*/ 494 h 1838"/>
                  <a:gd name="T48" fmla="*/ 958 w 2140"/>
                  <a:gd name="T49" fmla="*/ 540 h 1838"/>
                  <a:gd name="T50" fmla="*/ 1000 w 2140"/>
                  <a:gd name="T51" fmla="*/ 630 h 1838"/>
                  <a:gd name="T52" fmla="*/ 1032 w 2140"/>
                  <a:gd name="T53" fmla="*/ 722 h 1838"/>
                  <a:gd name="T54" fmla="*/ 1050 w 2140"/>
                  <a:gd name="T55" fmla="*/ 818 h 1838"/>
                  <a:gd name="T56" fmla="*/ 1058 w 2140"/>
                  <a:gd name="T57" fmla="*/ 918 h 1838"/>
                  <a:gd name="T58" fmla="*/ 1056 w 2140"/>
                  <a:gd name="T59" fmla="*/ 968 h 1838"/>
                  <a:gd name="T60" fmla="*/ 1042 w 2140"/>
                  <a:gd name="T61" fmla="*/ 1066 h 1838"/>
                  <a:gd name="T62" fmla="*/ 1018 w 2140"/>
                  <a:gd name="T63" fmla="*/ 1162 h 1838"/>
                  <a:gd name="T64" fmla="*/ 982 w 2140"/>
                  <a:gd name="T65" fmla="*/ 1252 h 1838"/>
                  <a:gd name="T66" fmla="*/ 958 w 2140"/>
                  <a:gd name="T67" fmla="*/ 1296 h 1838"/>
                  <a:gd name="T68" fmla="*/ 900 w 2140"/>
                  <a:gd name="T69" fmla="*/ 1388 h 1838"/>
                  <a:gd name="T70" fmla="*/ 832 w 2140"/>
                  <a:gd name="T71" fmla="*/ 1472 h 1838"/>
                  <a:gd name="T72" fmla="*/ 794 w 2140"/>
                  <a:gd name="T73" fmla="*/ 1510 h 1838"/>
                  <a:gd name="T74" fmla="*/ 714 w 2140"/>
                  <a:gd name="T75" fmla="*/ 1580 h 1838"/>
                  <a:gd name="T76" fmla="*/ 626 w 2140"/>
                  <a:gd name="T77" fmla="*/ 1644 h 1838"/>
                  <a:gd name="T78" fmla="*/ 528 w 2140"/>
                  <a:gd name="T79" fmla="*/ 1700 h 1838"/>
                  <a:gd name="T80" fmla="*/ 426 w 2140"/>
                  <a:gd name="T81" fmla="*/ 1746 h 1838"/>
                  <a:gd name="T82" fmla="*/ 316 w 2140"/>
                  <a:gd name="T83" fmla="*/ 1784 h 1838"/>
                  <a:gd name="T84" fmla="*/ 200 w 2140"/>
                  <a:gd name="T85" fmla="*/ 1812 h 1838"/>
                  <a:gd name="T86" fmla="*/ 80 w 2140"/>
                  <a:gd name="T87" fmla="*/ 1830 h 1838"/>
                  <a:gd name="T88" fmla="*/ 18 w 2140"/>
                  <a:gd name="T89" fmla="*/ 1836 h 1838"/>
                  <a:gd name="T90" fmla="*/ 62 w 2140"/>
                  <a:gd name="T91" fmla="*/ 1838 h 1838"/>
                  <a:gd name="T92" fmla="*/ 142 w 2140"/>
                  <a:gd name="T93" fmla="*/ 1836 h 1838"/>
                  <a:gd name="T94" fmla="*/ 296 w 2140"/>
                  <a:gd name="T95" fmla="*/ 1818 h 1838"/>
                  <a:gd name="T96" fmla="*/ 442 w 2140"/>
                  <a:gd name="T97" fmla="*/ 1784 h 1838"/>
                  <a:gd name="T98" fmla="*/ 578 w 2140"/>
                  <a:gd name="T99" fmla="*/ 1734 h 1838"/>
                  <a:gd name="T100" fmla="*/ 706 w 2140"/>
                  <a:gd name="T101" fmla="*/ 1670 h 1838"/>
                  <a:gd name="T102" fmla="*/ 820 w 2140"/>
                  <a:gd name="T103" fmla="*/ 1594 h 1838"/>
                  <a:gd name="T104" fmla="*/ 922 w 2140"/>
                  <a:gd name="T105" fmla="*/ 1506 h 1838"/>
                  <a:gd name="T106" fmla="*/ 1010 w 2140"/>
                  <a:gd name="T107" fmla="*/ 1408 h 1838"/>
                  <a:gd name="T108" fmla="*/ 1540 w 2140"/>
                  <a:gd name="T109" fmla="*/ 1072 h 1838"/>
                  <a:gd name="T110" fmla="*/ 2140 w 2140"/>
                  <a:gd name="T111" fmla="*/ 918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0" h="1838">
                    <a:moveTo>
                      <a:pt x="2140" y="918"/>
                    </a:moveTo>
                    <a:lnTo>
                      <a:pt x="1540" y="572"/>
                    </a:lnTo>
                    <a:lnTo>
                      <a:pt x="1540" y="766"/>
                    </a:lnTo>
                    <a:lnTo>
                      <a:pt x="1048" y="482"/>
                    </a:lnTo>
                    <a:lnTo>
                      <a:pt x="1048" y="482"/>
                    </a:lnTo>
                    <a:lnTo>
                      <a:pt x="1010" y="428"/>
                    </a:lnTo>
                    <a:lnTo>
                      <a:pt x="968" y="378"/>
                    </a:lnTo>
                    <a:lnTo>
                      <a:pt x="922" y="330"/>
                    </a:lnTo>
                    <a:lnTo>
                      <a:pt x="874" y="286"/>
                    </a:lnTo>
                    <a:lnTo>
                      <a:pt x="820" y="242"/>
                    </a:lnTo>
                    <a:lnTo>
                      <a:pt x="764" y="202"/>
                    </a:lnTo>
                    <a:lnTo>
                      <a:pt x="706" y="166"/>
                    </a:lnTo>
                    <a:lnTo>
                      <a:pt x="644" y="132"/>
                    </a:lnTo>
                    <a:lnTo>
                      <a:pt x="578" y="102"/>
                    </a:lnTo>
                    <a:lnTo>
                      <a:pt x="512" y="76"/>
                    </a:lnTo>
                    <a:lnTo>
                      <a:pt x="442" y="54"/>
                    </a:lnTo>
                    <a:lnTo>
                      <a:pt x="370" y="34"/>
                    </a:lnTo>
                    <a:lnTo>
                      <a:pt x="296" y="20"/>
                    </a:lnTo>
                    <a:lnTo>
                      <a:pt x="220" y="8"/>
                    </a:lnTo>
                    <a:lnTo>
                      <a:pt x="142" y="2"/>
                    </a:lnTo>
                    <a:lnTo>
                      <a:pt x="62" y="0"/>
                    </a:lnTo>
                    <a:lnTo>
                      <a:pt x="62" y="0"/>
                    </a:lnTo>
                    <a:lnTo>
                      <a:pt x="18" y="0"/>
                    </a:lnTo>
                    <a:lnTo>
                      <a:pt x="18" y="0"/>
                    </a:lnTo>
                    <a:lnTo>
                      <a:pt x="0" y="2"/>
                    </a:lnTo>
                    <a:lnTo>
                      <a:pt x="0" y="2"/>
                    </a:lnTo>
                    <a:lnTo>
                      <a:pt x="18" y="2"/>
                    </a:lnTo>
                    <a:lnTo>
                      <a:pt x="18" y="2"/>
                    </a:lnTo>
                    <a:lnTo>
                      <a:pt x="80" y="6"/>
                    </a:lnTo>
                    <a:lnTo>
                      <a:pt x="140" y="14"/>
                    </a:lnTo>
                    <a:lnTo>
                      <a:pt x="200" y="24"/>
                    </a:lnTo>
                    <a:lnTo>
                      <a:pt x="258" y="38"/>
                    </a:lnTo>
                    <a:lnTo>
                      <a:pt x="316" y="54"/>
                    </a:lnTo>
                    <a:lnTo>
                      <a:pt x="372" y="70"/>
                    </a:lnTo>
                    <a:lnTo>
                      <a:pt x="426" y="92"/>
                    </a:lnTo>
                    <a:lnTo>
                      <a:pt x="478" y="114"/>
                    </a:lnTo>
                    <a:lnTo>
                      <a:pt x="528" y="138"/>
                    </a:lnTo>
                    <a:lnTo>
                      <a:pt x="578" y="164"/>
                    </a:lnTo>
                    <a:lnTo>
                      <a:pt x="626" y="194"/>
                    </a:lnTo>
                    <a:lnTo>
                      <a:pt x="672" y="224"/>
                    </a:lnTo>
                    <a:lnTo>
                      <a:pt x="714" y="256"/>
                    </a:lnTo>
                    <a:lnTo>
                      <a:pt x="756" y="290"/>
                    </a:lnTo>
                    <a:lnTo>
                      <a:pt x="794" y="328"/>
                    </a:lnTo>
                    <a:lnTo>
                      <a:pt x="832" y="364"/>
                    </a:lnTo>
                    <a:lnTo>
                      <a:pt x="832" y="364"/>
                    </a:lnTo>
                    <a:lnTo>
                      <a:pt x="868" y="406"/>
                    </a:lnTo>
                    <a:lnTo>
                      <a:pt x="900" y="450"/>
                    </a:lnTo>
                    <a:lnTo>
                      <a:pt x="932" y="494"/>
                    </a:lnTo>
                    <a:lnTo>
                      <a:pt x="958" y="540"/>
                    </a:lnTo>
                    <a:lnTo>
                      <a:pt x="958" y="540"/>
                    </a:lnTo>
                    <a:lnTo>
                      <a:pt x="982" y="584"/>
                    </a:lnTo>
                    <a:lnTo>
                      <a:pt x="1000" y="630"/>
                    </a:lnTo>
                    <a:lnTo>
                      <a:pt x="1018" y="676"/>
                    </a:lnTo>
                    <a:lnTo>
                      <a:pt x="1032" y="722"/>
                    </a:lnTo>
                    <a:lnTo>
                      <a:pt x="1042" y="770"/>
                    </a:lnTo>
                    <a:lnTo>
                      <a:pt x="1050" y="818"/>
                    </a:lnTo>
                    <a:lnTo>
                      <a:pt x="1056" y="868"/>
                    </a:lnTo>
                    <a:lnTo>
                      <a:pt x="1058" y="918"/>
                    </a:lnTo>
                    <a:lnTo>
                      <a:pt x="1058" y="918"/>
                    </a:lnTo>
                    <a:lnTo>
                      <a:pt x="1056" y="968"/>
                    </a:lnTo>
                    <a:lnTo>
                      <a:pt x="1050" y="1018"/>
                    </a:lnTo>
                    <a:lnTo>
                      <a:pt x="1042" y="1066"/>
                    </a:lnTo>
                    <a:lnTo>
                      <a:pt x="1032" y="1114"/>
                    </a:lnTo>
                    <a:lnTo>
                      <a:pt x="1018" y="1162"/>
                    </a:lnTo>
                    <a:lnTo>
                      <a:pt x="1000" y="1208"/>
                    </a:lnTo>
                    <a:lnTo>
                      <a:pt x="982" y="1252"/>
                    </a:lnTo>
                    <a:lnTo>
                      <a:pt x="958" y="1296"/>
                    </a:lnTo>
                    <a:lnTo>
                      <a:pt x="958" y="1296"/>
                    </a:lnTo>
                    <a:lnTo>
                      <a:pt x="932" y="1342"/>
                    </a:lnTo>
                    <a:lnTo>
                      <a:pt x="900" y="1388"/>
                    </a:lnTo>
                    <a:lnTo>
                      <a:pt x="868" y="1430"/>
                    </a:lnTo>
                    <a:lnTo>
                      <a:pt x="832" y="1472"/>
                    </a:lnTo>
                    <a:lnTo>
                      <a:pt x="832" y="1472"/>
                    </a:lnTo>
                    <a:lnTo>
                      <a:pt x="794" y="1510"/>
                    </a:lnTo>
                    <a:lnTo>
                      <a:pt x="756" y="1546"/>
                    </a:lnTo>
                    <a:lnTo>
                      <a:pt x="714" y="1580"/>
                    </a:lnTo>
                    <a:lnTo>
                      <a:pt x="670" y="1614"/>
                    </a:lnTo>
                    <a:lnTo>
                      <a:pt x="626" y="1644"/>
                    </a:lnTo>
                    <a:lnTo>
                      <a:pt x="578" y="1672"/>
                    </a:lnTo>
                    <a:lnTo>
                      <a:pt x="528" y="1700"/>
                    </a:lnTo>
                    <a:lnTo>
                      <a:pt x="478" y="1724"/>
                    </a:lnTo>
                    <a:lnTo>
                      <a:pt x="426" y="1746"/>
                    </a:lnTo>
                    <a:lnTo>
                      <a:pt x="372" y="1766"/>
                    </a:lnTo>
                    <a:lnTo>
                      <a:pt x="316" y="1784"/>
                    </a:lnTo>
                    <a:lnTo>
                      <a:pt x="258" y="1800"/>
                    </a:lnTo>
                    <a:lnTo>
                      <a:pt x="200" y="1812"/>
                    </a:lnTo>
                    <a:lnTo>
                      <a:pt x="140" y="1822"/>
                    </a:lnTo>
                    <a:lnTo>
                      <a:pt x="80" y="1830"/>
                    </a:lnTo>
                    <a:lnTo>
                      <a:pt x="18" y="1836"/>
                    </a:lnTo>
                    <a:lnTo>
                      <a:pt x="18" y="1836"/>
                    </a:lnTo>
                    <a:lnTo>
                      <a:pt x="18" y="1836"/>
                    </a:lnTo>
                    <a:lnTo>
                      <a:pt x="62" y="1838"/>
                    </a:lnTo>
                    <a:lnTo>
                      <a:pt x="62" y="1838"/>
                    </a:lnTo>
                    <a:lnTo>
                      <a:pt x="142" y="1836"/>
                    </a:lnTo>
                    <a:lnTo>
                      <a:pt x="220" y="1828"/>
                    </a:lnTo>
                    <a:lnTo>
                      <a:pt x="296" y="1818"/>
                    </a:lnTo>
                    <a:lnTo>
                      <a:pt x="370" y="1802"/>
                    </a:lnTo>
                    <a:lnTo>
                      <a:pt x="442" y="1784"/>
                    </a:lnTo>
                    <a:lnTo>
                      <a:pt x="512" y="1760"/>
                    </a:lnTo>
                    <a:lnTo>
                      <a:pt x="578" y="1734"/>
                    </a:lnTo>
                    <a:lnTo>
                      <a:pt x="644" y="1704"/>
                    </a:lnTo>
                    <a:lnTo>
                      <a:pt x="706" y="1670"/>
                    </a:lnTo>
                    <a:lnTo>
                      <a:pt x="764" y="1634"/>
                    </a:lnTo>
                    <a:lnTo>
                      <a:pt x="820" y="1594"/>
                    </a:lnTo>
                    <a:lnTo>
                      <a:pt x="874" y="1552"/>
                    </a:lnTo>
                    <a:lnTo>
                      <a:pt x="922" y="1506"/>
                    </a:lnTo>
                    <a:lnTo>
                      <a:pt x="968" y="1458"/>
                    </a:lnTo>
                    <a:lnTo>
                      <a:pt x="1010" y="1408"/>
                    </a:lnTo>
                    <a:lnTo>
                      <a:pt x="1048" y="1356"/>
                    </a:lnTo>
                    <a:lnTo>
                      <a:pt x="1540" y="1072"/>
                    </a:lnTo>
                    <a:lnTo>
                      <a:pt x="1540" y="1264"/>
                    </a:lnTo>
                    <a:lnTo>
                      <a:pt x="2140" y="918"/>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8" name="Group 7"/>
            <p:cNvGrpSpPr/>
            <p:nvPr/>
          </p:nvGrpSpPr>
          <p:grpSpPr>
            <a:xfrm rot="5400000">
              <a:off x="470080" y="3429995"/>
              <a:ext cx="1105604" cy="2442881"/>
              <a:chOff x="641246" y="4044078"/>
              <a:chExt cx="1105604" cy="2442881"/>
            </a:xfrm>
          </p:grpSpPr>
          <p:sp>
            <p:nvSpPr>
              <p:cNvPr id="9" name="Freeform 8"/>
              <p:cNvSpPr>
                <a:spLocks/>
              </p:cNvSpPr>
              <p:nvPr/>
            </p:nvSpPr>
            <p:spPr bwMode="auto">
              <a:xfrm rot="16200000">
                <a:off x="550416" y="4134908"/>
                <a:ext cx="1287263" cy="1105604"/>
              </a:xfrm>
              <a:custGeom>
                <a:avLst/>
                <a:gdLst>
                  <a:gd name="T0" fmla="*/ 1540 w 2140"/>
                  <a:gd name="T1" fmla="*/ 572 h 1838"/>
                  <a:gd name="T2" fmla="*/ 1048 w 2140"/>
                  <a:gd name="T3" fmla="*/ 482 h 1838"/>
                  <a:gd name="T4" fmla="*/ 1010 w 2140"/>
                  <a:gd name="T5" fmla="*/ 428 h 1838"/>
                  <a:gd name="T6" fmla="*/ 922 w 2140"/>
                  <a:gd name="T7" fmla="*/ 330 h 1838"/>
                  <a:gd name="T8" fmla="*/ 820 w 2140"/>
                  <a:gd name="T9" fmla="*/ 242 h 1838"/>
                  <a:gd name="T10" fmla="*/ 706 w 2140"/>
                  <a:gd name="T11" fmla="*/ 166 h 1838"/>
                  <a:gd name="T12" fmla="*/ 578 w 2140"/>
                  <a:gd name="T13" fmla="*/ 102 h 1838"/>
                  <a:gd name="T14" fmla="*/ 442 w 2140"/>
                  <a:gd name="T15" fmla="*/ 54 h 1838"/>
                  <a:gd name="T16" fmla="*/ 296 w 2140"/>
                  <a:gd name="T17" fmla="*/ 20 h 1838"/>
                  <a:gd name="T18" fmla="*/ 142 w 2140"/>
                  <a:gd name="T19" fmla="*/ 2 h 1838"/>
                  <a:gd name="T20" fmla="*/ 62 w 2140"/>
                  <a:gd name="T21" fmla="*/ 0 h 1838"/>
                  <a:gd name="T22" fmla="*/ 18 w 2140"/>
                  <a:gd name="T23" fmla="*/ 0 h 1838"/>
                  <a:gd name="T24" fmla="*/ 0 w 2140"/>
                  <a:gd name="T25" fmla="*/ 2 h 1838"/>
                  <a:gd name="T26" fmla="*/ 18 w 2140"/>
                  <a:gd name="T27" fmla="*/ 2 h 1838"/>
                  <a:gd name="T28" fmla="*/ 140 w 2140"/>
                  <a:gd name="T29" fmla="*/ 14 h 1838"/>
                  <a:gd name="T30" fmla="*/ 258 w 2140"/>
                  <a:gd name="T31" fmla="*/ 38 h 1838"/>
                  <a:gd name="T32" fmla="*/ 372 w 2140"/>
                  <a:gd name="T33" fmla="*/ 70 h 1838"/>
                  <a:gd name="T34" fmla="*/ 478 w 2140"/>
                  <a:gd name="T35" fmla="*/ 114 h 1838"/>
                  <a:gd name="T36" fmla="*/ 578 w 2140"/>
                  <a:gd name="T37" fmla="*/ 164 h 1838"/>
                  <a:gd name="T38" fmla="*/ 672 w 2140"/>
                  <a:gd name="T39" fmla="*/ 224 h 1838"/>
                  <a:gd name="T40" fmla="*/ 756 w 2140"/>
                  <a:gd name="T41" fmla="*/ 290 h 1838"/>
                  <a:gd name="T42" fmla="*/ 832 w 2140"/>
                  <a:gd name="T43" fmla="*/ 364 h 1838"/>
                  <a:gd name="T44" fmla="*/ 868 w 2140"/>
                  <a:gd name="T45" fmla="*/ 406 h 1838"/>
                  <a:gd name="T46" fmla="*/ 932 w 2140"/>
                  <a:gd name="T47" fmla="*/ 494 h 1838"/>
                  <a:gd name="T48" fmla="*/ 958 w 2140"/>
                  <a:gd name="T49" fmla="*/ 540 h 1838"/>
                  <a:gd name="T50" fmla="*/ 1000 w 2140"/>
                  <a:gd name="T51" fmla="*/ 630 h 1838"/>
                  <a:gd name="T52" fmla="*/ 1032 w 2140"/>
                  <a:gd name="T53" fmla="*/ 722 h 1838"/>
                  <a:gd name="T54" fmla="*/ 1050 w 2140"/>
                  <a:gd name="T55" fmla="*/ 818 h 1838"/>
                  <a:gd name="T56" fmla="*/ 1058 w 2140"/>
                  <a:gd name="T57" fmla="*/ 918 h 1838"/>
                  <a:gd name="T58" fmla="*/ 1056 w 2140"/>
                  <a:gd name="T59" fmla="*/ 968 h 1838"/>
                  <a:gd name="T60" fmla="*/ 1042 w 2140"/>
                  <a:gd name="T61" fmla="*/ 1066 h 1838"/>
                  <a:gd name="T62" fmla="*/ 1018 w 2140"/>
                  <a:gd name="T63" fmla="*/ 1162 h 1838"/>
                  <a:gd name="T64" fmla="*/ 982 w 2140"/>
                  <a:gd name="T65" fmla="*/ 1252 h 1838"/>
                  <a:gd name="T66" fmla="*/ 958 w 2140"/>
                  <a:gd name="T67" fmla="*/ 1296 h 1838"/>
                  <a:gd name="T68" fmla="*/ 900 w 2140"/>
                  <a:gd name="T69" fmla="*/ 1388 h 1838"/>
                  <a:gd name="T70" fmla="*/ 832 w 2140"/>
                  <a:gd name="T71" fmla="*/ 1472 h 1838"/>
                  <a:gd name="T72" fmla="*/ 794 w 2140"/>
                  <a:gd name="T73" fmla="*/ 1510 h 1838"/>
                  <a:gd name="T74" fmla="*/ 714 w 2140"/>
                  <a:gd name="T75" fmla="*/ 1580 h 1838"/>
                  <a:gd name="T76" fmla="*/ 626 w 2140"/>
                  <a:gd name="T77" fmla="*/ 1644 h 1838"/>
                  <a:gd name="T78" fmla="*/ 528 w 2140"/>
                  <a:gd name="T79" fmla="*/ 1700 h 1838"/>
                  <a:gd name="T80" fmla="*/ 426 w 2140"/>
                  <a:gd name="T81" fmla="*/ 1746 h 1838"/>
                  <a:gd name="T82" fmla="*/ 316 w 2140"/>
                  <a:gd name="T83" fmla="*/ 1784 h 1838"/>
                  <a:gd name="T84" fmla="*/ 200 w 2140"/>
                  <a:gd name="T85" fmla="*/ 1812 h 1838"/>
                  <a:gd name="T86" fmla="*/ 80 w 2140"/>
                  <a:gd name="T87" fmla="*/ 1830 h 1838"/>
                  <a:gd name="T88" fmla="*/ 18 w 2140"/>
                  <a:gd name="T89" fmla="*/ 1836 h 1838"/>
                  <a:gd name="T90" fmla="*/ 62 w 2140"/>
                  <a:gd name="T91" fmla="*/ 1838 h 1838"/>
                  <a:gd name="T92" fmla="*/ 142 w 2140"/>
                  <a:gd name="T93" fmla="*/ 1836 h 1838"/>
                  <a:gd name="T94" fmla="*/ 296 w 2140"/>
                  <a:gd name="T95" fmla="*/ 1818 h 1838"/>
                  <a:gd name="T96" fmla="*/ 442 w 2140"/>
                  <a:gd name="T97" fmla="*/ 1784 h 1838"/>
                  <a:gd name="T98" fmla="*/ 578 w 2140"/>
                  <a:gd name="T99" fmla="*/ 1734 h 1838"/>
                  <a:gd name="T100" fmla="*/ 706 w 2140"/>
                  <a:gd name="T101" fmla="*/ 1670 h 1838"/>
                  <a:gd name="T102" fmla="*/ 820 w 2140"/>
                  <a:gd name="T103" fmla="*/ 1594 h 1838"/>
                  <a:gd name="T104" fmla="*/ 922 w 2140"/>
                  <a:gd name="T105" fmla="*/ 1506 h 1838"/>
                  <a:gd name="T106" fmla="*/ 1010 w 2140"/>
                  <a:gd name="T107" fmla="*/ 1408 h 1838"/>
                  <a:gd name="T108" fmla="*/ 1540 w 2140"/>
                  <a:gd name="T109" fmla="*/ 1072 h 1838"/>
                  <a:gd name="T110" fmla="*/ 2140 w 2140"/>
                  <a:gd name="T111" fmla="*/ 918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0" h="1838">
                    <a:moveTo>
                      <a:pt x="2140" y="918"/>
                    </a:moveTo>
                    <a:lnTo>
                      <a:pt x="1540" y="572"/>
                    </a:lnTo>
                    <a:lnTo>
                      <a:pt x="1540" y="766"/>
                    </a:lnTo>
                    <a:lnTo>
                      <a:pt x="1048" y="482"/>
                    </a:lnTo>
                    <a:lnTo>
                      <a:pt x="1048" y="482"/>
                    </a:lnTo>
                    <a:lnTo>
                      <a:pt x="1010" y="428"/>
                    </a:lnTo>
                    <a:lnTo>
                      <a:pt x="968" y="378"/>
                    </a:lnTo>
                    <a:lnTo>
                      <a:pt x="922" y="330"/>
                    </a:lnTo>
                    <a:lnTo>
                      <a:pt x="874" y="286"/>
                    </a:lnTo>
                    <a:lnTo>
                      <a:pt x="820" y="242"/>
                    </a:lnTo>
                    <a:lnTo>
                      <a:pt x="764" y="202"/>
                    </a:lnTo>
                    <a:lnTo>
                      <a:pt x="706" y="166"/>
                    </a:lnTo>
                    <a:lnTo>
                      <a:pt x="644" y="132"/>
                    </a:lnTo>
                    <a:lnTo>
                      <a:pt x="578" y="102"/>
                    </a:lnTo>
                    <a:lnTo>
                      <a:pt x="512" y="76"/>
                    </a:lnTo>
                    <a:lnTo>
                      <a:pt x="442" y="54"/>
                    </a:lnTo>
                    <a:lnTo>
                      <a:pt x="370" y="34"/>
                    </a:lnTo>
                    <a:lnTo>
                      <a:pt x="296" y="20"/>
                    </a:lnTo>
                    <a:lnTo>
                      <a:pt x="220" y="8"/>
                    </a:lnTo>
                    <a:lnTo>
                      <a:pt x="142" y="2"/>
                    </a:lnTo>
                    <a:lnTo>
                      <a:pt x="62" y="0"/>
                    </a:lnTo>
                    <a:lnTo>
                      <a:pt x="62" y="0"/>
                    </a:lnTo>
                    <a:lnTo>
                      <a:pt x="18" y="0"/>
                    </a:lnTo>
                    <a:lnTo>
                      <a:pt x="18" y="0"/>
                    </a:lnTo>
                    <a:lnTo>
                      <a:pt x="0" y="2"/>
                    </a:lnTo>
                    <a:lnTo>
                      <a:pt x="0" y="2"/>
                    </a:lnTo>
                    <a:lnTo>
                      <a:pt x="18" y="2"/>
                    </a:lnTo>
                    <a:lnTo>
                      <a:pt x="18" y="2"/>
                    </a:lnTo>
                    <a:lnTo>
                      <a:pt x="80" y="6"/>
                    </a:lnTo>
                    <a:lnTo>
                      <a:pt x="140" y="14"/>
                    </a:lnTo>
                    <a:lnTo>
                      <a:pt x="200" y="24"/>
                    </a:lnTo>
                    <a:lnTo>
                      <a:pt x="258" y="38"/>
                    </a:lnTo>
                    <a:lnTo>
                      <a:pt x="316" y="54"/>
                    </a:lnTo>
                    <a:lnTo>
                      <a:pt x="372" y="70"/>
                    </a:lnTo>
                    <a:lnTo>
                      <a:pt x="426" y="92"/>
                    </a:lnTo>
                    <a:lnTo>
                      <a:pt x="478" y="114"/>
                    </a:lnTo>
                    <a:lnTo>
                      <a:pt x="528" y="138"/>
                    </a:lnTo>
                    <a:lnTo>
                      <a:pt x="578" y="164"/>
                    </a:lnTo>
                    <a:lnTo>
                      <a:pt x="626" y="194"/>
                    </a:lnTo>
                    <a:lnTo>
                      <a:pt x="672" y="224"/>
                    </a:lnTo>
                    <a:lnTo>
                      <a:pt x="714" y="256"/>
                    </a:lnTo>
                    <a:lnTo>
                      <a:pt x="756" y="290"/>
                    </a:lnTo>
                    <a:lnTo>
                      <a:pt x="794" y="328"/>
                    </a:lnTo>
                    <a:lnTo>
                      <a:pt x="832" y="364"/>
                    </a:lnTo>
                    <a:lnTo>
                      <a:pt x="832" y="364"/>
                    </a:lnTo>
                    <a:lnTo>
                      <a:pt x="868" y="406"/>
                    </a:lnTo>
                    <a:lnTo>
                      <a:pt x="900" y="450"/>
                    </a:lnTo>
                    <a:lnTo>
                      <a:pt x="932" y="494"/>
                    </a:lnTo>
                    <a:lnTo>
                      <a:pt x="958" y="540"/>
                    </a:lnTo>
                    <a:lnTo>
                      <a:pt x="958" y="540"/>
                    </a:lnTo>
                    <a:lnTo>
                      <a:pt x="982" y="584"/>
                    </a:lnTo>
                    <a:lnTo>
                      <a:pt x="1000" y="630"/>
                    </a:lnTo>
                    <a:lnTo>
                      <a:pt x="1018" y="676"/>
                    </a:lnTo>
                    <a:lnTo>
                      <a:pt x="1032" y="722"/>
                    </a:lnTo>
                    <a:lnTo>
                      <a:pt x="1042" y="770"/>
                    </a:lnTo>
                    <a:lnTo>
                      <a:pt x="1050" y="818"/>
                    </a:lnTo>
                    <a:lnTo>
                      <a:pt x="1056" y="868"/>
                    </a:lnTo>
                    <a:lnTo>
                      <a:pt x="1058" y="918"/>
                    </a:lnTo>
                    <a:lnTo>
                      <a:pt x="1058" y="918"/>
                    </a:lnTo>
                    <a:lnTo>
                      <a:pt x="1056" y="968"/>
                    </a:lnTo>
                    <a:lnTo>
                      <a:pt x="1050" y="1018"/>
                    </a:lnTo>
                    <a:lnTo>
                      <a:pt x="1042" y="1066"/>
                    </a:lnTo>
                    <a:lnTo>
                      <a:pt x="1032" y="1114"/>
                    </a:lnTo>
                    <a:lnTo>
                      <a:pt x="1018" y="1162"/>
                    </a:lnTo>
                    <a:lnTo>
                      <a:pt x="1000" y="1208"/>
                    </a:lnTo>
                    <a:lnTo>
                      <a:pt x="982" y="1252"/>
                    </a:lnTo>
                    <a:lnTo>
                      <a:pt x="958" y="1296"/>
                    </a:lnTo>
                    <a:lnTo>
                      <a:pt x="958" y="1296"/>
                    </a:lnTo>
                    <a:lnTo>
                      <a:pt x="932" y="1342"/>
                    </a:lnTo>
                    <a:lnTo>
                      <a:pt x="900" y="1388"/>
                    </a:lnTo>
                    <a:lnTo>
                      <a:pt x="868" y="1430"/>
                    </a:lnTo>
                    <a:lnTo>
                      <a:pt x="832" y="1472"/>
                    </a:lnTo>
                    <a:lnTo>
                      <a:pt x="832" y="1472"/>
                    </a:lnTo>
                    <a:lnTo>
                      <a:pt x="794" y="1510"/>
                    </a:lnTo>
                    <a:lnTo>
                      <a:pt x="756" y="1546"/>
                    </a:lnTo>
                    <a:lnTo>
                      <a:pt x="714" y="1580"/>
                    </a:lnTo>
                    <a:lnTo>
                      <a:pt x="670" y="1614"/>
                    </a:lnTo>
                    <a:lnTo>
                      <a:pt x="626" y="1644"/>
                    </a:lnTo>
                    <a:lnTo>
                      <a:pt x="578" y="1672"/>
                    </a:lnTo>
                    <a:lnTo>
                      <a:pt x="528" y="1700"/>
                    </a:lnTo>
                    <a:lnTo>
                      <a:pt x="478" y="1724"/>
                    </a:lnTo>
                    <a:lnTo>
                      <a:pt x="426" y="1746"/>
                    </a:lnTo>
                    <a:lnTo>
                      <a:pt x="372" y="1766"/>
                    </a:lnTo>
                    <a:lnTo>
                      <a:pt x="316" y="1784"/>
                    </a:lnTo>
                    <a:lnTo>
                      <a:pt x="258" y="1800"/>
                    </a:lnTo>
                    <a:lnTo>
                      <a:pt x="200" y="1812"/>
                    </a:lnTo>
                    <a:lnTo>
                      <a:pt x="140" y="1822"/>
                    </a:lnTo>
                    <a:lnTo>
                      <a:pt x="80" y="1830"/>
                    </a:lnTo>
                    <a:lnTo>
                      <a:pt x="18" y="1836"/>
                    </a:lnTo>
                    <a:lnTo>
                      <a:pt x="18" y="1836"/>
                    </a:lnTo>
                    <a:lnTo>
                      <a:pt x="18" y="1836"/>
                    </a:lnTo>
                    <a:lnTo>
                      <a:pt x="62" y="1838"/>
                    </a:lnTo>
                    <a:lnTo>
                      <a:pt x="62" y="1838"/>
                    </a:lnTo>
                    <a:lnTo>
                      <a:pt x="142" y="1836"/>
                    </a:lnTo>
                    <a:lnTo>
                      <a:pt x="220" y="1828"/>
                    </a:lnTo>
                    <a:lnTo>
                      <a:pt x="296" y="1818"/>
                    </a:lnTo>
                    <a:lnTo>
                      <a:pt x="370" y="1802"/>
                    </a:lnTo>
                    <a:lnTo>
                      <a:pt x="442" y="1784"/>
                    </a:lnTo>
                    <a:lnTo>
                      <a:pt x="512" y="1760"/>
                    </a:lnTo>
                    <a:lnTo>
                      <a:pt x="578" y="1734"/>
                    </a:lnTo>
                    <a:lnTo>
                      <a:pt x="644" y="1704"/>
                    </a:lnTo>
                    <a:lnTo>
                      <a:pt x="706" y="1670"/>
                    </a:lnTo>
                    <a:lnTo>
                      <a:pt x="764" y="1634"/>
                    </a:lnTo>
                    <a:lnTo>
                      <a:pt x="820" y="1594"/>
                    </a:lnTo>
                    <a:lnTo>
                      <a:pt x="874" y="1552"/>
                    </a:lnTo>
                    <a:lnTo>
                      <a:pt x="922" y="1506"/>
                    </a:lnTo>
                    <a:lnTo>
                      <a:pt x="968" y="1458"/>
                    </a:lnTo>
                    <a:lnTo>
                      <a:pt x="1010" y="1408"/>
                    </a:lnTo>
                    <a:lnTo>
                      <a:pt x="1048" y="1356"/>
                    </a:lnTo>
                    <a:lnTo>
                      <a:pt x="1540" y="1072"/>
                    </a:lnTo>
                    <a:lnTo>
                      <a:pt x="1540" y="1264"/>
                    </a:lnTo>
                    <a:lnTo>
                      <a:pt x="2140" y="918"/>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0" name="Freeform 9"/>
              <p:cNvSpPr>
                <a:spLocks/>
              </p:cNvSpPr>
              <p:nvPr/>
            </p:nvSpPr>
            <p:spPr bwMode="auto">
              <a:xfrm rot="5400000" flipV="1">
                <a:off x="550416" y="5290526"/>
                <a:ext cx="1287263" cy="1105604"/>
              </a:xfrm>
              <a:custGeom>
                <a:avLst/>
                <a:gdLst>
                  <a:gd name="T0" fmla="*/ 1540 w 2140"/>
                  <a:gd name="T1" fmla="*/ 572 h 1838"/>
                  <a:gd name="T2" fmla="*/ 1048 w 2140"/>
                  <a:gd name="T3" fmla="*/ 482 h 1838"/>
                  <a:gd name="T4" fmla="*/ 1010 w 2140"/>
                  <a:gd name="T5" fmla="*/ 428 h 1838"/>
                  <a:gd name="T6" fmla="*/ 922 w 2140"/>
                  <a:gd name="T7" fmla="*/ 330 h 1838"/>
                  <a:gd name="T8" fmla="*/ 820 w 2140"/>
                  <a:gd name="T9" fmla="*/ 242 h 1838"/>
                  <a:gd name="T10" fmla="*/ 706 w 2140"/>
                  <a:gd name="T11" fmla="*/ 166 h 1838"/>
                  <a:gd name="T12" fmla="*/ 578 w 2140"/>
                  <a:gd name="T13" fmla="*/ 102 h 1838"/>
                  <a:gd name="T14" fmla="*/ 442 w 2140"/>
                  <a:gd name="T15" fmla="*/ 54 h 1838"/>
                  <a:gd name="T16" fmla="*/ 296 w 2140"/>
                  <a:gd name="T17" fmla="*/ 20 h 1838"/>
                  <a:gd name="T18" fmla="*/ 142 w 2140"/>
                  <a:gd name="T19" fmla="*/ 2 h 1838"/>
                  <a:gd name="T20" fmla="*/ 62 w 2140"/>
                  <a:gd name="T21" fmla="*/ 0 h 1838"/>
                  <a:gd name="T22" fmla="*/ 18 w 2140"/>
                  <a:gd name="T23" fmla="*/ 0 h 1838"/>
                  <a:gd name="T24" fmla="*/ 0 w 2140"/>
                  <a:gd name="T25" fmla="*/ 2 h 1838"/>
                  <a:gd name="T26" fmla="*/ 18 w 2140"/>
                  <a:gd name="T27" fmla="*/ 2 h 1838"/>
                  <a:gd name="T28" fmla="*/ 140 w 2140"/>
                  <a:gd name="T29" fmla="*/ 14 h 1838"/>
                  <a:gd name="T30" fmla="*/ 258 w 2140"/>
                  <a:gd name="T31" fmla="*/ 38 h 1838"/>
                  <a:gd name="T32" fmla="*/ 372 w 2140"/>
                  <a:gd name="T33" fmla="*/ 70 h 1838"/>
                  <a:gd name="T34" fmla="*/ 478 w 2140"/>
                  <a:gd name="T35" fmla="*/ 114 h 1838"/>
                  <a:gd name="T36" fmla="*/ 578 w 2140"/>
                  <a:gd name="T37" fmla="*/ 164 h 1838"/>
                  <a:gd name="T38" fmla="*/ 672 w 2140"/>
                  <a:gd name="T39" fmla="*/ 224 h 1838"/>
                  <a:gd name="T40" fmla="*/ 756 w 2140"/>
                  <a:gd name="T41" fmla="*/ 290 h 1838"/>
                  <a:gd name="T42" fmla="*/ 832 w 2140"/>
                  <a:gd name="T43" fmla="*/ 364 h 1838"/>
                  <a:gd name="T44" fmla="*/ 868 w 2140"/>
                  <a:gd name="T45" fmla="*/ 406 h 1838"/>
                  <a:gd name="T46" fmla="*/ 932 w 2140"/>
                  <a:gd name="T47" fmla="*/ 494 h 1838"/>
                  <a:gd name="T48" fmla="*/ 958 w 2140"/>
                  <a:gd name="T49" fmla="*/ 540 h 1838"/>
                  <a:gd name="T50" fmla="*/ 1000 w 2140"/>
                  <a:gd name="T51" fmla="*/ 630 h 1838"/>
                  <a:gd name="T52" fmla="*/ 1032 w 2140"/>
                  <a:gd name="T53" fmla="*/ 722 h 1838"/>
                  <a:gd name="T54" fmla="*/ 1050 w 2140"/>
                  <a:gd name="T55" fmla="*/ 818 h 1838"/>
                  <a:gd name="T56" fmla="*/ 1058 w 2140"/>
                  <a:gd name="T57" fmla="*/ 918 h 1838"/>
                  <a:gd name="T58" fmla="*/ 1056 w 2140"/>
                  <a:gd name="T59" fmla="*/ 968 h 1838"/>
                  <a:gd name="T60" fmla="*/ 1042 w 2140"/>
                  <a:gd name="T61" fmla="*/ 1066 h 1838"/>
                  <a:gd name="T62" fmla="*/ 1018 w 2140"/>
                  <a:gd name="T63" fmla="*/ 1162 h 1838"/>
                  <a:gd name="T64" fmla="*/ 982 w 2140"/>
                  <a:gd name="T65" fmla="*/ 1252 h 1838"/>
                  <a:gd name="T66" fmla="*/ 958 w 2140"/>
                  <a:gd name="T67" fmla="*/ 1296 h 1838"/>
                  <a:gd name="T68" fmla="*/ 900 w 2140"/>
                  <a:gd name="T69" fmla="*/ 1388 h 1838"/>
                  <a:gd name="T70" fmla="*/ 832 w 2140"/>
                  <a:gd name="T71" fmla="*/ 1472 h 1838"/>
                  <a:gd name="T72" fmla="*/ 794 w 2140"/>
                  <a:gd name="T73" fmla="*/ 1510 h 1838"/>
                  <a:gd name="T74" fmla="*/ 714 w 2140"/>
                  <a:gd name="T75" fmla="*/ 1580 h 1838"/>
                  <a:gd name="T76" fmla="*/ 626 w 2140"/>
                  <a:gd name="T77" fmla="*/ 1644 h 1838"/>
                  <a:gd name="T78" fmla="*/ 528 w 2140"/>
                  <a:gd name="T79" fmla="*/ 1700 h 1838"/>
                  <a:gd name="T80" fmla="*/ 426 w 2140"/>
                  <a:gd name="T81" fmla="*/ 1746 h 1838"/>
                  <a:gd name="T82" fmla="*/ 316 w 2140"/>
                  <a:gd name="T83" fmla="*/ 1784 h 1838"/>
                  <a:gd name="T84" fmla="*/ 200 w 2140"/>
                  <a:gd name="T85" fmla="*/ 1812 h 1838"/>
                  <a:gd name="T86" fmla="*/ 80 w 2140"/>
                  <a:gd name="T87" fmla="*/ 1830 h 1838"/>
                  <a:gd name="T88" fmla="*/ 18 w 2140"/>
                  <a:gd name="T89" fmla="*/ 1836 h 1838"/>
                  <a:gd name="T90" fmla="*/ 62 w 2140"/>
                  <a:gd name="T91" fmla="*/ 1838 h 1838"/>
                  <a:gd name="T92" fmla="*/ 142 w 2140"/>
                  <a:gd name="T93" fmla="*/ 1836 h 1838"/>
                  <a:gd name="T94" fmla="*/ 296 w 2140"/>
                  <a:gd name="T95" fmla="*/ 1818 h 1838"/>
                  <a:gd name="T96" fmla="*/ 442 w 2140"/>
                  <a:gd name="T97" fmla="*/ 1784 h 1838"/>
                  <a:gd name="T98" fmla="*/ 578 w 2140"/>
                  <a:gd name="T99" fmla="*/ 1734 h 1838"/>
                  <a:gd name="T100" fmla="*/ 706 w 2140"/>
                  <a:gd name="T101" fmla="*/ 1670 h 1838"/>
                  <a:gd name="T102" fmla="*/ 820 w 2140"/>
                  <a:gd name="T103" fmla="*/ 1594 h 1838"/>
                  <a:gd name="T104" fmla="*/ 922 w 2140"/>
                  <a:gd name="T105" fmla="*/ 1506 h 1838"/>
                  <a:gd name="T106" fmla="*/ 1010 w 2140"/>
                  <a:gd name="T107" fmla="*/ 1408 h 1838"/>
                  <a:gd name="T108" fmla="*/ 1540 w 2140"/>
                  <a:gd name="T109" fmla="*/ 1072 h 1838"/>
                  <a:gd name="T110" fmla="*/ 2140 w 2140"/>
                  <a:gd name="T111" fmla="*/ 918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0" h="1838">
                    <a:moveTo>
                      <a:pt x="2140" y="918"/>
                    </a:moveTo>
                    <a:lnTo>
                      <a:pt x="1540" y="572"/>
                    </a:lnTo>
                    <a:lnTo>
                      <a:pt x="1540" y="766"/>
                    </a:lnTo>
                    <a:lnTo>
                      <a:pt x="1048" y="482"/>
                    </a:lnTo>
                    <a:lnTo>
                      <a:pt x="1048" y="482"/>
                    </a:lnTo>
                    <a:lnTo>
                      <a:pt x="1010" y="428"/>
                    </a:lnTo>
                    <a:lnTo>
                      <a:pt x="968" y="378"/>
                    </a:lnTo>
                    <a:lnTo>
                      <a:pt x="922" y="330"/>
                    </a:lnTo>
                    <a:lnTo>
                      <a:pt x="874" y="286"/>
                    </a:lnTo>
                    <a:lnTo>
                      <a:pt x="820" y="242"/>
                    </a:lnTo>
                    <a:lnTo>
                      <a:pt x="764" y="202"/>
                    </a:lnTo>
                    <a:lnTo>
                      <a:pt x="706" y="166"/>
                    </a:lnTo>
                    <a:lnTo>
                      <a:pt x="644" y="132"/>
                    </a:lnTo>
                    <a:lnTo>
                      <a:pt x="578" y="102"/>
                    </a:lnTo>
                    <a:lnTo>
                      <a:pt x="512" y="76"/>
                    </a:lnTo>
                    <a:lnTo>
                      <a:pt x="442" y="54"/>
                    </a:lnTo>
                    <a:lnTo>
                      <a:pt x="370" y="34"/>
                    </a:lnTo>
                    <a:lnTo>
                      <a:pt x="296" y="20"/>
                    </a:lnTo>
                    <a:lnTo>
                      <a:pt x="220" y="8"/>
                    </a:lnTo>
                    <a:lnTo>
                      <a:pt x="142" y="2"/>
                    </a:lnTo>
                    <a:lnTo>
                      <a:pt x="62" y="0"/>
                    </a:lnTo>
                    <a:lnTo>
                      <a:pt x="62" y="0"/>
                    </a:lnTo>
                    <a:lnTo>
                      <a:pt x="18" y="0"/>
                    </a:lnTo>
                    <a:lnTo>
                      <a:pt x="18" y="0"/>
                    </a:lnTo>
                    <a:lnTo>
                      <a:pt x="0" y="2"/>
                    </a:lnTo>
                    <a:lnTo>
                      <a:pt x="0" y="2"/>
                    </a:lnTo>
                    <a:lnTo>
                      <a:pt x="18" y="2"/>
                    </a:lnTo>
                    <a:lnTo>
                      <a:pt x="18" y="2"/>
                    </a:lnTo>
                    <a:lnTo>
                      <a:pt x="80" y="6"/>
                    </a:lnTo>
                    <a:lnTo>
                      <a:pt x="140" y="14"/>
                    </a:lnTo>
                    <a:lnTo>
                      <a:pt x="200" y="24"/>
                    </a:lnTo>
                    <a:lnTo>
                      <a:pt x="258" y="38"/>
                    </a:lnTo>
                    <a:lnTo>
                      <a:pt x="316" y="54"/>
                    </a:lnTo>
                    <a:lnTo>
                      <a:pt x="372" y="70"/>
                    </a:lnTo>
                    <a:lnTo>
                      <a:pt x="426" y="92"/>
                    </a:lnTo>
                    <a:lnTo>
                      <a:pt x="478" y="114"/>
                    </a:lnTo>
                    <a:lnTo>
                      <a:pt x="528" y="138"/>
                    </a:lnTo>
                    <a:lnTo>
                      <a:pt x="578" y="164"/>
                    </a:lnTo>
                    <a:lnTo>
                      <a:pt x="626" y="194"/>
                    </a:lnTo>
                    <a:lnTo>
                      <a:pt x="672" y="224"/>
                    </a:lnTo>
                    <a:lnTo>
                      <a:pt x="714" y="256"/>
                    </a:lnTo>
                    <a:lnTo>
                      <a:pt x="756" y="290"/>
                    </a:lnTo>
                    <a:lnTo>
                      <a:pt x="794" y="328"/>
                    </a:lnTo>
                    <a:lnTo>
                      <a:pt x="832" y="364"/>
                    </a:lnTo>
                    <a:lnTo>
                      <a:pt x="832" y="364"/>
                    </a:lnTo>
                    <a:lnTo>
                      <a:pt x="868" y="406"/>
                    </a:lnTo>
                    <a:lnTo>
                      <a:pt x="900" y="450"/>
                    </a:lnTo>
                    <a:lnTo>
                      <a:pt x="932" y="494"/>
                    </a:lnTo>
                    <a:lnTo>
                      <a:pt x="958" y="540"/>
                    </a:lnTo>
                    <a:lnTo>
                      <a:pt x="958" y="540"/>
                    </a:lnTo>
                    <a:lnTo>
                      <a:pt x="982" y="584"/>
                    </a:lnTo>
                    <a:lnTo>
                      <a:pt x="1000" y="630"/>
                    </a:lnTo>
                    <a:lnTo>
                      <a:pt x="1018" y="676"/>
                    </a:lnTo>
                    <a:lnTo>
                      <a:pt x="1032" y="722"/>
                    </a:lnTo>
                    <a:lnTo>
                      <a:pt x="1042" y="770"/>
                    </a:lnTo>
                    <a:lnTo>
                      <a:pt x="1050" y="818"/>
                    </a:lnTo>
                    <a:lnTo>
                      <a:pt x="1056" y="868"/>
                    </a:lnTo>
                    <a:lnTo>
                      <a:pt x="1058" y="918"/>
                    </a:lnTo>
                    <a:lnTo>
                      <a:pt x="1058" y="918"/>
                    </a:lnTo>
                    <a:lnTo>
                      <a:pt x="1056" y="968"/>
                    </a:lnTo>
                    <a:lnTo>
                      <a:pt x="1050" y="1018"/>
                    </a:lnTo>
                    <a:lnTo>
                      <a:pt x="1042" y="1066"/>
                    </a:lnTo>
                    <a:lnTo>
                      <a:pt x="1032" y="1114"/>
                    </a:lnTo>
                    <a:lnTo>
                      <a:pt x="1018" y="1162"/>
                    </a:lnTo>
                    <a:lnTo>
                      <a:pt x="1000" y="1208"/>
                    </a:lnTo>
                    <a:lnTo>
                      <a:pt x="982" y="1252"/>
                    </a:lnTo>
                    <a:lnTo>
                      <a:pt x="958" y="1296"/>
                    </a:lnTo>
                    <a:lnTo>
                      <a:pt x="958" y="1296"/>
                    </a:lnTo>
                    <a:lnTo>
                      <a:pt x="932" y="1342"/>
                    </a:lnTo>
                    <a:lnTo>
                      <a:pt x="900" y="1388"/>
                    </a:lnTo>
                    <a:lnTo>
                      <a:pt x="868" y="1430"/>
                    </a:lnTo>
                    <a:lnTo>
                      <a:pt x="832" y="1472"/>
                    </a:lnTo>
                    <a:lnTo>
                      <a:pt x="832" y="1472"/>
                    </a:lnTo>
                    <a:lnTo>
                      <a:pt x="794" y="1510"/>
                    </a:lnTo>
                    <a:lnTo>
                      <a:pt x="756" y="1546"/>
                    </a:lnTo>
                    <a:lnTo>
                      <a:pt x="714" y="1580"/>
                    </a:lnTo>
                    <a:lnTo>
                      <a:pt x="670" y="1614"/>
                    </a:lnTo>
                    <a:lnTo>
                      <a:pt x="626" y="1644"/>
                    </a:lnTo>
                    <a:lnTo>
                      <a:pt x="578" y="1672"/>
                    </a:lnTo>
                    <a:lnTo>
                      <a:pt x="528" y="1700"/>
                    </a:lnTo>
                    <a:lnTo>
                      <a:pt x="478" y="1724"/>
                    </a:lnTo>
                    <a:lnTo>
                      <a:pt x="426" y="1746"/>
                    </a:lnTo>
                    <a:lnTo>
                      <a:pt x="372" y="1766"/>
                    </a:lnTo>
                    <a:lnTo>
                      <a:pt x="316" y="1784"/>
                    </a:lnTo>
                    <a:lnTo>
                      <a:pt x="258" y="1800"/>
                    </a:lnTo>
                    <a:lnTo>
                      <a:pt x="200" y="1812"/>
                    </a:lnTo>
                    <a:lnTo>
                      <a:pt x="140" y="1822"/>
                    </a:lnTo>
                    <a:lnTo>
                      <a:pt x="80" y="1830"/>
                    </a:lnTo>
                    <a:lnTo>
                      <a:pt x="18" y="1836"/>
                    </a:lnTo>
                    <a:lnTo>
                      <a:pt x="18" y="1836"/>
                    </a:lnTo>
                    <a:lnTo>
                      <a:pt x="18" y="1836"/>
                    </a:lnTo>
                    <a:lnTo>
                      <a:pt x="62" y="1838"/>
                    </a:lnTo>
                    <a:lnTo>
                      <a:pt x="62" y="1838"/>
                    </a:lnTo>
                    <a:lnTo>
                      <a:pt x="142" y="1836"/>
                    </a:lnTo>
                    <a:lnTo>
                      <a:pt x="220" y="1828"/>
                    </a:lnTo>
                    <a:lnTo>
                      <a:pt x="296" y="1818"/>
                    </a:lnTo>
                    <a:lnTo>
                      <a:pt x="370" y="1802"/>
                    </a:lnTo>
                    <a:lnTo>
                      <a:pt x="442" y="1784"/>
                    </a:lnTo>
                    <a:lnTo>
                      <a:pt x="512" y="1760"/>
                    </a:lnTo>
                    <a:lnTo>
                      <a:pt x="578" y="1734"/>
                    </a:lnTo>
                    <a:lnTo>
                      <a:pt x="644" y="1704"/>
                    </a:lnTo>
                    <a:lnTo>
                      <a:pt x="706" y="1670"/>
                    </a:lnTo>
                    <a:lnTo>
                      <a:pt x="764" y="1634"/>
                    </a:lnTo>
                    <a:lnTo>
                      <a:pt x="820" y="1594"/>
                    </a:lnTo>
                    <a:lnTo>
                      <a:pt x="874" y="1552"/>
                    </a:lnTo>
                    <a:lnTo>
                      <a:pt x="922" y="1506"/>
                    </a:lnTo>
                    <a:lnTo>
                      <a:pt x="968" y="1458"/>
                    </a:lnTo>
                    <a:lnTo>
                      <a:pt x="1010" y="1408"/>
                    </a:lnTo>
                    <a:lnTo>
                      <a:pt x="1048" y="1356"/>
                    </a:lnTo>
                    <a:lnTo>
                      <a:pt x="1540" y="1072"/>
                    </a:lnTo>
                    <a:lnTo>
                      <a:pt x="1540" y="1264"/>
                    </a:lnTo>
                    <a:lnTo>
                      <a:pt x="2140" y="918"/>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grpSp>
        <p:nvGrpSpPr>
          <p:cNvPr id="13" name="Group 12"/>
          <p:cNvGrpSpPr/>
          <p:nvPr/>
        </p:nvGrpSpPr>
        <p:grpSpPr>
          <a:xfrm rot="2243224">
            <a:off x="1996930" y="3640443"/>
            <a:ext cx="2338834" cy="2338834"/>
            <a:chOff x="-198559" y="3436470"/>
            <a:chExt cx="2442881" cy="2442881"/>
          </a:xfrm>
        </p:grpSpPr>
        <p:grpSp>
          <p:nvGrpSpPr>
            <p:cNvPr id="14" name="Group 13"/>
            <p:cNvGrpSpPr/>
            <p:nvPr/>
          </p:nvGrpSpPr>
          <p:grpSpPr>
            <a:xfrm>
              <a:off x="459688" y="3436470"/>
              <a:ext cx="1105604" cy="2442881"/>
              <a:chOff x="641246" y="4044078"/>
              <a:chExt cx="1105604" cy="2442881"/>
            </a:xfrm>
          </p:grpSpPr>
          <p:sp>
            <p:nvSpPr>
              <p:cNvPr id="18" name="Freeform 17"/>
              <p:cNvSpPr>
                <a:spLocks/>
              </p:cNvSpPr>
              <p:nvPr/>
            </p:nvSpPr>
            <p:spPr bwMode="auto">
              <a:xfrm rot="16200000">
                <a:off x="550416" y="4134908"/>
                <a:ext cx="1287263" cy="1105604"/>
              </a:xfrm>
              <a:custGeom>
                <a:avLst/>
                <a:gdLst>
                  <a:gd name="T0" fmla="*/ 1540 w 2140"/>
                  <a:gd name="T1" fmla="*/ 572 h 1838"/>
                  <a:gd name="T2" fmla="*/ 1048 w 2140"/>
                  <a:gd name="T3" fmla="*/ 482 h 1838"/>
                  <a:gd name="T4" fmla="*/ 1010 w 2140"/>
                  <a:gd name="T5" fmla="*/ 428 h 1838"/>
                  <a:gd name="T6" fmla="*/ 922 w 2140"/>
                  <a:gd name="T7" fmla="*/ 330 h 1838"/>
                  <a:gd name="T8" fmla="*/ 820 w 2140"/>
                  <a:gd name="T9" fmla="*/ 242 h 1838"/>
                  <a:gd name="T10" fmla="*/ 706 w 2140"/>
                  <a:gd name="T11" fmla="*/ 166 h 1838"/>
                  <a:gd name="T12" fmla="*/ 578 w 2140"/>
                  <a:gd name="T13" fmla="*/ 102 h 1838"/>
                  <a:gd name="T14" fmla="*/ 442 w 2140"/>
                  <a:gd name="T15" fmla="*/ 54 h 1838"/>
                  <a:gd name="T16" fmla="*/ 296 w 2140"/>
                  <a:gd name="T17" fmla="*/ 20 h 1838"/>
                  <a:gd name="T18" fmla="*/ 142 w 2140"/>
                  <a:gd name="T19" fmla="*/ 2 h 1838"/>
                  <a:gd name="T20" fmla="*/ 62 w 2140"/>
                  <a:gd name="T21" fmla="*/ 0 h 1838"/>
                  <a:gd name="T22" fmla="*/ 18 w 2140"/>
                  <a:gd name="T23" fmla="*/ 0 h 1838"/>
                  <a:gd name="T24" fmla="*/ 0 w 2140"/>
                  <a:gd name="T25" fmla="*/ 2 h 1838"/>
                  <a:gd name="T26" fmla="*/ 18 w 2140"/>
                  <a:gd name="T27" fmla="*/ 2 h 1838"/>
                  <a:gd name="T28" fmla="*/ 140 w 2140"/>
                  <a:gd name="T29" fmla="*/ 14 h 1838"/>
                  <a:gd name="T30" fmla="*/ 258 w 2140"/>
                  <a:gd name="T31" fmla="*/ 38 h 1838"/>
                  <a:gd name="T32" fmla="*/ 372 w 2140"/>
                  <a:gd name="T33" fmla="*/ 70 h 1838"/>
                  <a:gd name="T34" fmla="*/ 478 w 2140"/>
                  <a:gd name="T35" fmla="*/ 114 h 1838"/>
                  <a:gd name="T36" fmla="*/ 578 w 2140"/>
                  <a:gd name="T37" fmla="*/ 164 h 1838"/>
                  <a:gd name="T38" fmla="*/ 672 w 2140"/>
                  <a:gd name="T39" fmla="*/ 224 h 1838"/>
                  <a:gd name="T40" fmla="*/ 756 w 2140"/>
                  <a:gd name="T41" fmla="*/ 290 h 1838"/>
                  <a:gd name="T42" fmla="*/ 832 w 2140"/>
                  <a:gd name="T43" fmla="*/ 364 h 1838"/>
                  <a:gd name="T44" fmla="*/ 868 w 2140"/>
                  <a:gd name="T45" fmla="*/ 406 h 1838"/>
                  <a:gd name="T46" fmla="*/ 932 w 2140"/>
                  <a:gd name="T47" fmla="*/ 494 h 1838"/>
                  <a:gd name="T48" fmla="*/ 958 w 2140"/>
                  <a:gd name="T49" fmla="*/ 540 h 1838"/>
                  <a:gd name="T50" fmla="*/ 1000 w 2140"/>
                  <a:gd name="T51" fmla="*/ 630 h 1838"/>
                  <a:gd name="T52" fmla="*/ 1032 w 2140"/>
                  <a:gd name="T53" fmla="*/ 722 h 1838"/>
                  <a:gd name="T54" fmla="*/ 1050 w 2140"/>
                  <a:gd name="T55" fmla="*/ 818 h 1838"/>
                  <a:gd name="T56" fmla="*/ 1058 w 2140"/>
                  <a:gd name="T57" fmla="*/ 918 h 1838"/>
                  <a:gd name="T58" fmla="*/ 1056 w 2140"/>
                  <a:gd name="T59" fmla="*/ 968 h 1838"/>
                  <a:gd name="T60" fmla="*/ 1042 w 2140"/>
                  <a:gd name="T61" fmla="*/ 1066 h 1838"/>
                  <a:gd name="T62" fmla="*/ 1018 w 2140"/>
                  <a:gd name="T63" fmla="*/ 1162 h 1838"/>
                  <a:gd name="T64" fmla="*/ 982 w 2140"/>
                  <a:gd name="T65" fmla="*/ 1252 h 1838"/>
                  <a:gd name="T66" fmla="*/ 958 w 2140"/>
                  <a:gd name="T67" fmla="*/ 1296 h 1838"/>
                  <a:gd name="T68" fmla="*/ 900 w 2140"/>
                  <a:gd name="T69" fmla="*/ 1388 h 1838"/>
                  <a:gd name="T70" fmla="*/ 832 w 2140"/>
                  <a:gd name="T71" fmla="*/ 1472 h 1838"/>
                  <a:gd name="T72" fmla="*/ 794 w 2140"/>
                  <a:gd name="T73" fmla="*/ 1510 h 1838"/>
                  <a:gd name="T74" fmla="*/ 714 w 2140"/>
                  <a:gd name="T75" fmla="*/ 1580 h 1838"/>
                  <a:gd name="T76" fmla="*/ 626 w 2140"/>
                  <a:gd name="T77" fmla="*/ 1644 h 1838"/>
                  <a:gd name="T78" fmla="*/ 528 w 2140"/>
                  <a:gd name="T79" fmla="*/ 1700 h 1838"/>
                  <a:gd name="T80" fmla="*/ 426 w 2140"/>
                  <a:gd name="T81" fmla="*/ 1746 h 1838"/>
                  <a:gd name="T82" fmla="*/ 316 w 2140"/>
                  <a:gd name="T83" fmla="*/ 1784 h 1838"/>
                  <a:gd name="T84" fmla="*/ 200 w 2140"/>
                  <a:gd name="T85" fmla="*/ 1812 h 1838"/>
                  <a:gd name="T86" fmla="*/ 80 w 2140"/>
                  <a:gd name="T87" fmla="*/ 1830 h 1838"/>
                  <a:gd name="T88" fmla="*/ 18 w 2140"/>
                  <a:gd name="T89" fmla="*/ 1836 h 1838"/>
                  <a:gd name="T90" fmla="*/ 62 w 2140"/>
                  <a:gd name="T91" fmla="*/ 1838 h 1838"/>
                  <a:gd name="T92" fmla="*/ 142 w 2140"/>
                  <a:gd name="T93" fmla="*/ 1836 h 1838"/>
                  <a:gd name="T94" fmla="*/ 296 w 2140"/>
                  <a:gd name="T95" fmla="*/ 1818 h 1838"/>
                  <a:gd name="T96" fmla="*/ 442 w 2140"/>
                  <a:gd name="T97" fmla="*/ 1784 h 1838"/>
                  <a:gd name="T98" fmla="*/ 578 w 2140"/>
                  <a:gd name="T99" fmla="*/ 1734 h 1838"/>
                  <a:gd name="T100" fmla="*/ 706 w 2140"/>
                  <a:gd name="T101" fmla="*/ 1670 h 1838"/>
                  <a:gd name="T102" fmla="*/ 820 w 2140"/>
                  <a:gd name="T103" fmla="*/ 1594 h 1838"/>
                  <a:gd name="T104" fmla="*/ 922 w 2140"/>
                  <a:gd name="T105" fmla="*/ 1506 h 1838"/>
                  <a:gd name="T106" fmla="*/ 1010 w 2140"/>
                  <a:gd name="T107" fmla="*/ 1408 h 1838"/>
                  <a:gd name="T108" fmla="*/ 1540 w 2140"/>
                  <a:gd name="T109" fmla="*/ 1072 h 1838"/>
                  <a:gd name="T110" fmla="*/ 2140 w 2140"/>
                  <a:gd name="T111" fmla="*/ 918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0" h="1838">
                    <a:moveTo>
                      <a:pt x="2140" y="918"/>
                    </a:moveTo>
                    <a:lnTo>
                      <a:pt x="1540" y="572"/>
                    </a:lnTo>
                    <a:lnTo>
                      <a:pt x="1540" y="766"/>
                    </a:lnTo>
                    <a:lnTo>
                      <a:pt x="1048" y="482"/>
                    </a:lnTo>
                    <a:lnTo>
                      <a:pt x="1048" y="482"/>
                    </a:lnTo>
                    <a:lnTo>
                      <a:pt x="1010" y="428"/>
                    </a:lnTo>
                    <a:lnTo>
                      <a:pt x="968" y="378"/>
                    </a:lnTo>
                    <a:lnTo>
                      <a:pt x="922" y="330"/>
                    </a:lnTo>
                    <a:lnTo>
                      <a:pt x="874" y="286"/>
                    </a:lnTo>
                    <a:lnTo>
                      <a:pt x="820" y="242"/>
                    </a:lnTo>
                    <a:lnTo>
                      <a:pt x="764" y="202"/>
                    </a:lnTo>
                    <a:lnTo>
                      <a:pt x="706" y="166"/>
                    </a:lnTo>
                    <a:lnTo>
                      <a:pt x="644" y="132"/>
                    </a:lnTo>
                    <a:lnTo>
                      <a:pt x="578" y="102"/>
                    </a:lnTo>
                    <a:lnTo>
                      <a:pt x="512" y="76"/>
                    </a:lnTo>
                    <a:lnTo>
                      <a:pt x="442" y="54"/>
                    </a:lnTo>
                    <a:lnTo>
                      <a:pt x="370" y="34"/>
                    </a:lnTo>
                    <a:lnTo>
                      <a:pt x="296" y="20"/>
                    </a:lnTo>
                    <a:lnTo>
                      <a:pt x="220" y="8"/>
                    </a:lnTo>
                    <a:lnTo>
                      <a:pt x="142" y="2"/>
                    </a:lnTo>
                    <a:lnTo>
                      <a:pt x="62" y="0"/>
                    </a:lnTo>
                    <a:lnTo>
                      <a:pt x="62" y="0"/>
                    </a:lnTo>
                    <a:lnTo>
                      <a:pt x="18" y="0"/>
                    </a:lnTo>
                    <a:lnTo>
                      <a:pt x="18" y="0"/>
                    </a:lnTo>
                    <a:lnTo>
                      <a:pt x="0" y="2"/>
                    </a:lnTo>
                    <a:lnTo>
                      <a:pt x="0" y="2"/>
                    </a:lnTo>
                    <a:lnTo>
                      <a:pt x="18" y="2"/>
                    </a:lnTo>
                    <a:lnTo>
                      <a:pt x="18" y="2"/>
                    </a:lnTo>
                    <a:lnTo>
                      <a:pt x="80" y="6"/>
                    </a:lnTo>
                    <a:lnTo>
                      <a:pt x="140" y="14"/>
                    </a:lnTo>
                    <a:lnTo>
                      <a:pt x="200" y="24"/>
                    </a:lnTo>
                    <a:lnTo>
                      <a:pt x="258" y="38"/>
                    </a:lnTo>
                    <a:lnTo>
                      <a:pt x="316" y="54"/>
                    </a:lnTo>
                    <a:lnTo>
                      <a:pt x="372" y="70"/>
                    </a:lnTo>
                    <a:lnTo>
                      <a:pt x="426" y="92"/>
                    </a:lnTo>
                    <a:lnTo>
                      <a:pt x="478" y="114"/>
                    </a:lnTo>
                    <a:lnTo>
                      <a:pt x="528" y="138"/>
                    </a:lnTo>
                    <a:lnTo>
                      <a:pt x="578" y="164"/>
                    </a:lnTo>
                    <a:lnTo>
                      <a:pt x="626" y="194"/>
                    </a:lnTo>
                    <a:lnTo>
                      <a:pt x="672" y="224"/>
                    </a:lnTo>
                    <a:lnTo>
                      <a:pt x="714" y="256"/>
                    </a:lnTo>
                    <a:lnTo>
                      <a:pt x="756" y="290"/>
                    </a:lnTo>
                    <a:lnTo>
                      <a:pt x="794" y="328"/>
                    </a:lnTo>
                    <a:lnTo>
                      <a:pt x="832" y="364"/>
                    </a:lnTo>
                    <a:lnTo>
                      <a:pt x="832" y="364"/>
                    </a:lnTo>
                    <a:lnTo>
                      <a:pt x="868" y="406"/>
                    </a:lnTo>
                    <a:lnTo>
                      <a:pt x="900" y="450"/>
                    </a:lnTo>
                    <a:lnTo>
                      <a:pt x="932" y="494"/>
                    </a:lnTo>
                    <a:lnTo>
                      <a:pt x="958" y="540"/>
                    </a:lnTo>
                    <a:lnTo>
                      <a:pt x="958" y="540"/>
                    </a:lnTo>
                    <a:lnTo>
                      <a:pt x="982" y="584"/>
                    </a:lnTo>
                    <a:lnTo>
                      <a:pt x="1000" y="630"/>
                    </a:lnTo>
                    <a:lnTo>
                      <a:pt x="1018" y="676"/>
                    </a:lnTo>
                    <a:lnTo>
                      <a:pt x="1032" y="722"/>
                    </a:lnTo>
                    <a:lnTo>
                      <a:pt x="1042" y="770"/>
                    </a:lnTo>
                    <a:lnTo>
                      <a:pt x="1050" y="818"/>
                    </a:lnTo>
                    <a:lnTo>
                      <a:pt x="1056" y="868"/>
                    </a:lnTo>
                    <a:lnTo>
                      <a:pt x="1058" y="918"/>
                    </a:lnTo>
                    <a:lnTo>
                      <a:pt x="1058" y="918"/>
                    </a:lnTo>
                    <a:lnTo>
                      <a:pt x="1056" y="968"/>
                    </a:lnTo>
                    <a:lnTo>
                      <a:pt x="1050" y="1018"/>
                    </a:lnTo>
                    <a:lnTo>
                      <a:pt x="1042" y="1066"/>
                    </a:lnTo>
                    <a:lnTo>
                      <a:pt x="1032" y="1114"/>
                    </a:lnTo>
                    <a:lnTo>
                      <a:pt x="1018" y="1162"/>
                    </a:lnTo>
                    <a:lnTo>
                      <a:pt x="1000" y="1208"/>
                    </a:lnTo>
                    <a:lnTo>
                      <a:pt x="982" y="1252"/>
                    </a:lnTo>
                    <a:lnTo>
                      <a:pt x="958" y="1296"/>
                    </a:lnTo>
                    <a:lnTo>
                      <a:pt x="958" y="1296"/>
                    </a:lnTo>
                    <a:lnTo>
                      <a:pt x="932" y="1342"/>
                    </a:lnTo>
                    <a:lnTo>
                      <a:pt x="900" y="1388"/>
                    </a:lnTo>
                    <a:lnTo>
                      <a:pt x="868" y="1430"/>
                    </a:lnTo>
                    <a:lnTo>
                      <a:pt x="832" y="1472"/>
                    </a:lnTo>
                    <a:lnTo>
                      <a:pt x="832" y="1472"/>
                    </a:lnTo>
                    <a:lnTo>
                      <a:pt x="794" y="1510"/>
                    </a:lnTo>
                    <a:lnTo>
                      <a:pt x="756" y="1546"/>
                    </a:lnTo>
                    <a:lnTo>
                      <a:pt x="714" y="1580"/>
                    </a:lnTo>
                    <a:lnTo>
                      <a:pt x="670" y="1614"/>
                    </a:lnTo>
                    <a:lnTo>
                      <a:pt x="626" y="1644"/>
                    </a:lnTo>
                    <a:lnTo>
                      <a:pt x="578" y="1672"/>
                    </a:lnTo>
                    <a:lnTo>
                      <a:pt x="528" y="1700"/>
                    </a:lnTo>
                    <a:lnTo>
                      <a:pt x="478" y="1724"/>
                    </a:lnTo>
                    <a:lnTo>
                      <a:pt x="426" y="1746"/>
                    </a:lnTo>
                    <a:lnTo>
                      <a:pt x="372" y="1766"/>
                    </a:lnTo>
                    <a:lnTo>
                      <a:pt x="316" y="1784"/>
                    </a:lnTo>
                    <a:lnTo>
                      <a:pt x="258" y="1800"/>
                    </a:lnTo>
                    <a:lnTo>
                      <a:pt x="200" y="1812"/>
                    </a:lnTo>
                    <a:lnTo>
                      <a:pt x="140" y="1822"/>
                    </a:lnTo>
                    <a:lnTo>
                      <a:pt x="80" y="1830"/>
                    </a:lnTo>
                    <a:lnTo>
                      <a:pt x="18" y="1836"/>
                    </a:lnTo>
                    <a:lnTo>
                      <a:pt x="18" y="1836"/>
                    </a:lnTo>
                    <a:lnTo>
                      <a:pt x="18" y="1836"/>
                    </a:lnTo>
                    <a:lnTo>
                      <a:pt x="62" y="1838"/>
                    </a:lnTo>
                    <a:lnTo>
                      <a:pt x="62" y="1838"/>
                    </a:lnTo>
                    <a:lnTo>
                      <a:pt x="142" y="1836"/>
                    </a:lnTo>
                    <a:lnTo>
                      <a:pt x="220" y="1828"/>
                    </a:lnTo>
                    <a:lnTo>
                      <a:pt x="296" y="1818"/>
                    </a:lnTo>
                    <a:lnTo>
                      <a:pt x="370" y="1802"/>
                    </a:lnTo>
                    <a:lnTo>
                      <a:pt x="442" y="1784"/>
                    </a:lnTo>
                    <a:lnTo>
                      <a:pt x="512" y="1760"/>
                    </a:lnTo>
                    <a:lnTo>
                      <a:pt x="578" y="1734"/>
                    </a:lnTo>
                    <a:lnTo>
                      <a:pt x="644" y="1704"/>
                    </a:lnTo>
                    <a:lnTo>
                      <a:pt x="706" y="1670"/>
                    </a:lnTo>
                    <a:lnTo>
                      <a:pt x="764" y="1634"/>
                    </a:lnTo>
                    <a:lnTo>
                      <a:pt x="820" y="1594"/>
                    </a:lnTo>
                    <a:lnTo>
                      <a:pt x="874" y="1552"/>
                    </a:lnTo>
                    <a:lnTo>
                      <a:pt x="922" y="1506"/>
                    </a:lnTo>
                    <a:lnTo>
                      <a:pt x="968" y="1458"/>
                    </a:lnTo>
                    <a:lnTo>
                      <a:pt x="1010" y="1408"/>
                    </a:lnTo>
                    <a:lnTo>
                      <a:pt x="1048" y="1356"/>
                    </a:lnTo>
                    <a:lnTo>
                      <a:pt x="1540" y="1072"/>
                    </a:lnTo>
                    <a:lnTo>
                      <a:pt x="1540" y="1264"/>
                    </a:lnTo>
                    <a:lnTo>
                      <a:pt x="2140" y="918"/>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9" name="Freeform 18"/>
              <p:cNvSpPr>
                <a:spLocks/>
              </p:cNvSpPr>
              <p:nvPr/>
            </p:nvSpPr>
            <p:spPr bwMode="auto">
              <a:xfrm rot="5400000" flipV="1">
                <a:off x="550416" y="5290526"/>
                <a:ext cx="1287263" cy="1105604"/>
              </a:xfrm>
              <a:custGeom>
                <a:avLst/>
                <a:gdLst>
                  <a:gd name="T0" fmla="*/ 1540 w 2140"/>
                  <a:gd name="T1" fmla="*/ 572 h 1838"/>
                  <a:gd name="T2" fmla="*/ 1048 w 2140"/>
                  <a:gd name="T3" fmla="*/ 482 h 1838"/>
                  <a:gd name="T4" fmla="*/ 1010 w 2140"/>
                  <a:gd name="T5" fmla="*/ 428 h 1838"/>
                  <a:gd name="T6" fmla="*/ 922 w 2140"/>
                  <a:gd name="T7" fmla="*/ 330 h 1838"/>
                  <a:gd name="T8" fmla="*/ 820 w 2140"/>
                  <a:gd name="T9" fmla="*/ 242 h 1838"/>
                  <a:gd name="T10" fmla="*/ 706 w 2140"/>
                  <a:gd name="T11" fmla="*/ 166 h 1838"/>
                  <a:gd name="T12" fmla="*/ 578 w 2140"/>
                  <a:gd name="T13" fmla="*/ 102 h 1838"/>
                  <a:gd name="T14" fmla="*/ 442 w 2140"/>
                  <a:gd name="T15" fmla="*/ 54 h 1838"/>
                  <a:gd name="T16" fmla="*/ 296 w 2140"/>
                  <a:gd name="T17" fmla="*/ 20 h 1838"/>
                  <a:gd name="T18" fmla="*/ 142 w 2140"/>
                  <a:gd name="T19" fmla="*/ 2 h 1838"/>
                  <a:gd name="T20" fmla="*/ 62 w 2140"/>
                  <a:gd name="T21" fmla="*/ 0 h 1838"/>
                  <a:gd name="T22" fmla="*/ 18 w 2140"/>
                  <a:gd name="T23" fmla="*/ 0 h 1838"/>
                  <a:gd name="T24" fmla="*/ 0 w 2140"/>
                  <a:gd name="T25" fmla="*/ 2 h 1838"/>
                  <a:gd name="T26" fmla="*/ 18 w 2140"/>
                  <a:gd name="T27" fmla="*/ 2 h 1838"/>
                  <a:gd name="T28" fmla="*/ 140 w 2140"/>
                  <a:gd name="T29" fmla="*/ 14 h 1838"/>
                  <a:gd name="T30" fmla="*/ 258 w 2140"/>
                  <a:gd name="T31" fmla="*/ 38 h 1838"/>
                  <a:gd name="T32" fmla="*/ 372 w 2140"/>
                  <a:gd name="T33" fmla="*/ 70 h 1838"/>
                  <a:gd name="T34" fmla="*/ 478 w 2140"/>
                  <a:gd name="T35" fmla="*/ 114 h 1838"/>
                  <a:gd name="T36" fmla="*/ 578 w 2140"/>
                  <a:gd name="T37" fmla="*/ 164 h 1838"/>
                  <a:gd name="T38" fmla="*/ 672 w 2140"/>
                  <a:gd name="T39" fmla="*/ 224 h 1838"/>
                  <a:gd name="T40" fmla="*/ 756 w 2140"/>
                  <a:gd name="T41" fmla="*/ 290 h 1838"/>
                  <a:gd name="T42" fmla="*/ 832 w 2140"/>
                  <a:gd name="T43" fmla="*/ 364 h 1838"/>
                  <a:gd name="T44" fmla="*/ 868 w 2140"/>
                  <a:gd name="T45" fmla="*/ 406 h 1838"/>
                  <a:gd name="T46" fmla="*/ 932 w 2140"/>
                  <a:gd name="T47" fmla="*/ 494 h 1838"/>
                  <a:gd name="T48" fmla="*/ 958 w 2140"/>
                  <a:gd name="T49" fmla="*/ 540 h 1838"/>
                  <a:gd name="T50" fmla="*/ 1000 w 2140"/>
                  <a:gd name="T51" fmla="*/ 630 h 1838"/>
                  <a:gd name="T52" fmla="*/ 1032 w 2140"/>
                  <a:gd name="T53" fmla="*/ 722 h 1838"/>
                  <a:gd name="T54" fmla="*/ 1050 w 2140"/>
                  <a:gd name="T55" fmla="*/ 818 h 1838"/>
                  <a:gd name="T56" fmla="*/ 1058 w 2140"/>
                  <a:gd name="T57" fmla="*/ 918 h 1838"/>
                  <a:gd name="T58" fmla="*/ 1056 w 2140"/>
                  <a:gd name="T59" fmla="*/ 968 h 1838"/>
                  <a:gd name="T60" fmla="*/ 1042 w 2140"/>
                  <a:gd name="T61" fmla="*/ 1066 h 1838"/>
                  <a:gd name="T62" fmla="*/ 1018 w 2140"/>
                  <a:gd name="T63" fmla="*/ 1162 h 1838"/>
                  <a:gd name="T64" fmla="*/ 982 w 2140"/>
                  <a:gd name="T65" fmla="*/ 1252 h 1838"/>
                  <a:gd name="T66" fmla="*/ 958 w 2140"/>
                  <a:gd name="T67" fmla="*/ 1296 h 1838"/>
                  <a:gd name="T68" fmla="*/ 900 w 2140"/>
                  <a:gd name="T69" fmla="*/ 1388 h 1838"/>
                  <a:gd name="T70" fmla="*/ 832 w 2140"/>
                  <a:gd name="T71" fmla="*/ 1472 h 1838"/>
                  <a:gd name="T72" fmla="*/ 794 w 2140"/>
                  <a:gd name="T73" fmla="*/ 1510 h 1838"/>
                  <a:gd name="T74" fmla="*/ 714 w 2140"/>
                  <a:gd name="T75" fmla="*/ 1580 h 1838"/>
                  <a:gd name="T76" fmla="*/ 626 w 2140"/>
                  <a:gd name="T77" fmla="*/ 1644 h 1838"/>
                  <a:gd name="T78" fmla="*/ 528 w 2140"/>
                  <a:gd name="T79" fmla="*/ 1700 h 1838"/>
                  <a:gd name="T80" fmla="*/ 426 w 2140"/>
                  <a:gd name="T81" fmla="*/ 1746 h 1838"/>
                  <a:gd name="T82" fmla="*/ 316 w 2140"/>
                  <a:gd name="T83" fmla="*/ 1784 h 1838"/>
                  <a:gd name="T84" fmla="*/ 200 w 2140"/>
                  <a:gd name="T85" fmla="*/ 1812 h 1838"/>
                  <a:gd name="T86" fmla="*/ 80 w 2140"/>
                  <a:gd name="T87" fmla="*/ 1830 h 1838"/>
                  <a:gd name="T88" fmla="*/ 18 w 2140"/>
                  <a:gd name="T89" fmla="*/ 1836 h 1838"/>
                  <a:gd name="T90" fmla="*/ 62 w 2140"/>
                  <a:gd name="T91" fmla="*/ 1838 h 1838"/>
                  <a:gd name="T92" fmla="*/ 142 w 2140"/>
                  <a:gd name="T93" fmla="*/ 1836 h 1838"/>
                  <a:gd name="T94" fmla="*/ 296 w 2140"/>
                  <a:gd name="T95" fmla="*/ 1818 h 1838"/>
                  <a:gd name="T96" fmla="*/ 442 w 2140"/>
                  <a:gd name="T97" fmla="*/ 1784 h 1838"/>
                  <a:gd name="T98" fmla="*/ 578 w 2140"/>
                  <a:gd name="T99" fmla="*/ 1734 h 1838"/>
                  <a:gd name="T100" fmla="*/ 706 w 2140"/>
                  <a:gd name="T101" fmla="*/ 1670 h 1838"/>
                  <a:gd name="T102" fmla="*/ 820 w 2140"/>
                  <a:gd name="T103" fmla="*/ 1594 h 1838"/>
                  <a:gd name="T104" fmla="*/ 922 w 2140"/>
                  <a:gd name="T105" fmla="*/ 1506 h 1838"/>
                  <a:gd name="T106" fmla="*/ 1010 w 2140"/>
                  <a:gd name="T107" fmla="*/ 1408 h 1838"/>
                  <a:gd name="T108" fmla="*/ 1540 w 2140"/>
                  <a:gd name="T109" fmla="*/ 1072 h 1838"/>
                  <a:gd name="T110" fmla="*/ 2140 w 2140"/>
                  <a:gd name="T111" fmla="*/ 918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0" h="1838">
                    <a:moveTo>
                      <a:pt x="2140" y="918"/>
                    </a:moveTo>
                    <a:lnTo>
                      <a:pt x="1540" y="572"/>
                    </a:lnTo>
                    <a:lnTo>
                      <a:pt x="1540" y="766"/>
                    </a:lnTo>
                    <a:lnTo>
                      <a:pt x="1048" y="482"/>
                    </a:lnTo>
                    <a:lnTo>
                      <a:pt x="1048" y="482"/>
                    </a:lnTo>
                    <a:lnTo>
                      <a:pt x="1010" y="428"/>
                    </a:lnTo>
                    <a:lnTo>
                      <a:pt x="968" y="378"/>
                    </a:lnTo>
                    <a:lnTo>
                      <a:pt x="922" y="330"/>
                    </a:lnTo>
                    <a:lnTo>
                      <a:pt x="874" y="286"/>
                    </a:lnTo>
                    <a:lnTo>
                      <a:pt x="820" y="242"/>
                    </a:lnTo>
                    <a:lnTo>
                      <a:pt x="764" y="202"/>
                    </a:lnTo>
                    <a:lnTo>
                      <a:pt x="706" y="166"/>
                    </a:lnTo>
                    <a:lnTo>
                      <a:pt x="644" y="132"/>
                    </a:lnTo>
                    <a:lnTo>
                      <a:pt x="578" y="102"/>
                    </a:lnTo>
                    <a:lnTo>
                      <a:pt x="512" y="76"/>
                    </a:lnTo>
                    <a:lnTo>
                      <a:pt x="442" y="54"/>
                    </a:lnTo>
                    <a:lnTo>
                      <a:pt x="370" y="34"/>
                    </a:lnTo>
                    <a:lnTo>
                      <a:pt x="296" y="20"/>
                    </a:lnTo>
                    <a:lnTo>
                      <a:pt x="220" y="8"/>
                    </a:lnTo>
                    <a:lnTo>
                      <a:pt x="142" y="2"/>
                    </a:lnTo>
                    <a:lnTo>
                      <a:pt x="62" y="0"/>
                    </a:lnTo>
                    <a:lnTo>
                      <a:pt x="62" y="0"/>
                    </a:lnTo>
                    <a:lnTo>
                      <a:pt x="18" y="0"/>
                    </a:lnTo>
                    <a:lnTo>
                      <a:pt x="18" y="0"/>
                    </a:lnTo>
                    <a:lnTo>
                      <a:pt x="0" y="2"/>
                    </a:lnTo>
                    <a:lnTo>
                      <a:pt x="0" y="2"/>
                    </a:lnTo>
                    <a:lnTo>
                      <a:pt x="18" y="2"/>
                    </a:lnTo>
                    <a:lnTo>
                      <a:pt x="18" y="2"/>
                    </a:lnTo>
                    <a:lnTo>
                      <a:pt x="80" y="6"/>
                    </a:lnTo>
                    <a:lnTo>
                      <a:pt x="140" y="14"/>
                    </a:lnTo>
                    <a:lnTo>
                      <a:pt x="200" y="24"/>
                    </a:lnTo>
                    <a:lnTo>
                      <a:pt x="258" y="38"/>
                    </a:lnTo>
                    <a:lnTo>
                      <a:pt x="316" y="54"/>
                    </a:lnTo>
                    <a:lnTo>
                      <a:pt x="372" y="70"/>
                    </a:lnTo>
                    <a:lnTo>
                      <a:pt x="426" y="92"/>
                    </a:lnTo>
                    <a:lnTo>
                      <a:pt x="478" y="114"/>
                    </a:lnTo>
                    <a:lnTo>
                      <a:pt x="528" y="138"/>
                    </a:lnTo>
                    <a:lnTo>
                      <a:pt x="578" y="164"/>
                    </a:lnTo>
                    <a:lnTo>
                      <a:pt x="626" y="194"/>
                    </a:lnTo>
                    <a:lnTo>
                      <a:pt x="672" y="224"/>
                    </a:lnTo>
                    <a:lnTo>
                      <a:pt x="714" y="256"/>
                    </a:lnTo>
                    <a:lnTo>
                      <a:pt x="756" y="290"/>
                    </a:lnTo>
                    <a:lnTo>
                      <a:pt x="794" y="328"/>
                    </a:lnTo>
                    <a:lnTo>
                      <a:pt x="832" y="364"/>
                    </a:lnTo>
                    <a:lnTo>
                      <a:pt x="832" y="364"/>
                    </a:lnTo>
                    <a:lnTo>
                      <a:pt x="868" y="406"/>
                    </a:lnTo>
                    <a:lnTo>
                      <a:pt x="900" y="450"/>
                    </a:lnTo>
                    <a:lnTo>
                      <a:pt x="932" y="494"/>
                    </a:lnTo>
                    <a:lnTo>
                      <a:pt x="958" y="540"/>
                    </a:lnTo>
                    <a:lnTo>
                      <a:pt x="958" y="540"/>
                    </a:lnTo>
                    <a:lnTo>
                      <a:pt x="982" y="584"/>
                    </a:lnTo>
                    <a:lnTo>
                      <a:pt x="1000" y="630"/>
                    </a:lnTo>
                    <a:lnTo>
                      <a:pt x="1018" y="676"/>
                    </a:lnTo>
                    <a:lnTo>
                      <a:pt x="1032" y="722"/>
                    </a:lnTo>
                    <a:lnTo>
                      <a:pt x="1042" y="770"/>
                    </a:lnTo>
                    <a:lnTo>
                      <a:pt x="1050" y="818"/>
                    </a:lnTo>
                    <a:lnTo>
                      <a:pt x="1056" y="868"/>
                    </a:lnTo>
                    <a:lnTo>
                      <a:pt x="1058" y="918"/>
                    </a:lnTo>
                    <a:lnTo>
                      <a:pt x="1058" y="918"/>
                    </a:lnTo>
                    <a:lnTo>
                      <a:pt x="1056" y="968"/>
                    </a:lnTo>
                    <a:lnTo>
                      <a:pt x="1050" y="1018"/>
                    </a:lnTo>
                    <a:lnTo>
                      <a:pt x="1042" y="1066"/>
                    </a:lnTo>
                    <a:lnTo>
                      <a:pt x="1032" y="1114"/>
                    </a:lnTo>
                    <a:lnTo>
                      <a:pt x="1018" y="1162"/>
                    </a:lnTo>
                    <a:lnTo>
                      <a:pt x="1000" y="1208"/>
                    </a:lnTo>
                    <a:lnTo>
                      <a:pt x="982" y="1252"/>
                    </a:lnTo>
                    <a:lnTo>
                      <a:pt x="958" y="1296"/>
                    </a:lnTo>
                    <a:lnTo>
                      <a:pt x="958" y="1296"/>
                    </a:lnTo>
                    <a:lnTo>
                      <a:pt x="932" y="1342"/>
                    </a:lnTo>
                    <a:lnTo>
                      <a:pt x="900" y="1388"/>
                    </a:lnTo>
                    <a:lnTo>
                      <a:pt x="868" y="1430"/>
                    </a:lnTo>
                    <a:lnTo>
                      <a:pt x="832" y="1472"/>
                    </a:lnTo>
                    <a:lnTo>
                      <a:pt x="832" y="1472"/>
                    </a:lnTo>
                    <a:lnTo>
                      <a:pt x="794" y="1510"/>
                    </a:lnTo>
                    <a:lnTo>
                      <a:pt x="756" y="1546"/>
                    </a:lnTo>
                    <a:lnTo>
                      <a:pt x="714" y="1580"/>
                    </a:lnTo>
                    <a:lnTo>
                      <a:pt x="670" y="1614"/>
                    </a:lnTo>
                    <a:lnTo>
                      <a:pt x="626" y="1644"/>
                    </a:lnTo>
                    <a:lnTo>
                      <a:pt x="578" y="1672"/>
                    </a:lnTo>
                    <a:lnTo>
                      <a:pt x="528" y="1700"/>
                    </a:lnTo>
                    <a:lnTo>
                      <a:pt x="478" y="1724"/>
                    </a:lnTo>
                    <a:lnTo>
                      <a:pt x="426" y="1746"/>
                    </a:lnTo>
                    <a:lnTo>
                      <a:pt x="372" y="1766"/>
                    </a:lnTo>
                    <a:lnTo>
                      <a:pt x="316" y="1784"/>
                    </a:lnTo>
                    <a:lnTo>
                      <a:pt x="258" y="1800"/>
                    </a:lnTo>
                    <a:lnTo>
                      <a:pt x="200" y="1812"/>
                    </a:lnTo>
                    <a:lnTo>
                      <a:pt x="140" y="1822"/>
                    </a:lnTo>
                    <a:lnTo>
                      <a:pt x="80" y="1830"/>
                    </a:lnTo>
                    <a:lnTo>
                      <a:pt x="18" y="1836"/>
                    </a:lnTo>
                    <a:lnTo>
                      <a:pt x="18" y="1836"/>
                    </a:lnTo>
                    <a:lnTo>
                      <a:pt x="18" y="1836"/>
                    </a:lnTo>
                    <a:lnTo>
                      <a:pt x="62" y="1838"/>
                    </a:lnTo>
                    <a:lnTo>
                      <a:pt x="62" y="1838"/>
                    </a:lnTo>
                    <a:lnTo>
                      <a:pt x="142" y="1836"/>
                    </a:lnTo>
                    <a:lnTo>
                      <a:pt x="220" y="1828"/>
                    </a:lnTo>
                    <a:lnTo>
                      <a:pt x="296" y="1818"/>
                    </a:lnTo>
                    <a:lnTo>
                      <a:pt x="370" y="1802"/>
                    </a:lnTo>
                    <a:lnTo>
                      <a:pt x="442" y="1784"/>
                    </a:lnTo>
                    <a:lnTo>
                      <a:pt x="512" y="1760"/>
                    </a:lnTo>
                    <a:lnTo>
                      <a:pt x="578" y="1734"/>
                    </a:lnTo>
                    <a:lnTo>
                      <a:pt x="644" y="1704"/>
                    </a:lnTo>
                    <a:lnTo>
                      <a:pt x="706" y="1670"/>
                    </a:lnTo>
                    <a:lnTo>
                      <a:pt x="764" y="1634"/>
                    </a:lnTo>
                    <a:lnTo>
                      <a:pt x="820" y="1594"/>
                    </a:lnTo>
                    <a:lnTo>
                      <a:pt x="874" y="1552"/>
                    </a:lnTo>
                    <a:lnTo>
                      <a:pt x="922" y="1506"/>
                    </a:lnTo>
                    <a:lnTo>
                      <a:pt x="968" y="1458"/>
                    </a:lnTo>
                    <a:lnTo>
                      <a:pt x="1010" y="1408"/>
                    </a:lnTo>
                    <a:lnTo>
                      <a:pt x="1048" y="1356"/>
                    </a:lnTo>
                    <a:lnTo>
                      <a:pt x="1540" y="1072"/>
                    </a:lnTo>
                    <a:lnTo>
                      <a:pt x="1540" y="1264"/>
                    </a:lnTo>
                    <a:lnTo>
                      <a:pt x="2140" y="918"/>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15" name="Group 14"/>
            <p:cNvGrpSpPr/>
            <p:nvPr/>
          </p:nvGrpSpPr>
          <p:grpSpPr>
            <a:xfrm rot="5400000">
              <a:off x="470080" y="3429995"/>
              <a:ext cx="1105604" cy="2442881"/>
              <a:chOff x="641246" y="4044078"/>
              <a:chExt cx="1105604" cy="2442881"/>
            </a:xfrm>
          </p:grpSpPr>
          <p:sp>
            <p:nvSpPr>
              <p:cNvPr id="16" name="Freeform 15"/>
              <p:cNvSpPr>
                <a:spLocks/>
              </p:cNvSpPr>
              <p:nvPr/>
            </p:nvSpPr>
            <p:spPr bwMode="auto">
              <a:xfrm rot="16200000">
                <a:off x="550416" y="4134908"/>
                <a:ext cx="1287263" cy="1105604"/>
              </a:xfrm>
              <a:custGeom>
                <a:avLst/>
                <a:gdLst>
                  <a:gd name="T0" fmla="*/ 1540 w 2140"/>
                  <a:gd name="T1" fmla="*/ 572 h 1838"/>
                  <a:gd name="T2" fmla="*/ 1048 w 2140"/>
                  <a:gd name="T3" fmla="*/ 482 h 1838"/>
                  <a:gd name="T4" fmla="*/ 1010 w 2140"/>
                  <a:gd name="T5" fmla="*/ 428 h 1838"/>
                  <a:gd name="T6" fmla="*/ 922 w 2140"/>
                  <a:gd name="T7" fmla="*/ 330 h 1838"/>
                  <a:gd name="T8" fmla="*/ 820 w 2140"/>
                  <a:gd name="T9" fmla="*/ 242 h 1838"/>
                  <a:gd name="T10" fmla="*/ 706 w 2140"/>
                  <a:gd name="T11" fmla="*/ 166 h 1838"/>
                  <a:gd name="T12" fmla="*/ 578 w 2140"/>
                  <a:gd name="T13" fmla="*/ 102 h 1838"/>
                  <a:gd name="T14" fmla="*/ 442 w 2140"/>
                  <a:gd name="T15" fmla="*/ 54 h 1838"/>
                  <a:gd name="T16" fmla="*/ 296 w 2140"/>
                  <a:gd name="T17" fmla="*/ 20 h 1838"/>
                  <a:gd name="T18" fmla="*/ 142 w 2140"/>
                  <a:gd name="T19" fmla="*/ 2 h 1838"/>
                  <a:gd name="T20" fmla="*/ 62 w 2140"/>
                  <a:gd name="T21" fmla="*/ 0 h 1838"/>
                  <a:gd name="T22" fmla="*/ 18 w 2140"/>
                  <a:gd name="T23" fmla="*/ 0 h 1838"/>
                  <a:gd name="T24" fmla="*/ 0 w 2140"/>
                  <a:gd name="T25" fmla="*/ 2 h 1838"/>
                  <a:gd name="T26" fmla="*/ 18 w 2140"/>
                  <a:gd name="T27" fmla="*/ 2 h 1838"/>
                  <a:gd name="T28" fmla="*/ 140 w 2140"/>
                  <a:gd name="T29" fmla="*/ 14 h 1838"/>
                  <a:gd name="T30" fmla="*/ 258 w 2140"/>
                  <a:gd name="T31" fmla="*/ 38 h 1838"/>
                  <a:gd name="T32" fmla="*/ 372 w 2140"/>
                  <a:gd name="T33" fmla="*/ 70 h 1838"/>
                  <a:gd name="T34" fmla="*/ 478 w 2140"/>
                  <a:gd name="T35" fmla="*/ 114 h 1838"/>
                  <a:gd name="T36" fmla="*/ 578 w 2140"/>
                  <a:gd name="T37" fmla="*/ 164 h 1838"/>
                  <a:gd name="T38" fmla="*/ 672 w 2140"/>
                  <a:gd name="T39" fmla="*/ 224 h 1838"/>
                  <a:gd name="T40" fmla="*/ 756 w 2140"/>
                  <a:gd name="T41" fmla="*/ 290 h 1838"/>
                  <a:gd name="T42" fmla="*/ 832 w 2140"/>
                  <a:gd name="T43" fmla="*/ 364 h 1838"/>
                  <a:gd name="T44" fmla="*/ 868 w 2140"/>
                  <a:gd name="T45" fmla="*/ 406 h 1838"/>
                  <a:gd name="T46" fmla="*/ 932 w 2140"/>
                  <a:gd name="T47" fmla="*/ 494 h 1838"/>
                  <a:gd name="T48" fmla="*/ 958 w 2140"/>
                  <a:gd name="T49" fmla="*/ 540 h 1838"/>
                  <a:gd name="T50" fmla="*/ 1000 w 2140"/>
                  <a:gd name="T51" fmla="*/ 630 h 1838"/>
                  <a:gd name="T52" fmla="*/ 1032 w 2140"/>
                  <a:gd name="T53" fmla="*/ 722 h 1838"/>
                  <a:gd name="T54" fmla="*/ 1050 w 2140"/>
                  <a:gd name="T55" fmla="*/ 818 h 1838"/>
                  <a:gd name="T56" fmla="*/ 1058 w 2140"/>
                  <a:gd name="T57" fmla="*/ 918 h 1838"/>
                  <a:gd name="T58" fmla="*/ 1056 w 2140"/>
                  <a:gd name="T59" fmla="*/ 968 h 1838"/>
                  <a:gd name="T60" fmla="*/ 1042 w 2140"/>
                  <a:gd name="T61" fmla="*/ 1066 h 1838"/>
                  <a:gd name="T62" fmla="*/ 1018 w 2140"/>
                  <a:gd name="T63" fmla="*/ 1162 h 1838"/>
                  <a:gd name="T64" fmla="*/ 982 w 2140"/>
                  <a:gd name="T65" fmla="*/ 1252 h 1838"/>
                  <a:gd name="T66" fmla="*/ 958 w 2140"/>
                  <a:gd name="T67" fmla="*/ 1296 h 1838"/>
                  <a:gd name="T68" fmla="*/ 900 w 2140"/>
                  <a:gd name="T69" fmla="*/ 1388 h 1838"/>
                  <a:gd name="T70" fmla="*/ 832 w 2140"/>
                  <a:gd name="T71" fmla="*/ 1472 h 1838"/>
                  <a:gd name="T72" fmla="*/ 794 w 2140"/>
                  <a:gd name="T73" fmla="*/ 1510 h 1838"/>
                  <a:gd name="T74" fmla="*/ 714 w 2140"/>
                  <a:gd name="T75" fmla="*/ 1580 h 1838"/>
                  <a:gd name="T76" fmla="*/ 626 w 2140"/>
                  <a:gd name="T77" fmla="*/ 1644 h 1838"/>
                  <a:gd name="T78" fmla="*/ 528 w 2140"/>
                  <a:gd name="T79" fmla="*/ 1700 h 1838"/>
                  <a:gd name="T80" fmla="*/ 426 w 2140"/>
                  <a:gd name="T81" fmla="*/ 1746 h 1838"/>
                  <a:gd name="T82" fmla="*/ 316 w 2140"/>
                  <a:gd name="T83" fmla="*/ 1784 h 1838"/>
                  <a:gd name="T84" fmla="*/ 200 w 2140"/>
                  <a:gd name="T85" fmla="*/ 1812 h 1838"/>
                  <a:gd name="T86" fmla="*/ 80 w 2140"/>
                  <a:gd name="T87" fmla="*/ 1830 h 1838"/>
                  <a:gd name="T88" fmla="*/ 18 w 2140"/>
                  <a:gd name="T89" fmla="*/ 1836 h 1838"/>
                  <a:gd name="T90" fmla="*/ 62 w 2140"/>
                  <a:gd name="T91" fmla="*/ 1838 h 1838"/>
                  <a:gd name="T92" fmla="*/ 142 w 2140"/>
                  <a:gd name="T93" fmla="*/ 1836 h 1838"/>
                  <a:gd name="T94" fmla="*/ 296 w 2140"/>
                  <a:gd name="T95" fmla="*/ 1818 h 1838"/>
                  <a:gd name="T96" fmla="*/ 442 w 2140"/>
                  <a:gd name="T97" fmla="*/ 1784 h 1838"/>
                  <a:gd name="T98" fmla="*/ 578 w 2140"/>
                  <a:gd name="T99" fmla="*/ 1734 h 1838"/>
                  <a:gd name="T100" fmla="*/ 706 w 2140"/>
                  <a:gd name="T101" fmla="*/ 1670 h 1838"/>
                  <a:gd name="T102" fmla="*/ 820 w 2140"/>
                  <a:gd name="T103" fmla="*/ 1594 h 1838"/>
                  <a:gd name="T104" fmla="*/ 922 w 2140"/>
                  <a:gd name="T105" fmla="*/ 1506 h 1838"/>
                  <a:gd name="T106" fmla="*/ 1010 w 2140"/>
                  <a:gd name="T107" fmla="*/ 1408 h 1838"/>
                  <a:gd name="T108" fmla="*/ 1540 w 2140"/>
                  <a:gd name="T109" fmla="*/ 1072 h 1838"/>
                  <a:gd name="T110" fmla="*/ 2140 w 2140"/>
                  <a:gd name="T111" fmla="*/ 918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0" h="1838">
                    <a:moveTo>
                      <a:pt x="2140" y="918"/>
                    </a:moveTo>
                    <a:lnTo>
                      <a:pt x="1540" y="572"/>
                    </a:lnTo>
                    <a:lnTo>
                      <a:pt x="1540" y="766"/>
                    </a:lnTo>
                    <a:lnTo>
                      <a:pt x="1048" y="482"/>
                    </a:lnTo>
                    <a:lnTo>
                      <a:pt x="1048" y="482"/>
                    </a:lnTo>
                    <a:lnTo>
                      <a:pt x="1010" y="428"/>
                    </a:lnTo>
                    <a:lnTo>
                      <a:pt x="968" y="378"/>
                    </a:lnTo>
                    <a:lnTo>
                      <a:pt x="922" y="330"/>
                    </a:lnTo>
                    <a:lnTo>
                      <a:pt x="874" y="286"/>
                    </a:lnTo>
                    <a:lnTo>
                      <a:pt x="820" y="242"/>
                    </a:lnTo>
                    <a:lnTo>
                      <a:pt x="764" y="202"/>
                    </a:lnTo>
                    <a:lnTo>
                      <a:pt x="706" y="166"/>
                    </a:lnTo>
                    <a:lnTo>
                      <a:pt x="644" y="132"/>
                    </a:lnTo>
                    <a:lnTo>
                      <a:pt x="578" y="102"/>
                    </a:lnTo>
                    <a:lnTo>
                      <a:pt x="512" y="76"/>
                    </a:lnTo>
                    <a:lnTo>
                      <a:pt x="442" y="54"/>
                    </a:lnTo>
                    <a:lnTo>
                      <a:pt x="370" y="34"/>
                    </a:lnTo>
                    <a:lnTo>
                      <a:pt x="296" y="20"/>
                    </a:lnTo>
                    <a:lnTo>
                      <a:pt x="220" y="8"/>
                    </a:lnTo>
                    <a:lnTo>
                      <a:pt x="142" y="2"/>
                    </a:lnTo>
                    <a:lnTo>
                      <a:pt x="62" y="0"/>
                    </a:lnTo>
                    <a:lnTo>
                      <a:pt x="62" y="0"/>
                    </a:lnTo>
                    <a:lnTo>
                      <a:pt x="18" y="0"/>
                    </a:lnTo>
                    <a:lnTo>
                      <a:pt x="18" y="0"/>
                    </a:lnTo>
                    <a:lnTo>
                      <a:pt x="0" y="2"/>
                    </a:lnTo>
                    <a:lnTo>
                      <a:pt x="0" y="2"/>
                    </a:lnTo>
                    <a:lnTo>
                      <a:pt x="18" y="2"/>
                    </a:lnTo>
                    <a:lnTo>
                      <a:pt x="18" y="2"/>
                    </a:lnTo>
                    <a:lnTo>
                      <a:pt x="80" y="6"/>
                    </a:lnTo>
                    <a:lnTo>
                      <a:pt x="140" y="14"/>
                    </a:lnTo>
                    <a:lnTo>
                      <a:pt x="200" y="24"/>
                    </a:lnTo>
                    <a:lnTo>
                      <a:pt x="258" y="38"/>
                    </a:lnTo>
                    <a:lnTo>
                      <a:pt x="316" y="54"/>
                    </a:lnTo>
                    <a:lnTo>
                      <a:pt x="372" y="70"/>
                    </a:lnTo>
                    <a:lnTo>
                      <a:pt x="426" y="92"/>
                    </a:lnTo>
                    <a:lnTo>
                      <a:pt x="478" y="114"/>
                    </a:lnTo>
                    <a:lnTo>
                      <a:pt x="528" y="138"/>
                    </a:lnTo>
                    <a:lnTo>
                      <a:pt x="578" y="164"/>
                    </a:lnTo>
                    <a:lnTo>
                      <a:pt x="626" y="194"/>
                    </a:lnTo>
                    <a:lnTo>
                      <a:pt x="672" y="224"/>
                    </a:lnTo>
                    <a:lnTo>
                      <a:pt x="714" y="256"/>
                    </a:lnTo>
                    <a:lnTo>
                      <a:pt x="756" y="290"/>
                    </a:lnTo>
                    <a:lnTo>
                      <a:pt x="794" y="328"/>
                    </a:lnTo>
                    <a:lnTo>
                      <a:pt x="832" y="364"/>
                    </a:lnTo>
                    <a:lnTo>
                      <a:pt x="832" y="364"/>
                    </a:lnTo>
                    <a:lnTo>
                      <a:pt x="868" y="406"/>
                    </a:lnTo>
                    <a:lnTo>
                      <a:pt x="900" y="450"/>
                    </a:lnTo>
                    <a:lnTo>
                      <a:pt x="932" y="494"/>
                    </a:lnTo>
                    <a:lnTo>
                      <a:pt x="958" y="540"/>
                    </a:lnTo>
                    <a:lnTo>
                      <a:pt x="958" y="540"/>
                    </a:lnTo>
                    <a:lnTo>
                      <a:pt x="982" y="584"/>
                    </a:lnTo>
                    <a:lnTo>
                      <a:pt x="1000" y="630"/>
                    </a:lnTo>
                    <a:lnTo>
                      <a:pt x="1018" y="676"/>
                    </a:lnTo>
                    <a:lnTo>
                      <a:pt x="1032" y="722"/>
                    </a:lnTo>
                    <a:lnTo>
                      <a:pt x="1042" y="770"/>
                    </a:lnTo>
                    <a:lnTo>
                      <a:pt x="1050" y="818"/>
                    </a:lnTo>
                    <a:lnTo>
                      <a:pt x="1056" y="868"/>
                    </a:lnTo>
                    <a:lnTo>
                      <a:pt x="1058" y="918"/>
                    </a:lnTo>
                    <a:lnTo>
                      <a:pt x="1058" y="918"/>
                    </a:lnTo>
                    <a:lnTo>
                      <a:pt x="1056" y="968"/>
                    </a:lnTo>
                    <a:lnTo>
                      <a:pt x="1050" y="1018"/>
                    </a:lnTo>
                    <a:lnTo>
                      <a:pt x="1042" y="1066"/>
                    </a:lnTo>
                    <a:lnTo>
                      <a:pt x="1032" y="1114"/>
                    </a:lnTo>
                    <a:lnTo>
                      <a:pt x="1018" y="1162"/>
                    </a:lnTo>
                    <a:lnTo>
                      <a:pt x="1000" y="1208"/>
                    </a:lnTo>
                    <a:lnTo>
                      <a:pt x="982" y="1252"/>
                    </a:lnTo>
                    <a:lnTo>
                      <a:pt x="958" y="1296"/>
                    </a:lnTo>
                    <a:lnTo>
                      <a:pt x="958" y="1296"/>
                    </a:lnTo>
                    <a:lnTo>
                      <a:pt x="932" y="1342"/>
                    </a:lnTo>
                    <a:lnTo>
                      <a:pt x="900" y="1388"/>
                    </a:lnTo>
                    <a:lnTo>
                      <a:pt x="868" y="1430"/>
                    </a:lnTo>
                    <a:lnTo>
                      <a:pt x="832" y="1472"/>
                    </a:lnTo>
                    <a:lnTo>
                      <a:pt x="832" y="1472"/>
                    </a:lnTo>
                    <a:lnTo>
                      <a:pt x="794" y="1510"/>
                    </a:lnTo>
                    <a:lnTo>
                      <a:pt x="756" y="1546"/>
                    </a:lnTo>
                    <a:lnTo>
                      <a:pt x="714" y="1580"/>
                    </a:lnTo>
                    <a:lnTo>
                      <a:pt x="670" y="1614"/>
                    </a:lnTo>
                    <a:lnTo>
                      <a:pt x="626" y="1644"/>
                    </a:lnTo>
                    <a:lnTo>
                      <a:pt x="578" y="1672"/>
                    </a:lnTo>
                    <a:lnTo>
                      <a:pt x="528" y="1700"/>
                    </a:lnTo>
                    <a:lnTo>
                      <a:pt x="478" y="1724"/>
                    </a:lnTo>
                    <a:lnTo>
                      <a:pt x="426" y="1746"/>
                    </a:lnTo>
                    <a:lnTo>
                      <a:pt x="372" y="1766"/>
                    </a:lnTo>
                    <a:lnTo>
                      <a:pt x="316" y="1784"/>
                    </a:lnTo>
                    <a:lnTo>
                      <a:pt x="258" y="1800"/>
                    </a:lnTo>
                    <a:lnTo>
                      <a:pt x="200" y="1812"/>
                    </a:lnTo>
                    <a:lnTo>
                      <a:pt x="140" y="1822"/>
                    </a:lnTo>
                    <a:lnTo>
                      <a:pt x="80" y="1830"/>
                    </a:lnTo>
                    <a:lnTo>
                      <a:pt x="18" y="1836"/>
                    </a:lnTo>
                    <a:lnTo>
                      <a:pt x="18" y="1836"/>
                    </a:lnTo>
                    <a:lnTo>
                      <a:pt x="18" y="1836"/>
                    </a:lnTo>
                    <a:lnTo>
                      <a:pt x="62" y="1838"/>
                    </a:lnTo>
                    <a:lnTo>
                      <a:pt x="62" y="1838"/>
                    </a:lnTo>
                    <a:lnTo>
                      <a:pt x="142" y="1836"/>
                    </a:lnTo>
                    <a:lnTo>
                      <a:pt x="220" y="1828"/>
                    </a:lnTo>
                    <a:lnTo>
                      <a:pt x="296" y="1818"/>
                    </a:lnTo>
                    <a:lnTo>
                      <a:pt x="370" y="1802"/>
                    </a:lnTo>
                    <a:lnTo>
                      <a:pt x="442" y="1784"/>
                    </a:lnTo>
                    <a:lnTo>
                      <a:pt x="512" y="1760"/>
                    </a:lnTo>
                    <a:lnTo>
                      <a:pt x="578" y="1734"/>
                    </a:lnTo>
                    <a:lnTo>
                      <a:pt x="644" y="1704"/>
                    </a:lnTo>
                    <a:lnTo>
                      <a:pt x="706" y="1670"/>
                    </a:lnTo>
                    <a:lnTo>
                      <a:pt x="764" y="1634"/>
                    </a:lnTo>
                    <a:lnTo>
                      <a:pt x="820" y="1594"/>
                    </a:lnTo>
                    <a:lnTo>
                      <a:pt x="874" y="1552"/>
                    </a:lnTo>
                    <a:lnTo>
                      <a:pt x="922" y="1506"/>
                    </a:lnTo>
                    <a:lnTo>
                      <a:pt x="968" y="1458"/>
                    </a:lnTo>
                    <a:lnTo>
                      <a:pt x="1010" y="1408"/>
                    </a:lnTo>
                    <a:lnTo>
                      <a:pt x="1048" y="1356"/>
                    </a:lnTo>
                    <a:lnTo>
                      <a:pt x="1540" y="1072"/>
                    </a:lnTo>
                    <a:lnTo>
                      <a:pt x="1540" y="1264"/>
                    </a:lnTo>
                    <a:lnTo>
                      <a:pt x="2140" y="918"/>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7" name="Freeform 16"/>
              <p:cNvSpPr>
                <a:spLocks/>
              </p:cNvSpPr>
              <p:nvPr/>
            </p:nvSpPr>
            <p:spPr bwMode="auto">
              <a:xfrm rot="5400000" flipV="1">
                <a:off x="550416" y="5290526"/>
                <a:ext cx="1287263" cy="1105604"/>
              </a:xfrm>
              <a:custGeom>
                <a:avLst/>
                <a:gdLst>
                  <a:gd name="T0" fmla="*/ 1540 w 2140"/>
                  <a:gd name="T1" fmla="*/ 572 h 1838"/>
                  <a:gd name="T2" fmla="*/ 1048 w 2140"/>
                  <a:gd name="T3" fmla="*/ 482 h 1838"/>
                  <a:gd name="T4" fmla="*/ 1010 w 2140"/>
                  <a:gd name="T5" fmla="*/ 428 h 1838"/>
                  <a:gd name="T6" fmla="*/ 922 w 2140"/>
                  <a:gd name="T7" fmla="*/ 330 h 1838"/>
                  <a:gd name="T8" fmla="*/ 820 w 2140"/>
                  <a:gd name="T9" fmla="*/ 242 h 1838"/>
                  <a:gd name="T10" fmla="*/ 706 w 2140"/>
                  <a:gd name="T11" fmla="*/ 166 h 1838"/>
                  <a:gd name="T12" fmla="*/ 578 w 2140"/>
                  <a:gd name="T13" fmla="*/ 102 h 1838"/>
                  <a:gd name="T14" fmla="*/ 442 w 2140"/>
                  <a:gd name="T15" fmla="*/ 54 h 1838"/>
                  <a:gd name="T16" fmla="*/ 296 w 2140"/>
                  <a:gd name="T17" fmla="*/ 20 h 1838"/>
                  <a:gd name="T18" fmla="*/ 142 w 2140"/>
                  <a:gd name="T19" fmla="*/ 2 h 1838"/>
                  <a:gd name="T20" fmla="*/ 62 w 2140"/>
                  <a:gd name="T21" fmla="*/ 0 h 1838"/>
                  <a:gd name="T22" fmla="*/ 18 w 2140"/>
                  <a:gd name="T23" fmla="*/ 0 h 1838"/>
                  <a:gd name="T24" fmla="*/ 0 w 2140"/>
                  <a:gd name="T25" fmla="*/ 2 h 1838"/>
                  <a:gd name="T26" fmla="*/ 18 w 2140"/>
                  <a:gd name="T27" fmla="*/ 2 h 1838"/>
                  <a:gd name="T28" fmla="*/ 140 w 2140"/>
                  <a:gd name="T29" fmla="*/ 14 h 1838"/>
                  <a:gd name="T30" fmla="*/ 258 w 2140"/>
                  <a:gd name="T31" fmla="*/ 38 h 1838"/>
                  <a:gd name="T32" fmla="*/ 372 w 2140"/>
                  <a:gd name="T33" fmla="*/ 70 h 1838"/>
                  <a:gd name="T34" fmla="*/ 478 w 2140"/>
                  <a:gd name="T35" fmla="*/ 114 h 1838"/>
                  <a:gd name="T36" fmla="*/ 578 w 2140"/>
                  <a:gd name="T37" fmla="*/ 164 h 1838"/>
                  <a:gd name="T38" fmla="*/ 672 w 2140"/>
                  <a:gd name="T39" fmla="*/ 224 h 1838"/>
                  <a:gd name="T40" fmla="*/ 756 w 2140"/>
                  <a:gd name="T41" fmla="*/ 290 h 1838"/>
                  <a:gd name="T42" fmla="*/ 832 w 2140"/>
                  <a:gd name="T43" fmla="*/ 364 h 1838"/>
                  <a:gd name="T44" fmla="*/ 868 w 2140"/>
                  <a:gd name="T45" fmla="*/ 406 h 1838"/>
                  <a:gd name="T46" fmla="*/ 932 w 2140"/>
                  <a:gd name="T47" fmla="*/ 494 h 1838"/>
                  <a:gd name="T48" fmla="*/ 958 w 2140"/>
                  <a:gd name="T49" fmla="*/ 540 h 1838"/>
                  <a:gd name="T50" fmla="*/ 1000 w 2140"/>
                  <a:gd name="T51" fmla="*/ 630 h 1838"/>
                  <a:gd name="T52" fmla="*/ 1032 w 2140"/>
                  <a:gd name="T53" fmla="*/ 722 h 1838"/>
                  <a:gd name="T54" fmla="*/ 1050 w 2140"/>
                  <a:gd name="T55" fmla="*/ 818 h 1838"/>
                  <a:gd name="T56" fmla="*/ 1058 w 2140"/>
                  <a:gd name="T57" fmla="*/ 918 h 1838"/>
                  <a:gd name="T58" fmla="*/ 1056 w 2140"/>
                  <a:gd name="T59" fmla="*/ 968 h 1838"/>
                  <a:gd name="T60" fmla="*/ 1042 w 2140"/>
                  <a:gd name="T61" fmla="*/ 1066 h 1838"/>
                  <a:gd name="T62" fmla="*/ 1018 w 2140"/>
                  <a:gd name="T63" fmla="*/ 1162 h 1838"/>
                  <a:gd name="T64" fmla="*/ 982 w 2140"/>
                  <a:gd name="T65" fmla="*/ 1252 h 1838"/>
                  <a:gd name="T66" fmla="*/ 958 w 2140"/>
                  <a:gd name="T67" fmla="*/ 1296 h 1838"/>
                  <a:gd name="T68" fmla="*/ 900 w 2140"/>
                  <a:gd name="T69" fmla="*/ 1388 h 1838"/>
                  <a:gd name="T70" fmla="*/ 832 w 2140"/>
                  <a:gd name="T71" fmla="*/ 1472 h 1838"/>
                  <a:gd name="T72" fmla="*/ 794 w 2140"/>
                  <a:gd name="T73" fmla="*/ 1510 h 1838"/>
                  <a:gd name="T74" fmla="*/ 714 w 2140"/>
                  <a:gd name="T75" fmla="*/ 1580 h 1838"/>
                  <a:gd name="T76" fmla="*/ 626 w 2140"/>
                  <a:gd name="T77" fmla="*/ 1644 h 1838"/>
                  <a:gd name="T78" fmla="*/ 528 w 2140"/>
                  <a:gd name="T79" fmla="*/ 1700 h 1838"/>
                  <a:gd name="T80" fmla="*/ 426 w 2140"/>
                  <a:gd name="T81" fmla="*/ 1746 h 1838"/>
                  <a:gd name="T82" fmla="*/ 316 w 2140"/>
                  <a:gd name="T83" fmla="*/ 1784 h 1838"/>
                  <a:gd name="T84" fmla="*/ 200 w 2140"/>
                  <a:gd name="T85" fmla="*/ 1812 h 1838"/>
                  <a:gd name="T86" fmla="*/ 80 w 2140"/>
                  <a:gd name="T87" fmla="*/ 1830 h 1838"/>
                  <a:gd name="T88" fmla="*/ 18 w 2140"/>
                  <a:gd name="T89" fmla="*/ 1836 h 1838"/>
                  <a:gd name="T90" fmla="*/ 62 w 2140"/>
                  <a:gd name="T91" fmla="*/ 1838 h 1838"/>
                  <a:gd name="T92" fmla="*/ 142 w 2140"/>
                  <a:gd name="T93" fmla="*/ 1836 h 1838"/>
                  <a:gd name="T94" fmla="*/ 296 w 2140"/>
                  <a:gd name="T95" fmla="*/ 1818 h 1838"/>
                  <a:gd name="T96" fmla="*/ 442 w 2140"/>
                  <a:gd name="T97" fmla="*/ 1784 h 1838"/>
                  <a:gd name="T98" fmla="*/ 578 w 2140"/>
                  <a:gd name="T99" fmla="*/ 1734 h 1838"/>
                  <a:gd name="T100" fmla="*/ 706 w 2140"/>
                  <a:gd name="T101" fmla="*/ 1670 h 1838"/>
                  <a:gd name="T102" fmla="*/ 820 w 2140"/>
                  <a:gd name="T103" fmla="*/ 1594 h 1838"/>
                  <a:gd name="T104" fmla="*/ 922 w 2140"/>
                  <a:gd name="T105" fmla="*/ 1506 h 1838"/>
                  <a:gd name="T106" fmla="*/ 1010 w 2140"/>
                  <a:gd name="T107" fmla="*/ 1408 h 1838"/>
                  <a:gd name="T108" fmla="*/ 1540 w 2140"/>
                  <a:gd name="T109" fmla="*/ 1072 h 1838"/>
                  <a:gd name="T110" fmla="*/ 2140 w 2140"/>
                  <a:gd name="T111" fmla="*/ 918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0" h="1838">
                    <a:moveTo>
                      <a:pt x="2140" y="918"/>
                    </a:moveTo>
                    <a:lnTo>
                      <a:pt x="1540" y="572"/>
                    </a:lnTo>
                    <a:lnTo>
                      <a:pt x="1540" y="766"/>
                    </a:lnTo>
                    <a:lnTo>
                      <a:pt x="1048" y="482"/>
                    </a:lnTo>
                    <a:lnTo>
                      <a:pt x="1048" y="482"/>
                    </a:lnTo>
                    <a:lnTo>
                      <a:pt x="1010" y="428"/>
                    </a:lnTo>
                    <a:lnTo>
                      <a:pt x="968" y="378"/>
                    </a:lnTo>
                    <a:lnTo>
                      <a:pt x="922" y="330"/>
                    </a:lnTo>
                    <a:lnTo>
                      <a:pt x="874" y="286"/>
                    </a:lnTo>
                    <a:lnTo>
                      <a:pt x="820" y="242"/>
                    </a:lnTo>
                    <a:lnTo>
                      <a:pt x="764" y="202"/>
                    </a:lnTo>
                    <a:lnTo>
                      <a:pt x="706" y="166"/>
                    </a:lnTo>
                    <a:lnTo>
                      <a:pt x="644" y="132"/>
                    </a:lnTo>
                    <a:lnTo>
                      <a:pt x="578" y="102"/>
                    </a:lnTo>
                    <a:lnTo>
                      <a:pt x="512" y="76"/>
                    </a:lnTo>
                    <a:lnTo>
                      <a:pt x="442" y="54"/>
                    </a:lnTo>
                    <a:lnTo>
                      <a:pt x="370" y="34"/>
                    </a:lnTo>
                    <a:lnTo>
                      <a:pt x="296" y="20"/>
                    </a:lnTo>
                    <a:lnTo>
                      <a:pt x="220" y="8"/>
                    </a:lnTo>
                    <a:lnTo>
                      <a:pt x="142" y="2"/>
                    </a:lnTo>
                    <a:lnTo>
                      <a:pt x="62" y="0"/>
                    </a:lnTo>
                    <a:lnTo>
                      <a:pt x="62" y="0"/>
                    </a:lnTo>
                    <a:lnTo>
                      <a:pt x="18" y="0"/>
                    </a:lnTo>
                    <a:lnTo>
                      <a:pt x="18" y="0"/>
                    </a:lnTo>
                    <a:lnTo>
                      <a:pt x="0" y="2"/>
                    </a:lnTo>
                    <a:lnTo>
                      <a:pt x="0" y="2"/>
                    </a:lnTo>
                    <a:lnTo>
                      <a:pt x="18" y="2"/>
                    </a:lnTo>
                    <a:lnTo>
                      <a:pt x="18" y="2"/>
                    </a:lnTo>
                    <a:lnTo>
                      <a:pt x="80" y="6"/>
                    </a:lnTo>
                    <a:lnTo>
                      <a:pt x="140" y="14"/>
                    </a:lnTo>
                    <a:lnTo>
                      <a:pt x="200" y="24"/>
                    </a:lnTo>
                    <a:lnTo>
                      <a:pt x="258" y="38"/>
                    </a:lnTo>
                    <a:lnTo>
                      <a:pt x="316" y="54"/>
                    </a:lnTo>
                    <a:lnTo>
                      <a:pt x="372" y="70"/>
                    </a:lnTo>
                    <a:lnTo>
                      <a:pt x="426" y="92"/>
                    </a:lnTo>
                    <a:lnTo>
                      <a:pt x="478" y="114"/>
                    </a:lnTo>
                    <a:lnTo>
                      <a:pt x="528" y="138"/>
                    </a:lnTo>
                    <a:lnTo>
                      <a:pt x="578" y="164"/>
                    </a:lnTo>
                    <a:lnTo>
                      <a:pt x="626" y="194"/>
                    </a:lnTo>
                    <a:lnTo>
                      <a:pt x="672" y="224"/>
                    </a:lnTo>
                    <a:lnTo>
                      <a:pt x="714" y="256"/>
                    </a:lnTo>
                    <a:lnTo>
                      <a:pt x="756" y="290"/>
                    </a:lnTo>
                    <a:lnTo>
                      <a:pt x="794" y="328"/>
                    </a:lnTo>
                    <a:lnTo>
                      <a:pt x="832" y="364"/>
                    </a:lnTo>
                    <a:lnTo>
                      <a:pt x="832" y="364"/>
                    </a:lnTo>
                    <a:lnTo>
                      <a:pt x="868" y="406"/>
                    </a:lnTo>
                    <a:lnTo>
                      <a:pt x="900" y="450"/>
                    </a:lnTo>
                    <a:lnTo>
                      <a:pt x="932" y="494"/>
                    </a:lnTo>
                    <a:lnTo>
                      <a:pt x="958" y="540"/>
                    </a:lnTo>
                    <a:lnTo>
                      <a:pt x="958" y="540"/>
                    </a:lnTo>
                    <a:lnTo>
                      <a:pt x="982" y="584"/>
                    </a:lnTo>
                    <a:lnTo>
                      <a:pt x="1000" y="630"/>
                    </a:lnTo>
                    <a:lnTo>
                      <a:pt x="1018" y="676"/>
                    </a:lnTo>
                    <a:lnTo>
                      <a:pt x="1032" y="722"/>
                    </a:lnTo>
                    <a:lnTo>
                      <a:pt x="1042" y="770"/>
                    </a:lnTo>
                    <a:lnTo>
                      <a:pt x="1050" y="818"/>
                    </a:lnTo>
                    <a:lnTo>
                      <a:pt x="1056" y="868"/>
                    </a:lnTo>
                    <a:lnTo>
                      <a:pt x="1058" y="918"/>
                    </a:lnTo>
                    <a:lnTo>
                      <a:pt x="1058" y="918"/>
                    </a:lnTo>
                    <a:lnTo>
                      <a:pt x="1056" y="968"/>
                    </a:lnTo>
                    <a:lnTo>
                      <a:pt x="1050" y="1018"/>
                    </a:lnTo>
                    <a:lnTo>
                      <a:pt x="1042" y="1066"/>
                    </a:lnTo>
                    <a:lnTo>
                      <a:pt x="1032" y="1114"/>
                    </a:lnTo>
                    <a:lnTo>
                      <a:pt x="1018" y="1162"/>
                    </a:lnTo>
                    <a:lnTo>
                      <a:pt x="1000" y="1208"/>
                    </a:lnTo>
                    <a:lnTo>
                      <a:pt x="982" y="1252"/>
                    </a:lnTo>
                    <a:lnTo>
                      <a:pt x="958" y="1296"/>
                    </a:lnTo>
                    <a:lnTo>
                      <a:pt x="958" y="1296"/>
                    </a:lnTo>
                    <a:lnTo>
                      <a:pt x="932" y="1342"/>
                    </a:lnTo>
                    <a:lnTo>
                      <a:pt x="900" y="1388"/>
                    </a:lnTo>
                    <a:lnTo>
                      <a:pt x="868" y="1430"/>
                    </a:lnTo>
                    <a:lnTo>
                      <a:pt x="832" y="1472"/>
                    </a:lnTo>
                    <a:lnTo>
                      <a:pt x="832" y="1472"/>
                    </a:lnTo>
                    <a:lnTo>
                      <a:pt x="794" y="1510"/>
                    </a:lnTo>
                    <a:lnTo>
                      <a:pt x="756" y="1546"/>
                    </a:lnTo>
                    <a:lnTo>
                      <a:pt x="714" y="1580"/>
                    </a:lnTo>
                    <a:lnTo>
                      <a:pt x="670" y="1614"/>
                    </a:lnTo>
                    <a:lnTo>
                      <a:pt x="626" y="1644"/>
                    </a:lnTo>
                    <a:lnTo>
                      <a:pt x="578" y="1672"/>
                    </a:lnTo>
                    <a:lnTo>
                      <a:pt x="528" y="1700"/>
                    </a:lnTo>
                    <a:lnTo>
                      <a:pt x="478" y="1724"/>
                    </a:lnTo>
                    <a:lnTo>
                      <a:pt x="426" y="1746"/>
                    </a:lnTo>
                    <a:lnTo>
                      <a:pt x="372" y="1766"/>
                    </a:lnTo>
                    <a:lnTo>
                      <a:pt x="316" y="1784"/>
                    </a:lnTo>
                    <a:lnTo>
                      <a:pt x="258" y="1800"/>
                    </a:lnTo>
                    <a:lnTo>
                      <a:pt x="200" y="1812"/>
                    </a:lnTo>
                    <a:lnTo>
                      <a:pt x="140" y="1822"/>
                    </a:lnTo>
                    <a:lnTo>
                      <a:pt x="80" y="1830"/>
                    </a:lnTo>
                    <a:lnTo>
                      <a:pt x="18" y="1836"/>
                    </a:lnTo>
                    <a:lnTo>
                      <a:pt x="18" y="1836"/>
                    </a:lnTo>
                    <a:lnTo>
                      <a:pt x="18" y="1836"/>
                    </a:lnTo>
                    <a:lnTo>
                      <a:pt x="62" y="1838"/>
                    </a:lnTo>
                    <a:lnTo>
                      <a:pt x="62" y="1838"/>
                    </a:lnTo>
                    <a:lnTo>
                      <a:pt x="142" y="1836"/>
                    </a:lnTo>
                    <a:lnTo>
                      <a:pt x="220" y="1828"/>
                    </a:lnTo>
                    <a:lnTo>
                      <a:pt x="296" y="1818"/>
                    </a:lnTo>
                    <a:lnTo>
                      <a:pt x="370" y="1802"/>
                    </a:lnTo>
                    <a:lnTo>
                      <a:pt x="442" y="1784"/>
                    </a:lnTo>
                    <a:lnTo>
                      <a:pt x="512" y="1760"/>
                    </a:lnTo>
                    <a:lnTo>
                      <a:pt x="578" y="1734"/>
                    </a:lnTo>
                    <a:lnTo>
                      <a:pt x="644" y="1704"/>
                    </a:lnTo>
                    <a:lnTo>
                      <a:pt x="706" y="1670"/>
                    </a:lnTo>
                    <a:lnTo>
                      <a:pt x="764" y="1634"/>
                    </a:lnTo>
                    <a:lnTo>
                      <a:pt x="820" y="1594"/>
                    </a:lnTo>
                    <a:lnTo>
                      <a:pt x="874" y="1552"/>
                    </a:lnTo>
                    <a:lnTo>
                      <a:pt x="922" y="1506"/>
                    </a:lnTo>
                    <a:lnTo>
                      <a:pt x="968" y="1458"/>
                    </a:lnTo>
                    <a:lnTo>
                      <a:pt x="1010" y="1408"/>
                    </a:lnTo>
                    <a:lnTo>
                      <a:pt x="1048" y="1356"/>
                    </a:lnTo>
                    <a:lnTo>
                      <a:pt x="1540" y="1072"/>
                    </a:lnTo>
                    <a:lnTo>
                      <a:pt x="1540" y="1264"/>
                    </a:lnTo>
                    <a:lnTo>
                      <a:pt x="2140" y="918"/>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grpSp>
        <p:nvGrpSpPr>
          <p:cNvPr id="20" name="Group 19"/>
          <p:cNvGrpSpPr/>
          <p:nvPr/>
        </p:nvGrpSpPr>
        <p:grpSpPr>
          <a:xfrm rot="3575416">
            <a:off x="5423063" y="3730182"/>
            <a:ext cx="2332569" cy="2403446"/>
            <a:chOff x="-198559" y="3436470"/>
            <a:chExt cx="2442881" cy="2442881"/>
          </a:xfrm>
        </p:grpSpPr>
        <p:grpSp>
          <p:nvGrpSpPr>
            <p:cNvPr id="21" name="Group 20"/>
            <p:cNvGrpSpPr/>
            <p:nvPr/>
          </p:nvGrpSpPr>
          <p:grpSpPr>
            <a:xfrm>
              <a:off x="459688" y="3436470"/>
              <a:ext cx="1105604" cy="2442881"/>
              <a:chOff x="641246" y="4044078"/>
              <a:chExt cx="1105604" cy="2442881"/>
            </a:xfrm>
          </p:grpSpPr>
          <p:sp>
            <p:nvSpPr>
              <p:cNvPr id="25" name="Freeform 24"/>
              <p:cNvSpPr>
                <a:spLocks/>
              </p:cNvSpPr>
              <p:nvPr/>
            </p:nvSpPr>
            <p:spPr bwMode="auto">
              <a:xfrm rot="16200000">
                <a:off x="550416" y="4134908"/>
                <a:ext cx="1287263" cy="1105604"/>
              </a:xfrm>
              <a:custGeom>
                <a:avLst/>
                <a:gdLst>
                  <a:gd name="T0" fmla="*/ 1540 w 2140"/>
                  <a:gd name="T1" fmla="*/ 572 h 1838"/>
                  <a:gd name="T2" fmla="*/ 1048 w 2140"/>
                  <a:gd name="T3" fmla="*/ 482 h 1838"/>
                  <a:gd name="T4" fmla="*/ 1010 w 2140"/>
                  <a:gd name="T5" fmla="*/ 428 h 1838"/>
                  <a:gd name="T6" fmla="*/ 922 w 2140"/>
                  <a:gd name="T7" fmla="*/ 330 h 1838"/>
                  <a:gd name="T8" fmla="*/ 820 w 2140"/>
                  <a:gd name="T9" fmla="*/ 242 h 1838"/>
                  <a:gd name="T10" fmla="*/ 706 w 2140"/>
                  <a:gd name="T11" fmla="*/ 166 h 1838"/>
                  <a:gd name="T12" fmla="*/ 578 w 2140"/>
                  <a:gd name="T13" fmla="*/ 102 h 1838"/>
                  <a:gd name="T14" fmla="*/ 442 w 2140"/>
                  <a:gd name="T15" fmla="*/ 54 h 1838"/>
                  <a:gd name="T16" fmla="*/ 296 w 2140"/>
                  <a:gd name="T17" fmla="*/ 20 h 1838"/>
                  <a:gd name="T18" fmla="*/ 142 w 2140"/>
                  <a:gd name="T19" fmla="*/ 2 h 1838"/>
                  <a:gd name="T20" fmla="*/ 62 w 2140"/>
                  <a:gd name="T21" fmla="*/ 0 h 1838"/>
                  <a:gd name="T22" fmla="*/ 18 w 2140"/>
                  <a:gd name="T23" fmla="*/ 0 h 1838"/>
                  <a:gd name="T24" fmla="*/ 0 w 2140"/>
                  <a:gd name="T25" fmla="*/ 2 h 1838"/>
                  <a:gd name="T26" fmla="*/ 18 w 2140"/>
                  <a:gd name="T27" fmla="*/ 2 h 1838"/>
                  <a:gd name="T28" fmla="*/ 140 w 2140"/>
                  <a:gd name="T29" fmla="*/ 14 h 1838"/>
                  <a:gd name="T30" fmla="*/ 258 w 2140"/>
                  <a:gd name="T31" fmla="*/ 38 h 1838"/>
                  <a:gd name="T32" fmla="*/ 372 w 2140"/>
                  <a:gd name="T33" fmla="*/ 70 h 1838"/>
                  <a:gd name="T34" fmla="*/ 478 w 2140"/>
                  <a:gd name="T35" fmla="*/ 114 h 1838"/>
                  <a:gd name="T36" fmla="*/ 578 w 2140"/>
                  <a:gd name="T37" fmla="*/ 164 h 1838"/>
                  <a:gd name="T38" fmla="*/ 672 w 2140"/>
                  <a:gd name="T39" fmla="*/ 224 h 1838"/>
                  <a:gd name="T40" fmla="*/ 756 w 2140"/>
                  <a:gd name="T41" fmla="*/ 290 h 1838"/>
                  <a:gd name="T42" fmla="*/ 832 w 2140"/>
                  <a:gd name="T43" fmla="*/ 364 h 1838"/>
                  <a:gd name="T44" fmla="*/ 868 w 2140"/>
                  <a:gd name="T45" fmla="*/ 406 h 1838"/>
                  <a:gd name="T46" fmla="*/ 932 w 2140"/>
                  <a:gd name="T47" fmla="*/ 494 h 1838"/>
                  <a:gd name="T48" fmla="*/ 958 w 2140"/>
                  <a:gd name="T49" fmla="*/ 540 h 1838"/>
                  <a:gd name="T50" fmla="*/ 1000 w 2140"/>
                  <a:gd name="T51" fmla="*/ 630 h 1838"/>
                  <a:gd name="T52" fmla="*/ 1032 w 2140"/>
                  <a:gd name="T53" fmla="*/ 722 h 1838"/>
                  <a:gd name="T54" fmla="*/ 1050 w 2140"/>
                  <a:gd name="T55" fmla="*/ 818 h 1838"/>
                  <a:gd name="T56" fmla="*/ 1058 w 2140"/>
                  <a:gd name="T57" fmla="*/ 918 h 1838"/>
                  <a:gd name="T58" fmla="*/ 1056 w 2140"/>
                  <a:gd name="T59" fmla="*/ 968 h 1838"/>
                  <a:gd name="T60" fmla="*/ 1042 w 2140"/>
                  <a:gd name="T61" fmla="*/ 1066 h 1838"/>
                  <a:gd name="T62" fmla="*/ 1018 w 2140"/>
                  <a:gd name="T63" fmla="*/ 1162 h 1838"/>
                  <a:gd name="T64" fmla="*/ 982 w 2140"/>
                  <a:gd name="T65" fmla="*/ 1252 h 1838"/>
                  <a:gd name="T66" fmla="*/ 958 w 2140"/>
                  <a:gd name="T67" fmla="*/ 1296 h 1838"/>
                  <a:gd name="T68" fmla="*/ 900 w 2140"/>
                  <a:gd name="T69" fmla="*/ 1388 h 1838"/>
                  <a:gd name="T70" fmla="*/ 832 w 2140"/>
                  <a:gd name="T71" fmla="*/ 1472 h 1838"/>
                  <a:gd name="T72" fmla="*/ 794 w 2140"/>
                  <a:gd name="T73" fmla="*/ 1510 h 1838"/>
                  <a:gd name="T74" fmla="*/ 714 w 2140"/>
                  <a:gd name="T75" fmla="*/ 1580 h 1838"/>
                  <a:gd name="T76" fmla="*/ 626 w 2140"/>
                  <a:gd name="T77" fmla="*/ 1644 h 1838"/>
                  <a:gd name="T78" fmla="*/ 528 w 2140"/>
                  <a:gd name="T79" fmla="*/ 1700 h 1838"/>
                  <a:gd name="T80" fmla="*/ 426 w 2140"/>
                  <a:gd name="T81" fmla="*/ 1746 h 1838"/>
                  <a:gd name="T82" fmla="*/ 316 w 2140"/>
                  <a:gd name="T83" fmla="*/ 1784 h 1838"/>
                  <a:gd name="T84" fmla="*/ 200 w 2140"/>
                  <a:gd name="T85" fmla="*/ 1812 h 1838"/>
                  <a:gd name="T86" fmla="*/ 80 w 2140"/>
                  <a:gd name="T87" fmla="*/ 1830 h 1838"/>
                  <a:gd name="T88" fmla="*/ 18 w 2140"/>
                  <a:gd name="T89" fmla="*/ 1836 h 1838"/>
                  <a:gd name="T90" fmla="*/ 62 w 2140"/>
                  <a:gd name="T91" fmla="*/ 1838 h 1838"/>
                  <a:gd name="T92" fmla="*/ 142 w 2140"/>
                  <a:gd name="T93" fmla="*/ 1836 h 1838"/>
                  <a:gd name="T94" fmla="*/ 296 w 2140"/>
                  <a:gd name="T95" fmla="*/ 1818 h 1838"/>
                  <a:gd name="T96" fmla="*/ 442 w 2140"/>
                  <a:gd name="T97" fmla="*/ 1784 h 1838"/>
                  <a:gd name="T98" fmla="*/ 578 w 2140"/>
                  <a:gd name="T99" fmla="*/ 1734 h 1838"/>
                  <a:gd name="T100" fmla="*/ 706 w 2140"/>
                  <a:gd name="T101" fmla="*/ 1670 h 1838"/>
                  <a:gd name="T102" fmla="*/ 820 w 2140"/>
                  <a:gd name="T103" fmla="*/ 1594 h 1838"/>
                  <a:gd name="T104" fmla="*/ 922 w 2140"/>
                  <a:gd name="T105" fmla="*/ 1506 h 1838"/>
                  <a:gd name="T106" fmla="*/ 1010 w 2140"/>
                  <a:gd name="T107" fmla="*/ 1408 h 1838"/>
                  <a:gd name="T108" fmla="*/ 1540 w 2140"/>
                  <a:gd name="T109" fmla="*/ 1072 h 1838"/>
                  <a:gd name="T110" fmla="*/ 2140 w 2140"/>
                  <a:gd name="T111" fmla="*/ 918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0" h="1838">
                    <a:moveTo>
                      <a:pt x="2140" y="918"/>
                    </a:moveTo>
                    <a:lnTo>
                      <a:pt x="1540" y="572"/>
                    </a:lnTo>
                    <a:lnTo>
                      <a:pt x="1540" y="766"/>
                    </a:lnTo>
                    <a:lnTo>
                      <a:pt x="1048" y="482"/>
                    </a:lnTo>
                    <a:lnTo>
                      <a:pt x="1048" y="482"/>
                    </a:lnTo>
                    <a:lnTo>
                      <a:pt x="1010" y="428"/>
                    </a:lnTo>
                    <a:lnTo>
                      <a:pt x="968" y="378"/>
                    </a:lnTo>
                    <a:lnTo>
                      <a:pt x="922" y="330"/>
                    </a:lnTo>
                    <a:lnTo>
                      <a:pt x="874" y="286"/>
                    </a:lnTo>
                    <a:lnTo>
                      <a:pt x="820" y="242"/>
                    </a:lnTo>
                    <a:lnTo>
                      <a:pt x="764" y="202"/>
                    </a:lnTo>
                    <a:lnTo>
                      <a:pt x="706" y="166"/>
                    </a:lnTo>
                    <a:lnTo>
                      <a:pt x="644" y="132"/>
                    </a:lnTo>
                    <a:lnTo>
                      <a:pt x="578" y="102"/>
                    </a:lnTo>
                    <a:lnTo>
                      <a:pt x="512" y="76"/>
                    </a:lnTo>
                    <a:lnTo>
                      <a:pt x="442" y="54"/>
                    </a:lnTo>
                    <a:lnTo>
                      <a:pt x="370" y="34"/>
                    </a:lnTo>
                    <a:lnTo>
                      <a:pt x="296" y="20"/>
                    </a:lnTo>
                    <a:lnTo>
                      <a:pt x="220" y="8"/>
                    </a:lnTo>
                    <a:lnTo>
                      <a:pt x="142" y="2"/>
                    </a:lnTo>
                    <a:lnTo>
                      <a:pt x="62" y="0"/>
                    </a:lnTo>
                    <a:lnTo>
                      <a:pt x="62" y="0"/>
                    </a:lnTo>
                    <a:lnTo>
                      <a:pt x="18" y="0"/>
                    </a:lnTo>
                    <a:lnTo>
                      <a:pt x="18" y="0"/>
                    </a:lnTo>
                    <a:lnTo>
                      <a:pt x="0" y="2"/>
                    </a:lnTo>
                    <a:lnTo>
                      <a:pt x="0" y="2"/>
                    </a:lnTo>
                    <a:lnTo>
                      <a:pt x="18" y="2"/>
                    </a:lnTo>
                    <a:lnTo>
                      <a:pt x="18" y="2"/>
                    </a:lnTo>
                    <a:lnTo>
                      <a:pt x="80" y="6"/>
                    </a:lnTo>
                    <a:lnTo>
                      <a:pt x="140" y="14"/>
                    </a:lnTo>
                    <a:lnTo>
                      <a:pt x="200" y="24"/>
                    </a:lnTo>
                    <a:lnTo>
                      <a:pt x="258" y="38"/>
                    </a:lnTo>
                    <a:lnTo>
                      <a:pt x="316" y="54"/>
                    </a:lnTo>
                    <a:lnTo>
                      <a:pt x="372" y="70"/>
                    </a:lnTo>
                    <a:lnTo>
                      <a:pt x="426" y="92"/>
                    </a:lnTo>
                    <a:lnTo>
                      <a:pt x="478" y="114"/>
                    </a:lnTo>
                    <a:lnTo>
                      <a:pt x="528" y="138"/>
                    </a:lnTo>
                    <a:lnTo>
                      <a:pt x="578" y="164"/>
                    </a:lnTo>
                    <a:lnTo>
                      <a:pt x="626" y="194"/>
                    </a:lnTo>
                    <a:lnTo>
                      <a:pt x="672" y="224"/>
                    </a:lnTo>
                    <a:lnTo>
                      <a:pt x="714" y="256"/>
                    </a:lnTo>
                    <a:lnTo>
                      <a:pt x="756" y="290"/>
                    </a:lnTo>
                    <a:lnTo>
                      <a:pt x="794" y="328"/>
                    </a:lnTo>
                    <a:lnTo>
                      <a:pt x="832" y="364"/>
                    </a:lnTo>
                    <a:lnTo>
                      <a:pt x="832" y="364"/>
                    </a:lnTo>
                    <a:lnTo>
                      <a:pt x="868" y="406"/>
                    </a:lnTo>
                    <a:lnTo>
                      <a:pt x="900" y="450"/>
                    </a:lnTo>
                    <a:lnTo>
                      <a:pt x="932" y="494"/>
                    </a:lnTo>
                    <a:lnTo>
                      <a:pt x="958" y="540"/>
                    </a:lnTo>
                    <a:lnTo>
                      <a:pt x="958" y="540"/>
                    </a:lnTo>
                    <a:lnTo>
                      <a:pt x="982" y="584"/>
                    </a:lnTo>
                    <a:lnTo>
                      <a:pt x="1000" y="630"/>
                    </a:lnTo>
                    <a:lnTo>
                      <a:pt x="1018" y="676"/>
                    </a:lnTo>
                    <a:lnTo>
                      <a:pt x="1032" y="722"/>
                    </a:lnTo>
                    <a:lnTo>
                      <a:pt x="1042" y="770"/>
                    </a:lnTo>
                    <a:lnTo>
                      <a:pt x="1050" y="818"/>
                    </a:lnTo>
                    <a:lnTo>
                      <a:pt x="1056" y="868"/>
                    </a:lnTo>
                    <a:lnTo>
                      <a:pt x="1058" y="918"/>
                    </a:lnTo>
                    <a:lnTo>
                      <a:pt x="1058" y="918"/>
                    </a:lnTo>
                    <a:lnTo>
                      <a:pt x="1056" y="968"/>
                    </a:lnTo>
                    <a:lnTo>
                      <a:pt x="1050" y="1018"/>
                    </a:lnTo>
                    <a:lnTo>
                      <a:pt x="1042" y="1066"/>
                    </a:lnTo>
                    <a:lnTo>
                      <a:pt x="1032" y="1114"/>
                    </a:lnTo>
                    <a:lnTo>
                      <a:pt x="1018" y="1162"/>
                    </a:lnTo>
                    <a:lnTo>
                      <a:pt x="1000" y="1208"/>
                    </a:lnTo>
                    <a:lnTo>
                      <a:pt x="982" y="1252"/>
                    </a:lnTo>
                    <a:lnTo>
                      <a:pt x="958" y="1296"/>
                    </a:lnTo>
                    <a:lnTo>
                      <a:pt x="958" y="1296"/>
                    </a:lnTo>
                    <a:lnTo>
                      <a:pt x="932" y="1342"/>
                    </a:lnTo>
                    <a:lnTo>
                      <a:pt x="900" y="1388"/>
                    </a:lnTo>
                    <a:lnTo>
                      <a:pt x="868" y="1430"/>
                    </a:lnTo>
                    <a:lnTo>
                      <a:pt x="832" y="1472"/>
                    </a:lnTo>
                    <a:lnTo>
                      <a:pt x="832" y="1472"/>
                    </a:lnTo>
                    <a:lnTo>
                      <a:pt x="794" y="1510"/>
                    </a:lnTo>
                    <a:lnTo>
                      <a:pt x="756" y="1546"/>
                    </a:lnTo>
                    <a:lnTo>
                      <a:pt x="714" y="1580"/>
                    </a:lnTo>
                    <a:lnTo>
                      <a:pt x="670" y="1614"/>
                    </a:lnTo>
                    <a:lnTo>
                      <a:pt x="626" y="1644"/>
                    </a:lnTo>
                    <a:lnTo>
                      <a:pt x="578" y="1672"/>
                    </a:lnTo>
                    <a:lnTo>
                      <a:pt x="528" y="1700"/>
                    </a:lnTo>
                    <a:lnTo>
                      <a:pt x="478" y="1724"/>
                    </a:lnTo>
                    <a:lnTo>
                      <a:pt x="426" y="1746"/>
                    </a:lnTo>
                    <a:lnTo>
                      <a:pt x="372" y="1766"/>
                    </a:lnTo>
                    <a:lnTo>
                      <a:pt x="316" y="1784"/>
                    </a:lnTo>
                    <a:lnTo>
                      <a:pt x="258" y="1800"/>
                    </a:lnTo>
                    <a:lnTo>
                      <a:pt x="200" y="1812"/>
                    </a:lnTo>
                    <a:lnTo>
                      <a:pt x="140" y="1822"/>
                    </a:lnTo>
                    <a:lnTo>
                      <a:pt x="80" y="1830"/>
                    </a:lnTo>
                    <a:lnTo>
                      <a:pt x="18" y="1836"/>
                    </a:lnTo>
                    <a:lnTo>
                      <a:pt x="18" y="1836"/>
                    </a:lnTo>
                    <a:lnTo>
                      <a:pt x="18" y="1836"/>
                    </a:lnTo>
                    <a:lnTo>
                      <a:pt x="62" y="1838"/>
                    </a:lnTo>
                    <a:lnTo>
                      <a:pt x="62" y="1838"/>
                    </a:lnTo>
                    <a:lnTo>
                      <a:pt x="142" y="1836"/>
                    </a:lnTo>
                    <a:lnTo>
                      <a:pt x="220" y="1828"/>
                    </a:lnTo>
                    <a:lnTo>
                      <a:pt x="296" y="1818"/>
                    </a:lnTo>
                    <a:lnTo>
                      <a:pt x="370" y="1802"/>
                    </a:lnTo>
                    <a:lnTo>
                      <a:pt x="442" y="1784"/>
                    </a:lnTo>
                    <a:lnTo>
                      <a:pt x="512" y="1760"/>
                    </a:lnTo>
                    <a:lnTo>
                      <a:pt x="578" y="1734"/>
                    </a:lnTo>
                    <a:lnTo>
                      <a:pt x="644" y="1704"/>
                    </a:lnTo>
                    <a:lnTo>
                      <a:pt x="706" y="1670"/>
                    </a:lnTo>
                    <a:lnTo>
                      <a:pt x="764" y="1634"/>
                    </a:lnTo>
                    <a:lnTo>
                      <a:pt x="820" y="1594"/>
                    </a:lnTo>
                    <a:lnTo>
                      <a:pt x="874" y="1552"/>
                    </a:lnTo>
                    <a:lnTo>
                      <a:pt x="922" y="1506"/>
                    </a:lnTo>
                    <a:lnTo>
                      <a:pt x="968" y="1458"/>
                    </a:lnTo>
                    <a:lnTo>
                      <a:pt x="1010" y="1408"/>
                    </a:lnTo>
                    <a:lnTo>
                      <a:pt x="1048" y="1356"/>
                    </a:lnTo>
                    <a:lnTo>
                      <a:pt x="1540" y="1072"/>
                    </a:lnTo>
                    <a:lnTo>
                      <a:pt x="1540" y="1264"/>
                    </a:lnTo>
                    <a:lnTo>
                      <a:pt x="2140" y="918"/>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6" name="Freeform 25"/>
              <p:cNvSpPr>
                <a:spLocks/>
              </p:cNvSpPr>
              <p:nvPr/>
            </p:nvSpPr>
            <p:spPr bwMode="auto">
              <a:xfrm rot="5400000" flipV="1">
                <a:off x="550416" y="5290526"/>
                <a:ext cx="1287263" cy="1105604"/>
              </a:xfrm>
              <a:custGeom>
                <a:avLst/>
                <a:gdLst>
                  <a:gd name="T0" fmla="*/ 1540 w 2140"/>
                  <a:gd name="T1" fmla="*/ 572 h 1838"/>
                  <a:gd name="T2" fmla="*/ 1048 w 2140"/>
                  <a:gd name="T3" fmla="*/ 482 h 1838"/>
                  <a:gd name="T4" fmla="*/ 1010 w 2140"/>
                  <a:gd name="T5" fmla="*/ 428 h 1838"/>
                  <a:gd name="T6" fmla="*/ 922 w 2140"/>
                  <a:gd name="T7" fmla="*/ 330 h 1838"/>
                  <a:gd name="T8" fmla="*/ 820 w 2140"/>
                  <a:gd name="T9" fmla="*/ 242 h 1838"/>
                  <a:gd name="T10" fmla="*/ 706 w 2140"/>
                  <a:gd name="T11" fmla="*/ 166 h 1838"/>
                  <a:gd name="T12" fmla="*/ 578 w 2140"/>
                  <a:gd name="T13" fmla="*/ 102 h 1838"/>
                  <a:gd name="T14" fmla="*/ 442 w 2140"/>
                  <a:gd name="T15" fmla="*/ 54 h 1838"/>
                  <a:gd name="T16" fmla="*/ 296 w 2140"/>
                  <a:gd name="T17" fmla="*/ 20 h 1838"/>
                  <a:gd name="T18" fmla="*/ 142 w 2140"/>
                  <a:gd name="T19" fmla="*/ 2 h 1838"/>
                  <a:gd name="T20" fmla="*/ 62 w 2140"/>
                  <a:gd name="T21" fmla="*/ 0 h 1838"/>
                  <a:gd name="T22" fmla="*/ 18 w 2140"/>
                  <a:gd name="T23" fmla="*/ 0 h 1838"/>
                  <a:gd name="T24" fmla="*/ 0 w 2140"/>
                  <a:gd name="T25" fmla="*/ 2 h 1838"/>
                  <a:gd name="T26" fmla="*/ 18 w 2140"/>
                  <a:gd name="T27" fmla="*/ 2 h 1838"/>
                  <a:gd name="T28" fmla="*/ 140 w 2140"/>
                  <a:gd name="T29" fmla="*/ 14 h 1838"/>
                  <a:gd name="T30" fmla="*/ 258 w 2140"/>
                  <a:gd name="T31" fmla="*/ 38 h 1838"/>
                  <a:gd name="T32" fmla="*/ 372 w 2140"/>
                  <a:gd name="T33" fmla="*/ 70 h 1838"/>
                  <a:gd name="T34" fmla="*/ 478 w 2140"/>
                  <a:gd name="T35" fmla="*/ 114 h 1838"/>
                  <a:gd name="T36" fmla="*/ 578 w 2140"/>
                  <a:gd name="T37" fmla="*/ 164 h 1838"/>
                  <a:gd name="T38" fmla="*/ 672 w 2140"/>
                  <a:gd name="T39" fmla="*/ 224 h 1838"/>
                  <a:gd name="T40" fmla="*/ 756 w 2140"/>
                  <a:gd name="T41" fmla="*/ 290 h 1838"/>
                  <a:gd name="T42" fmla="*/ 832 w 2140"/>
                  <a:gd name="T43" fmla="*/ 364 h 1838"/>
                  <a:gd name="T44" fmla="*/ 868 w 2140"/>
                  <a:gd name="T45" fmla="*/ 406 h 1838"/>
                  <a:gd name="T46" fmla="*/ 932 w 2140"/>
                  <a:gd name="T47" fmla="*/ 494 h 1838"/>
                  <a:gd name="T48" fmla="*/ 958 w 2140"/>
                  <a:gd name="T49" fmla="*/ 540 h 1838"/>
                  <a:gd name="T50" fmla="*/ 1000 w 2140"/>
                  <a:gd name="T51" fmla="*/ 630 h 1838"/>
                  <a:gd name="T52" fmla="*/ 1032 w 2140"/>
                  <a:gd name="T53" fmla="*/ 722 h 1838"/>
                  <a:gd name="T54" fmla="*/ 1050 w 2140"/>
                  <a:gd name="T55" fmla="*/ 818 h 1838"/>
                  <a:gd name="T56" fmla="*/ 1058 w 2140"/>
                  <a:gd name="T57" fmla="*/ 918 h 1838"/>
                  <a:gd name="T58" fmla="*/ 1056 w 2140"/>
                  <a:gd name="T59" fmla="*/ 968 h 1838"/>
                  <a:gd name="T60" fmla="*/ 1042 w 2140"/>
                  <a:gd name="T61" fmla="*/ 1066 h 1838"/>
                  <a:gd name="T62" fmla="*/ 1018 w 2140"/>
                  <a:gd name="T63" fmla="*/ 1162 h 1838"/>
                  <a:gd name="T64" fmla="*/ 982 w 2140"/>
                  <a:gd name="T65" fmla="*/ 1252 h 1838"/>
                  <a:gd name="T66" fmla="*/ 958 w 2140"/>
                  <a:gd name="T67" fmla="*/ 1296 h 1838"/>
                  <a:gd name="T68" fmla="*/ 900 w 2140"/>
                  <a:gd name="T69" fmla="*/ 1388 h 1838"/>
                  <a:gd name="T70" fmla="*/ 832 w 2140"/>
                  <a:gd name="T71" fmla="*/ 1472 h 1838"/>
                  <a:gd name="T72" fmla="*/ 794 w 2140"/>
                  <a:gd name="T73" fmla="*/ 1510 h 1838"/>
                  <a:gd name="T74" fmla="*/ 714 w 2140"/>
                  <a:gd name="T75" fmla="*/ 1580 h 1838"/>
                  <a:gd name="T76" fmla="*/ 626 w 2140"/>
                  <a:gd name="T77" fmla="*/ 1644 h 1838"/>
                  <a:gd name="T78" fmla="*/ 528 w 2140"/>
                  <a:gd name="T79" fmla="*/ 1700 h 1838"/>
                  <a:gd name="T80" fmla="*/ 426 w 2140"/>
                  <a:gd name="T81" fmla="*/ 1746 h 1838"/>
                  <a:gd name="T82" fmla="*/ 316 w 2140"/>
                  <a:gd name="T83" fmla="*/ 1784 h 1838"/>
                  <a:gd name="T84" fmla="*/ 200 w 2140"/>
                  <a:gd name="T85" fmla="*/ 1812 h 1838"/>
                  <a:gd name="T86" fmla="*/ 80 w 2140"/>
                  <a:gd name="T87" fmla="*/ 1830 h 1838"/>
                  <a:gd name="T88" fmla="*/ 18 w 2140"/>
                  <a:gd name="T89" fmla="*/ 1836 h 1838"/>
                  <a:gd name="T90" fmla="*/ 62 w 2140"/>
                  <a:gd name="T91" fmla="*/ 1838 h 1838"/>
                  <a:gd name="T92" fmla="*/ 142 w 2140"/>
                  <a:gd name="T93" fmla="*/ 1836 h 1838"/>
                  <a:gd name="T94" fmla="*/ 296 w 2140"/>
                  <a:gd name="T95" fmla="*/ 1818 h 1838"/>
                  <a:gd name="T96" fmla="*/ 442 w 2140"/>
                  <a:gd name="T97" fmla="*/ 1784 h 1838"/>
                  <a:gd name="T98" fmla="*/ 578 w 2140"/>
                  <a:gd name="T99" fmla="*/ 1734 h 1838"/>
                  <a:gd name="T100" fmla="*/ 706 w 2140"/>
                  <a:gd name="T101" fmla="*/ 1670 h 1838"/>
                  <a:gd name="T102" fmla="*/ 820 w 2140"/>
                  <a:gd name="T103" fmla="*/ 1594 h 1838"/>
                  <a:gd name="T104" fmla="*/ 922 w 2140"/>
                  <a:gd name="T105" fmla="*/ 1506 h 1838"/>
                  <a:gd name="T106" fmla="*/ 1010 w 2140"/>
                  <a:gd name="T107" fmla="*/ 1408 h 1838"/>
                  <a:gd name="T108" fmla="*/ 1540 w 2140"/>
                  <a:gd name="T109" fmla="*/ 1072 h 1838"/>
                  <a:gd name="T110" fmla="*/ 2140 w 2140"/>
                  <a:gd name="T111" fmla="*/ 918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0" h="1838">
                    <a:moveTo>
                      <a:pt x="2140" y="918"/>
                    </a:moveTo>
                    <a:lnTo>
                      <a:pt x="1540" y="572"/>
                    </a:lnTo>
                    <a:lnTo>
                      <a:pt x="1540" y="766"/>
                    </a:lnTo>
                    <a:lnTo>
                      <a:pt x="1048" y="482"/>
                    </a:lnTo>
                    <a:lnTo>
                      <a:pt x="1048" y="482"/>
                    </a:lnTo>
                    <a:lnTo>
                      <a:pt x="1010" y="428"/>
                    </a:lnTo>
                    <a:lnTo>
                      <a:pt x="968" y="378"/>
                    </a:lnTo>
                    <a:lnTo>
                      <a:pt x="922" y="330"/>
                    </a:lnTo>
                    <a:lnTo>
                      <a:pt x="874" y="286"/>
                    </a:lnTo>
                    <a:lnTo>
                      <a:pt x="820" y="242"/>
                    </a:lnTo>
                    <a:lnTo>
                      <a:pt x="764" y="202"/>
                    </a:lnTo>
                    <a:lnTo>
                      <a:pt x="706" y="166"/>
                    </a:lnTo>
                    <a:lnTo>
                      <a:pt x="644" y="132"/>
                    </a:lnTo>
                    <a:lnTo>
                      <a:pt x="578" y="102"/>
                    </a:lnTo>
                    <a:lnTo>
                      <a:pt x="512" y="76"/>
                    </a:lnTo>
                    <a:lnTo>
                      <a:pt x="442" y="54"/>
                    </a:lnTo>
                    <a:lnTo>
                      <a:pt x="370" y="34"/>
                    </a:lnTo>
                    <a:lnTo>
                      <a:pt x="296" y="20"/>
                    </a:lnTo>
                    <a:lnTo>
                      <a:pt x="220" y="8"/>
                    </a:lnTo>
                    <a:lnTo>
                      <a:pt x="142" y="2"/>
                    </a:lnTo>
                    <a:lnTo>
                      <a:pt x="62" y="0"/>
                    </a:lnTo>
                    <a:lnTo>
                      <a:pt x="62" y="0"/>
                    </a:lnTo>
                    <a:lnTo>
                      <a:pt x="18" y="0"/>
                    </a:lnTo>
                    <a:lnTo>
                      <a:pt x="18" y="0"/>
                    </a:lnTo>
                    <a:lnTo>
                      <a:pt x="0" y="2"/>
                    </a:lnTo>
                    <a:lnTo>
                      <a:pt x="0" y="2"/>
                    </a:lnTo>
                    <a:lnTo>
                      <a:pt x="18" y="2"/>
                    </a:lnTo>
                    <a:lnTo>
                      <a:pt x="18" y="2"/>
                    </a:lnTo>
                    <a:lnTo>
                      <a:pt x="80" y="6"/>
                    </a:lnTo>
                    <a:lnTo>
                      <a:pt x="140" y="14"/>
                    </a:lnTo>
                    <a:lnTo>
                      <a:pt x="200" y="24"/>
                    </a:lnTo>
                    <a:lnTo>
                      <a:pt x="258" y="38"/>
                    </a:lnTo>
                    <a:lnTo>
                      <a:pt x="316" y="54"/>
                    </a:lnTo>
                    <a:lnTo>
                      <a:pt x="372" y="70"/>
                    </a:lnTo>
                    <a:lnTo>
                      <a:pt x="426" y="92"/>
                    </a:lnTo>
                    <a:lnTo>
                      <a:pt x="478" y="114"/>
                    </a:lnTo>
                    <a:lnTo>
                      <a:pt x="528" y="138"/>
                    </a:lnTo>
                    <a:lnTo>
                      <a:pt x="578" y="164"/>
                    </a:lnTo>
                    <a:lnTo>
                      <a:pt x="626" y="194"/>
                    </a:lnTo>
                    <a:lnTo>
                      <a:pt x="672" y="224"/>
                    </a:lnTo>
                    <a:lnTo>
                      <a:pt x="714" y="256"/>
                    </a:lnTo>
                    <a:lnTo>
                      <a:pt x="756" y="290"/>
                    </a:lnTo>
                    <a:lnTo>
                      <a:pt x="794" y="328"/>
                    </a:lnTo>
                    <a:lnTo>
                      <a:pt x="832" y="364"/>
                    </a:lnTo>
                    <a:lnTo>
                      <a:pt x="832" y="364"/>
                    </a:lnTo>
                    <a:lnTo>
                      <a:pt x="868" y="406"/>
                    </a:lnTo>
                    <a:lnTo>
                      <a:pt x="900" y="450"/>
                    </a:lnTo>
                    <a:lnTo>
                      <a:pt x="932" y="494"/>
                    </a:lnTo>
                    <a:lnTo>
                      <a:pt x="958" y="540"/>
                    </a:lnTo>
                    <a:lnTo>
                      <a:pt x="958" y="540"/>
                    </a:lnTo>
                    <a:lnTo>
                      <a:pt x="982" y="584"/>
                    </a:lnTo>
                    <a:lnTo>
                      <a:pt x="1000" y="630"/>
                    </a:lnTo>
                    <a:lnTo>
                      <a:pt x="1018" y="676"/>
                    </a:lnTo>
                    <a:lnTo>
                      <a:pt x="1032" y="722"/>
                    </a:lnTo>
                    <a:lnTo>
                      <a:pt x="1042" y="770"/>
                    </a:lnTo>
                    <a:lnTo>
                      <a:pt x="1050" y="818"/>
                    </a:lnTo>
                    <a:lnTo>
                      <a:pt x="1056" y="868"/>
                    </a:lnTo>
                    <a:lnTo>
                      <a:pt x="1058" y="918"/>
                    </a:lnTo>
                    <a:lnTo>
                      <a:pt x="1058" y="918"/>
                    </a:lnTo>
                    <a:lnTo>
                      <a:pt x="1056" y="968"/>
                    </a:lnTo>
                    <a:lnTo>
                      <a:pt x="1050" y="1018"/>
                    </a:lnTo>
                    <a:lnTo>
                      <a:pt x="1042" y="1066"/>
                    </a:lnTo>
                    <a:lnTo>
                      <a:pt x="1032" y="1114"/>
                    </a:lnTo>
                    <a:lnTo>
                      <a:pt x="1018" y="1162"/>
                    </a:lnTo>
                    <a:lnTo>
                      <a:pt x="1000" y="1208"/>
                    </a:lnTo>
                    <a:lnTo>
                      <a:pt x="982" y="1252"/>
                    </a:lnTo>
                    <a:lnTo>
                      <a:pt x="958" y="1296"/>
                    </a:lnTo>
                    <a:lnTo>
                      <a:pt x="958" y="1296"/>
                    </a:lnTo>
                    <a:lnTo>
                      <a:pt x="932" y="1342"/>
                    </a:lnTo>
                    <a:lnTo>
                      <a:pt x="900" y="1388"/>
                    </a:lnTo>
                    <a:lnTo>
                      <a:pt x="868" y="1430"/>
                    </a:lnTo>
                    <a:lnTo>
                      <a:pt x="832" y="1472"/>
                    </a:lnTo>
                    <a:lnTo>
                      <a:pt x="832" y="1472"/>
                    </a:lnTo>
                    <a:lnTo>
                      <a:pt x="794" y="1510"/>
                    </a:lnTo>
                    <a:lnTo>
                      <a:pt x="756" y="1546"/>
                    </a:lnTo>
                    <a:lnTo>
                      <a:pt x="714" y="1580"/>
                    </a:lnTo>
                    <a:lnTo>
                      <a:pt x="670" y="1614"/>
                    </a:lnTo>
                    <a:lnTo>
                      <a:pt x="626" y="1644"/>
                    </a:lnTo>
                    <a:lnTo>
                      <a:pt x="578" y="1672"/>
                    </a:lnTo>
                    <a:lnTo>
                      <a:pt x="528" y="1700"/>
                    </a:lnTo>
                    <a:lnTo>
                      <a:pt x="478" y="1724"/>
                    </a:lnTo>
                    <a:lnTo>
                      <a:pt x="426" y="1746"/>
                    </a:lnTo>
                    <a:lnTo>
                      <a:pt x="372" y="1766"/>
                    </a:lnTo>
                    <a:lnTo>
                      <a:pt x="316" y="1784"/>
                    </a:lnTo>
                    <a:lnTo>
                      <a:pt x="258" y="1800"/>
                    </a:lnTo>
                    <a:lnTo>
                      <a:pt x="200" y="1812"/>
                    </a:lnTo>
                    <a:lnTo>
                      <a:pt x="140" y="1822"/>
                    </a:lnTo>
                    <a:lnTo>
                      <a:pt x="80" y="1830"/>
                    </a:lnTo>
                    <a:lnTo>
                      <a:pt x="18" y="1836"/>
                    </a:lnTo>
                    <a:lnTo>
                      <a:pt x="18" y="1836"/>
                    </a:lnTo>
                    <a:lnTo>
                      <a:pt x="18" y="1836"/>
                    </a:lnTo>
                    <a:lnTo>
                      <a:pt x="62" y="1838"/>
                    </a:lnTo>
                    <a:lnTo>
                      <a:pt x="62" y="1838"/>
                    </a:lnTo>
                    <a:lnTo>
                      <a:pt x="142" y="1836"/>
                    </a:lnTo>
                    <a:lnTo>
                      <a:pt x="220" y="1828"/>
                    </a:lnTo>
                    <a:lnTo>
                      <a:pt x="296" y="1818"/>
                    </a:lnTo>
                    <a:lnTo>
                      <a:pt x="370" y="1802"/>
                    </a:lnTo>
                    <a:lnTo>
                      <a:pt x="442" y="1784"/>
                    </a:lnTo>
                    <a:lnTo>
                      <a:pt x="512" y="1760"/>
                    </a:lnTo>
                    <a:lnTo>
                      <a:pt x="578" y="1734"/>
                    </a:lnTo>
                    <a:lnTo>
                      <a:pt x="644" y="1704"/>
                    </a:lnTo>
                    <a:lnTo>
                      <a:pt x="706" y="1670"/>
                    </a:lnTo>
                    <a:lnTo>
                      <a:pt x="764" y="1634"/>
                    </a:lnTo>
                    <a:lnTo>
                      <a:pt x="820" y="1594"/>
                    </a:lnTo>
                    <a:lnTo>
                      <a:pt x="874" y="1552"/>
                    </a:lnTo>
                    <a:lnTo>
                      <a:pt x="922" y="1506"/>
                    </a:lnTo>
                    <a:lnTo>
                      <a:pt x="968" y="1458"/>
                    </a:lnTo>
                    <a:lnTo>
                      <a:pt x="1010" y="1408"/>
                    </a:lnTo>
                    <a:lnTo>
                      <a:pt x="1048" y="1356"/>
                    </a:lnTo>
                    <a:lnTo>
                      <a:pt x="1540" y="1072"/>
                    </a:lnTo>
                    <a:lnTo>
                      <a:pt x="1540" y="1264"/>
                    </a:lnTo>
                    <a:lnTo>
                      <a:pt x="2140" y="918"/>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22" name="Group 21"/>
            <p:cNvGrpSpPr/>
            <p:nvPr/>
          </p:nvGrpSpPr>
          <p:grpSpPr>
            <a:xfrm rot="5400000">
              <a:off x="470080" y="3429995"/>
              <a:ext cx="1105604" cy="2442881"/>
              <a:chOff x="641246" y="4044078"/>
              <a:chExt cx="1105604" cy="2442881"/>
            </a:xfrm>
          </p:grpSpPr>
          <p:sp>
            <p:nvSpPr>
              <p:cNvPr id="23" name="Freeform 22"/>
              <p:cNvSpPr>
                <a:spLocks/>
              </p:cNvSpPr>
              <p:nvPr/>
            </p:nvSpPr>
            <p:spPr bwMode="auto">
              <a:xfrm rot="16200000">
                <a:off x="550416" y="4134908"/>
                <a:ext cx="1287263" cy="1105604"/>
              </a:xfrm>
              <a:custGeom>
                <a:avLst/>
                <a:gdLst>
                  <a:gd name="T0" fmla="*/ 1540 w 2140"/>
                  <a:gd name="T1" fmla="*/ 572 h 1838"/>
                  <a:gd name="T2" fmla="*/ 1048 w 2140"/>
                  <a:gd name="T3" fmla="*/ 482 h 1838"/>
                  <a:gd name="T4" fmla="*/ 1010 w 2140"/>
                  <a:gd name="T5" fmla="*/ 428 h 1838"/>
                  <a:gd name="T6" fmla="*/ 922 w 2140"/>
                  <a:gd name="T7" fmla="*/ 330 h 1838"/>
                  <a:gd name="T8" fmla="*/ 820 w 2140"/>
                  <a:gd name="T9" fmla="*/ 242 h 1838"/>
                  <a:gd name="T10" fmla="*/ 706 w 2140"/>
                  <a:gd name="T11" fmla="*/ 166 h 1838"/>
                  <a:gd name="T12" fmla="*/ 578 w 2140"/>
                  <a:gd name="T13" fmla="*/ 102 h 1838"/>
                  <a:gd name="T14" fmla="*/ 442 w 2140"/>
                  <a:gd name="T15" fmla="*/ 54 h 1838"/>
                  <a:gd name="T16" fmla="*/ 296 w 2140"/>
                  <a:gd name="T17" fmla="*/ 20 h 1838"/>
                  <a:gd name="T18" fmla="*/ 142 w 2140"/>
                  <a:gd name="T19" fmla="*/ 2 h 1838"/>
                  <a:gd name="T20" fmla="*/ 62 w 2140"/>
                  <a:gd name="T21" fmla="*/ 0 h 1838"/>
                  <a:gd name="T22" fmla="*/ 18 w 2140"/>
                  <a:gd name="T23" fmla="*/ 0 h 1838"/>
                  <a:gd name="T24" fmla="*/ 0 w 2140"/>
                  <a:gd name="T25" fmla="*/ 2 h 1838"/>
                  <a:gd name="T26" fmla="*/ 18 w 2140"/>
                  <a:gd name="T27" fmla="*/ 2 h 1838"/>
                  <a:gd name="T28" fmla="*/ 140 w 2140"/>
                  <a:gd name="T29" fmla="*/ 14 h 1838"/>
                  <a:gd name="T30" fmla="*/ 258 w 2140"/>
                  <a:gd name="T31" fmla="*/ 38 h 1838"/>
                  <a:gd name="T32" fmla="*/ 372 w 2140"/>
                  <a:gd name="T33" fmla="*/ 70 h 1838"/>
                  <a:gd name="T34" fmla="*/ 478 w 2140"/>
                  <a:gd name="T35" fmla="*/ 114 h 1838"/>
                  <a:gd name="T36" fmla="*/ 578 w 2140"/>
                  <a:gd name="T37" fmla="*/ 164 h 1838"/>
                  <a:gd name="T38" fmla="*/ 672 w 2140"/>
                  <a:gd name="T39" fmla="*/ 224 h 1838"/>
                  <a:gd name="T40" fmla="*/ 756 w 2140"/>
                  <a:gd name="T41" fmla="*/ 290 h 1838"/>
                  <a:gd name="T42" fmla="*/ 832 w 2140"/>
                  <a:gd name="T43" fmla="*/ 364 h 1838"/>
                  <a:gd name="T44" fmla="*/ 868 w 2140"/>
                  <a:gd name="T45" fmla="*/ 406 h 1838"/>
                  <a:gd name="T46" fmla="*/ 932 w 2140"/>
                  <a:gd name="T47" fmla="*/ 494 h 1838"/>
                  <a:gd name="T48" fmla="*/ 958 w 2140"/>
                  <a:gd name="T49" fmla="*/ 540 h 1838"/>
                  <a:gd name="T50" fmla="*/ 1000 w 2140"/>
                  <a:gd name="T51" fmla="*/ 630 h 1838"/>
                  <a:gd name="T52" fmla="*/ 1032 w 2140"/>
                  <a:gd name="T53" fmla="*/ 722 h 1838"/>
                  <a:gd name="T54" fmla="*/ 1050 w 2140"/>
                  <a:gd name="T55" fmla="*/ 818 h 1838"/>
                  <a:gd name="T56" fmla="*/ 1058 w 2140"/>
                  <a:gd name="T57" fmla="*/ 918 h 1838"/>
                  <a:gd name="T58" fmla="*/ 1056 w 2140"/>
                  <a:gd name="T59" fmla="*/ 968 h 1838"/>
                  <a:gd name="T60" fmla="*/ 1042 w 2140"/>
                  <a:gd name="T61" fmla="*/ 1066 h 1838"/>
                  <a:gd name="T62" fmla="*/ 1018 w 2140"/>
                  <a:gd name="T63" fmla="*/ 1162 h 1838"/>
                  <a:gd name="T64" fmla="*/ 982 w 2140"/>
                  <a:gd name="T65" fmla="*/ 1252 h 1838"/>
                  <a:gd name="T66" fmla="*/ 958 w 2140"/>
                  <a:gd name="T67" fmla="*/ 1296 h 1838"/>
                  <a:gd name="T68" fmla="*/ 900 w 2140"/>
                  <a:gd name="T69" fmla="*/ 1388 h 1838"/>
                  <a:gd name="T70" fmla="*/ 832 w 2140"/>
                  <a:gd name="T71" fmla="*/ 1472 h 1838"/>
                  <a:gd name="T72" fmla="*/ 794 w 2140"/>
                  <a:gd name="T73" fmla="*/ 1510 h 1838"/>
                  <a:gd name="T74" fmla="*/ 714 w 2140"/>
                  <a:gd name="T75" fmla="*/ 1580 h 1838"/>
                  <a:gd name="T76" fmla="*/ 626 w 2140"/>
                  <a:gd name="T77" fmla="*/ 1644 h 1838"/>
                  <a:gd name="T78" fmla="*/ 528 w 2140"/>
                  <a:gd name="T79" fmla="*/ 1700 h 1838"/>
                  <a:gd name="T80" fmla="*/ 426 w 2140"/>
                  <a:gd name="T81" fmla="*/ 1746 h 1838"/>
                  <a:gd name="T82" fmla="*/ 316 w 2140"/>
                  <a:gd name="T83" fmla="*/ 1784 h 1838"/>
                  <a:gd name="T84" fmla="*/ 200 w 2140"/>
                  <a:gd name="T85" fmla="*/ 1812 h 1838"/>
                  <a:gd name="T86" fmla="*/ 80 w 2140"/>
                  <a:gd name="T87" fmla="*/ 1830 h 1838"/>
                  <a:gd name="T88" fmla="*/ 18 w 2140"/>
                  <a:gd name="T89" fmla="*/ 1836 h 1838"/>
                  <a:gd name="T90" fmla="*/ 62 w 2140"/>
                  <a:gd name="T91" fmla="*/ 1838 h 1838"/>
                  <a:gd name="T92" fmla="*/ 142 w 2140"/>
                  <a:gd name="T93" fmla="*/ 1836 h 1838"/>
                  <a:gd name="T94" fmla="*/ 296 w 2140"/>
                  <a:gd name="T95" fmla="*/ 1818 h 1838"/>
                  <a:gd name="T96" fmla="*/ 442 w 2140"/>
                  <a:gd name="T97" fmla="*/ 1784 h 1838"/>
                  <a:gd name="T98" fmla="*/ 578 w 2140"/>
                  <a:gd name="T99" fmla="*/ 1734 h 1838"/>
                  <a:gd name="T100" fmla="*/ 706 w 2140"/>
                  <a:gd name="T101" fmla="*/ 1670 h 1838"/>
                  <a:gd name="T102" fmla="*/ 820 w 2140"/>
                  <a:gd name="T103" fmla="*/ 1594 h 1838"/>
                  <a:gd name="T104" fmla="*/ 922 w 2140"/>
                  <a:gd name="T105" fmla="*/ 1506 h 1838"/>
                  <a:gd name="T106" fmla="*/ 1010 w 2140"/>
                  <a:gd name="T107" fmla="*/ 1408 h 1838"/>
                  <a:gd name="T108" fmla="*/ 1540 w 2140"/>
                  <a:gd name="T109" fmla="*/ 1072 h 1838"/>
                  <a:gd name="T110" fmla="*/ 2140 w 2140"/>
                  <a:gd name="T111" fmla="*/ 918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0" h="1838">
                    <a:moveTo>
                      <a:pt x="2140" y="918"/>
                    </a:moveTo>
                    <a:lnTo>
                      <a:pt x="1540" y="572"/>
                    </a:lnTo>
                    <a:lnTo>
                      <a:pt x="1540" y="766"/>
                    </a:lnTo>
                    <a:lnTo>
                      <a:pt x="1048" y="482"/>
                    </a:lnTo>
                    <a:lnTo>
                      <a:pt x="1048" y="482"/>
                    </a:lnTo>
                    <a:lnTo>
                      <a:pt x="1010" y="428"/>
                    </a:lnTo>
                    <a:lnTo>
                      <a:pt x="968" y="378"/>
                    </a:lnTo>
                    <a:lnTo>
                      <a:pt x="922" y="330"/>
                    </a:lnTo>
                    <a:lnTo>
                      <a:pt x="874" y="286"/>
                    </a:lnTo>
                    <a:lnTo>
                      <a:pt x="820" y="242"/>
                    </a:lnTo>
                    <a:lnTo>
                      <a:pt x="764" y="202"/>
                    </a:lnTo>
                    <a:lnTo>
                      <a:pt x="706" y="166"/>
                    </a:lnTo>
                    <a:lnTo>
                      <a:pt x="644" y="132"/>
                    </a:lnTo>
                    <a:lnTo>
                      <a:pt x="578" y="102"/>
                    </a:lnTo>
                    <a:lnTo>
                      <a:pt x="512" y="76"/>
                    </a:lnTo>
                    <a:lnTo>
                      <a:pt x="442" y="54"/>
                    </a:lnTo>
                    <a:lnTo>
                      <a:pt x="370" y="34"/>
                    </a:lnTo>
                    <a:lnTo>
                      <a:pt x="296" y="20"/>
                    </a:lnTo>
                    <a:lnTo>
                      <a:pt x="220" y="8"/>
                    </a:lnTo>
                    <a:lnTo>
                      <a:pt x="142" y="2"/>
                    </a:lnTo>
                    <a:lnTo>
                      <a:pt x="62" y="0"/>
                    </a:lnTo>
                    <a:lnTo>
                      <a:pt x="62" y="0"/>
                    </a:lnTo>
                    <a:lnTo>
                      <a:pt x="18" y="0"/>
                    </a:lnTo>
                    <a:lnTo>
                      <a:pt x="18" y="0"/>
                    </a:lnTo>
                    <a:lnTo>
                      <a:pt x="0" y="2"/>
                    </a:lnTo>
                    <a:lnTo>
                      <a:pt x="0" y="2"/>
                    </a:lnTo>
                    <a:lnTo>
                      <a:pt x="18" y="2"/>
                    </a:lnTo>
                    <a:lnTo>
                      <a:pt x="18" y="2"/>
                    </a:lnTo>
                    <a:lnTo>
                      <a:pt x="80" y="6"/>
                    </a:lnTo>
                    <a:lnTo>
                      <a:pt x="140" y="14"/>
                    </a:lnTo>
                    <a:lnTo>
                      <a:pt x="200" y="24"/>
                    </a:lnTo>
                    <a:lnTo>
                      <a:pt x="258" y="38"/>
                    </a:lnTo>
                    <a:lnTo>
                      <a:pt x="316" y="54"/>
                    </a:lnTo>
                    <a:lnTo>
                      <a:pt x="372" y="70"/>
                    </a:lnTo>
                    <a:lnTo>
                      <a:pt x="426" y="92"/>
                    </a:lnTo>
                    <a:lnTo>
                      <a:pt x="478" y="114"/>
                    </a:lnTo>
                    <a:lnTo>
                      <a:pt x="528" y="138"/>
                    </a:lnTo>
                    <a:lnTo>
                      <a:pt x="578" y="164"/>
                    </a:lnTo>
                    <a:lnTo>
                      <a:pt x="626" y="194"/>
                    </a:lnTo>
                    <a:lnTo>
                      <a:pt x="672" y="224"/>
                    </a:lnTo>
                    <a:lnTo>
                      <a:pt x="714" y="256"/>
                    </a:lnTo>
                    <a:lnTo>
                      <a:pt x="756" y="290"/>
                    </a:lnTo>
                    <a:lnTo>
                      <a:pt x="794" y="328"/>
                    </a:lnTo>
                    <a:lnTo>
                      <a:pt x="832" y="364"/>
                    </a:lnTo>
                    <a:lnTo>
                      <a:pt x="832" y="364"/>
                    </a:lnTo>
                    <a:lnTo>
                      <a:pt x="868" y="406"/>
                    </a:lnTo>
                    <a:lnTo>
                      <a:pt x="900" y="450"/>
                    </a:lnTo>
                    <a:lnTo>
                      <a:pt x="932" y="494"/>
                    </a:lnTo>
                    <a:lnTo>
                      <a:pt x="958" y="540"/>
                    </a:lnTo>
                    <a:lnTo>
                      <a:pt x="958" y="540"/>
                    </a:lnTo>
                    <a:lnTo>
                      <a:pt x="982" y="584"/>
                    </a:lnTo>
                    <a:lnTo>
                      <a:pt x="1000" y="630"/>
                    </a:lnTo>
                    <a:lnTo>
                      <a:pt x="1018" y="676"/>
                    </a:lnTo>
                    <a:lnTo>
                      <a:pt x="1032" y="722"/>
                    </a:lnTo>
                    <a:lnTo>
                      <a:pt x="1042" y="770"/>
                    </a:lnTo>
                    <a:lnTo>
                      <a:pt x="1050" y="818"/>
                    </a:lnTo>
                    <a:lnTo>
                      <a:pt x="1056" y="868"/>
                    </a:lnTo>
                    <a:lnTo>
                      <a:pt x="1058" y="918"/>
                    </a:lnTo>
                    <a:lnTo>
                      <a:pt x="1058" y="918"/>
                    </a:lnTo>
                    <a:lnTo>
                      <a:pt x="1056" y="968"/>
                    </a:lnTo>
                    <a:lnTo>
                      <a:pt x="1050" y="1018"/>
                    </a:lnTo>
                    <a:lnTo>
                      <a:pt x="1042" y="1066"/>
                    </a:lnTo>
                    <a:lnTo>
                      <a:pt x="1032" y="1114"/>
                    </a:lnTo>
                    <a:lnTo>
                      <a:pt x="1018" y="1162"/>
                    </a:lnTo>
                    <a:lnTo>
                      <a:pt x="1000" y="1208"/>
                    </a:lnTo>
                    <a:lnTo>
                      <a:pt x="982" y="1252"/>
                    </a:lnTo>
                    <a:lnTo>
                      <a:pt x="958" y="1296"/>
                    </a:lnTo>
                    <a:lnTo>
                      <a:pt x="958" y="1296"/>
                    </a:lnTo>
                    <a:lnTo>
                      <a:pt x="932" y="1342"/>
                    </a:lnTo>
                    <a:lnTo>
                      <a:pt x="900" y="1388"/>
                    </a:lnTo>
                    <a:lnTo>
                      <a:pt x="868" y="1430"/>
                    </a:lnTo>
                    <a:lnTo>
                      <a:pt x="832" y="1472"/>
                    </a:lnTo>
                    <a:lnTo>
                      <a:pt x="832" y="1472"/>
                    </a:lnTo>
                    <a:lnTo>
                      <a:pt x="794" y="1510"/>
                    </a:lnTo>
                    <a:lnTo>
                      <a:pt x="756" y="1546"/>
                    </a:lnTo>
                    <a:lnTo>
                      <a:pt x="714" y="1580"/>
                    </a:lnTo>
                    <a:lnTo>
                      <a:pt x="670" y="1614"/>
                    </a:lnTo>
                    <a:lnTo>
                      <a:pt x="626" y="1644"/>
                    </a:lnTo>
                    <a:lnTo>
                      <a:pt x="578" y="1672"/>
                    </a:lnTo>
                    <a:lnTo>
                      <a:pt x="528" y="1700"/>
                    </a:lnTo>
                    <a:lnTo>
                      <a:pt x="478" y="1724"/>
                    </a:lnTo>
                    <a:lnTo>
                      <a:pt x="426" y="1746"/>
                    </a:lnTo>
                    <a:lnTo>
                      <a:pt x="372" y="1766"/>
                    </a:lnTo>
                    <a:lnTo>
                      <a:pt x="316" y="1784"/>
                    </a:lnTo>
                    <a:lnTo>
                      <a:pt x="258" y="1800"/>
                    </a:lnTo>
                    <a:lnTo>
                      <a:pt x="200" y="1812"/>
                    </a:lnTo>
                    <a:lnTo>
                      <a:pt x="140" y="1822"/>
                    </a:lnTo>
                    <a:lnTo>
                      <a:pt x="80" y="1830"/>
                    </a:lnTo>
                    <a:lnTo>
                      <a:pt x="18" y="1836"/>
                    </a:lnTo>
                    <a:lnTo>
                      <a:pt x="18" y="1836"/>
                    </a:lnTo>
                    <a:lnTo>
                      <a:pt x="18" y="1836"/>
                    </a:lnTo>
                    <a:lnTo>
                      <a:pt x="62" y="1838"/>
                    </a:lnTo>
                    <a:lnTo>
                      <a:pt x="62" y="1838"/>
                    </a:lnTo>
                    <a:lnTo>
                      <a:pt x="142" y="1836"/>
                    </a:lnTo>
                    <a:lnTo>
                      <a:pt x="220" y="1828"/>
                    </a:lnTo>
                    <a:lnTo>
                      <a:pt x="296" y="1818"/>
                    </a:lnTo>
                    <a:lnTo>
                      <a:pt x="370" y="1802"/>
                    </a:lnTo>
                    <a:lnTo>
                      <a:pt x="442" y="1784"/>
                    </a:lnTo>
                    <a:lnTo>
                      <a:pt x="512" y="1760"/>
                    </a:lnTo>
                    <a:lnTo>
                      <a:pt x="578" y="1734"/>
                    </a:lnTo>
                    <a:lnTo>
                      <a:pt x="644" y="1704"/>
                    </a:lnTo>
                    <a:lnTo>
                      <a:pt x="706" y="1670"/>
                    </a:lnTo>
                    <a:lnTo>
                      <a:pt x="764" y="1634"/>
                    </a:lnTo>
                    <a:lnTo>
                      <a:pt x="820" y="1594"/>
                    </a:lnTo>
                    <a:lnTo>
                      <a:pt x="874" y="1552"/>
                    </a:lnTo>
                    <a:lnTo>
                      <a:pt x="922" y="1506"/>
                    </a:lnTo>
                    <a:lnTo>
                      <a:pt x="968" y="1458"/>
                    </a:lnTo>
                    <a:lnTo>
                      <a:pt x="1010" y="1408"/>
                    </a:lnTo>
                    <a:lnTo>
                      <a:pt x="1048" y="1356"/>
                    </a:lnTo>
                    <a:lnTo>
                      <a:pt x="1540" y="1072"/>
                    </a:lnTo>
                    <a:lnTo>
                      <a:pt x="1540" y="1264"/>
                    </a:lnTo>
                    <a:lnTo>
                      <a:pt x="2140" y="918"/>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4" name="Freeform 23"/>
              <p:cNvSpPr>
                <a:spLocks/>
              </p:cNvSpPr>
              <p:nvPr/>
            </p:nvSpPr>
            <p:spPr bwMode="auto">
              <a:xfrm rot="5400000" flipV="1">
                <a:off x="550416" y="5290526"/>
                <a:ext cx="1287263" cy="1105604"/>
              </a:xfrm>
              <a:custGeom>
                <a:avLst/>
                <a:gdLst>
                  <a:gd name="T0" fmla="*/ 1540 w 2140"/>
                  <a:gd name="T1" fmla="*/ 572 h 1838"/>
                  <a:gd name="T2" fmla="*/ 1048 w 2140"/>
                  <a:gd name="T3" fmla="*/ 482 h 1838"/>
                  <a:gd name="T4" fmla="*/ 1010 w 2140"/>
                  <a:gd name="T5" fmla="*/ 428 h 1838"/>
                  <a:gd name="T6" fmla="*/ 922 w 2140"/>
                  <a:gd name="T7" fmla="*/ 330 h 1838"/>
                  <a:gd name="T8" fmla="*/ 820 w 2140"/>
                  <a:gd name="T9" fmla="*/ 242 h 1838"/>
                  <a:gd name="T10" fmla="*/ 706 w 2140"/>
                  <a:gd name="T11" fmla="*/ 166 h 1838"/>
                  <a:gd name="T12" fmla="*/ 578 w 2140"/>
                  <a:gd name="T13" fmla="*/ 102 h 1838"/>
                  <a:gd name="T14" fmla="*/ 442 w 2140"/>
                  <a:gd name="T15" fmla="*/ 54 h 1838"/>
                  <a:gd name="T16" fmla="*/ 296 w 2140"/>
                  <a:gd name="T17" fmla="*/ 20 h 1838"/>
                  <a:gd name="T18" fmla="*/ 142 w 2140"/>
                  <a:gd name="T19" fmla="*/ 2 h 1838"/>
                  <a:gd name="T20" fmla="*/ 62 w 2140"/>
                  <a:gd name="T21" fmla="*/ 0 h 1838"/>
                  <a:gd name="T22" fmla="*/ 18 w 2140"/>
                  <a:gd name="T23" fmla="*/ 0 h 1838"/>
                  <a:gd name="T24" fmla="*/ 0 w 2140"/>
                  <a:gd name="T25" fmla="*/ 2 h 1838"/>
                  <a:gd name="T26" fmla="*/ 18 w 2140"/>
                  <a:gd name="T27" fmla="*/ 2 h 1838"/>
                  <a:gd name="T28" fmla="*/ 140 w 2140"/>
                  <a:gd name="T29" fmla="*/ 14 h 1838"/>
                  <a:gd name="T30" fmla="*/ 258 w 2140"/>
                  <a:gd name="T31" fmla="*/ 38 h 1838"/>
                  <a:gd name="T32" fmla="*/ 372 w 2140"/>
                  <a:gd name="T33" fmla="*/ 70 h 1838"/>
                  <a:gd name="T34" fmla="*/ 478 w 2140"/>
                  <a:gd name="T35" fmla="*/ 114 h 1838"/>
                  <a:gd name="T36" fmla="*/ 578 w 2140"/>
                  <a:gd name="T37" fmla="*/ 164 h 1838"/>
                  <a:gd name="T38" fmla="*/ 672 w 2140"/>
                  <a:gd name="T39" fmla="*/ 224 h 1838"/>
                  <a:gd name="T40" fmla="*/ 756 w 2140"/>
                  <a:gd name="T41" fmla="*/ 290 h 1838"/>
                  <a:gd name="T42" fmla="*/ 832 w 2140"/>
                  <a:gd name="T43" fmla="*/ 364 h 1838"/>
                  <a:gd name="T44" fmla="*/ 868 w 2140"/>
                  <a:gd name="T45" fmla="*/ 406 h 1838"/>
                  <a:gd name="T46" fmla="*/ 932 w 2140"/>
                  <a:gd name="T47" fmla="*/ 494 h 1838"/>
                  <a:gd name="T48" fmla="*/ 958 w 2140"/>
                  <a:gd name="T49" fmla="*/ 540 h 1838"/>
                  <a:gd name="T50" fmla="*/ 1000 w 2140"/>
                  <a:gd name="T51" fmla="*/ 630 h 1838"/>
                  <a:gd name="T52" fmla="*/ 1032 w 2140"/>
                  <a:gd name="T53" fmla="*/ 722 h 1838"/>
                  <a:gd name="T54" fmla="*/ 1050 w 2140"/>
                  <a:gd name="T55" fmla="*/ 818 h 1838"/>
                  <a:gd name="T56" fmla="*/ 1058 w 2140"/>
                  <a:gd name="T57" fmla="*/ 918 h 1838"/>
                  <a:gd name="T58" fmla="*/ 1056 w 2140"/>
                  <a:gd name="T59" fmla="*/ 968 h 1838"/>
                  <a:gd name="T60" fmla="*/ 1042 w 2140"/>
                  <a:gd name="T61" fmla="*/ 1066 h 1838"/>
                  <a:gd name="T62" fmla="*/ 1018 w 2140"/>
                  <a:gd name="T63" fmla="*/ 1162 h 1838"/>
                  <a:gd name="T64" fmla="*/ 982 w 2140"/>
                  <a:gd name="T65" fmla="*/ 1252 h 1838"/>
                  <a:gd name="T66" fmla="*/ 958 w 2140"/>
                  <a:gd name="T67" fmla="*/ 1296 h 1838"/>
                  <a:gd name="T68" fmla="*/ 900 w 2140"/>
                  <a:gd name="T69" fmla="*/ 1388 h 1838"/>
                  <a:gd name="T70" fmla="*/ 832 w 2140"/>
                  <a:gd name="T71" fmla="*/ 1472 h 1838"/>
                  <a:gd name="T72" fmla="*/ 794 w 2140"/>
                  <a:gd name="T73" fmla="*/ 1510 h 1838"/>
                  <a:gd name="T74" fmla="*/ 714 w 2140"/>
                  <a:gd name="T75" fmla="*/ 1580 h 1838"/>
                  <a:gd name="T76" fmla="*/ 626 w 2140"/>
                  <a:gd name="T77" fmla="*/ 1644 h 1838"/>
                  <a:gd name="T78" fmla="*/ 528 w 2140"/>
                  <a:gd name="T79" fmla="*/ 1700 h 1838"/>
                  <a:gd name="T80" fmla="*/ 426 w 2140"/>
                  <a:gd name="T81" fmla="*/ 1746 h 1838"/>
                  <a:gd name="T82" fmla="*/ 316 w 2140"/>
                  <a:gd name="T83" fmla="*/ 1784 h 1838"/>
                  <a:gd name="T84" fmla="*/ 200 w 2140"/>
                  <a:gd name="T85" fmla="*/ 1812 h 1838"/>
                  <a:gd name="T86" fmla="*/ 80 w 2140"/>
                  <a:gd name="T87" fmla="*/ 1830 h 1838"/>
                  <a:gd name="T88" fmla="*/ 18 w 2140"/>
                  <a:gd name="T89" fmla="*/ 1836 h 1838"/>
                  <a:gd name="T90" fmla="*/ 62 w 2140"/>
                  <a:gd name="T91" fmla="*/ 1838 h 1838"/>
                  <a:gd name="T92" fmla="*/ 142 w 2140"/>
                  <a:gd name="T93" fmla="*/ 1836 h 1838"/>
                  <a:gd name="T94" fmla="*/ 296 w 2140"/>
                  <a:gd name="T95" fmla="*/ 1818 h 1838"/>
                  <a:gd name="T96" fmla="*/ 442 w 2140"/>
                  <a:gd name="T97" fmla="*/ 1784 h 1838"/>
                  <a:gd name="T98" fmla="*/ 578 w 2140"/>
                  <a:gd name="T99" fmla="*/ 1734 h 1838"/>
                  <a:gd name="T100" fmla="*/ 706 w 2140"/>
                  <a:gd name="T101" fmla="*/ 1670 h 1838"/>
                  <a:gd name="T102" fmla="*/ 820 w 2140"/>
                  <a:gd name="T103" fmla="*/ 1594 h 1838"/>
                  <a:gd name="T104" fmla="*/ 922 w 2140"/>
                  <a:gd name="T105" fmla="*/ 1506 h 1838"/>
                  <a:gd name="T106" fmla="*/ 1010 w 2140"/>
                  <a:gd name="T107" fmla="*/ 1408 h 1838"/>
                  <a:gd name="T108" fmla="*/ 1540 w 2140"/>
                  <a:gd name="T109" fmla="*/ 1072 h 1838"/>
                  <a:gd name="T110" fmla="*/ 2140 w 2140"/>
                  <a:gd name="T111" fmla="*/ 918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0" h="1838">
                    <a:moveTo>
                      <a:pt x="2140" y="918"/>
                    </a:moveTo>
                    <a:lnTo>
                      <a:pt x="1540" y="572"/>
                    </a:lnTo>
                    <a:lnTo>
                      <a:pt x="1540" y="766"/>
                    </a:lnTo>
                    <a:lnTo>
                      <a:pt x="1048" y="482"/>
                    </a:lnTo>
                    <a:lnTo>
                      <a:pt x="1048" y="482"/>
                    </a:lnTo>
                    <a:lnTo>
                      <a:pt x="1010" y="428"/>
                    </a:lnTo>
                    <a:lnTo>
                      <a:pt x="968" y="378"/>
                    </a:lnTo>
                    <a:lnTo>
                      <a:pt x="922" y="330"/>
                    </a:lnTo>
                    <a:lnTo>
                      <a:pt x="874" y="286"/>
                    </a:lnTo>
                    <a:lnTo>
                      <a:pt x="820" y="242"/>
                    </a:lnTo>
                    <a:lnTo>
                      <a:pt x="764" y="202"/>
                    </a:lnTo>
                    <a:lnTo>
                      <a:pt x="706" y="166"/>
                    </a:lnTo>
                    <a:lnTo>
                      <a:pt x="644" y="132"/>
                    </a:lnTo>
                    <a:lnTo>
                      <a:pt x="578" y="102"/>
                    </a:lnTo>
                    <a:lnTo>
                      <a:pt x="512" y="76"/>
                    </a:lnTo>
                    <a:lnTo>
                      <a:pt x="442" y="54"/>
                    </a:lnTo>
                    <a:lnTo>
                      <a:pt x="370" y="34"/>
                    </a:lnTo>
                    <a:lnTo>
                      <a:pt x="296" y="20"/>
                    </a:lnTo>
                    <a:lnTo>
                      <a:pt x="220" y="8"/>
                    </a:lnTo>
                    <a:lnTo>
                      <a:pt x="142" y="2"/>
                    </a:lnTo>
                    <a:lnTo>
                      <a:pt x="62" y="0"/>
                    </a:lnTo>
                    <a:lnTo>
                      <a:pt x="62" y="0"/>
                    </a:lnTo>
                    <a:lnTo>
                      <a:pt x="18" y="0"/>
                    </a:lnTo>
                    <a:lnTo>
                      <a:pt x="18" y="0"/>
                    </a:lnTo>
                    <a:lnTo>
                      <a:pt x="0" y="2"/>
                    </a:lnTo>
                    <a:lnTo>
                      <a:pt x="0" y="2"/>
                    </a:lnTo>
                    <a:lnTo>
                      <a:pt x="18" y="2"/>
                    </a:lnTo>
                    <a:lnTo>
                      <a:pt x="18" y="2"/>
                    </a:lnTo>
                    <a:lnTo>
                      <a:pt x="80" y="6"/>
                    </a:lnTo>
                    <a:lnTo>
                      <a:pt x="140" y="14"/>
                    </a:lnTo>
                    <a:lnTo>
                      <a:pt x="200" y="24"/>
                    </a:lnTo>
                    <a:lnTo>
                      <a:pt x="258" y="38"/>
                    </a:lnTo>
                    <a:lnTo>
                      <a:pt x="316" y="54"/>
                    </a:lnTo>
                    <a:lnTo>
                      <a:pt x="372" y="70"/>
                    </a:lnTo>
                    <a:lnTo>
                      <a:pt x="426" y="92"/>
                    </a:lnTo>
                    <a:lnTo>
                      <a:pt x="478" y="114"/>
                    </a:lnTo>
                    <a:lnTo>
                      <a:pt x="528" y="138"/>
                    </a:lnTo>
                    <a:lnTo>
                      <a:pt x="578" y="164"/>
                    </a:lnTo>
                    <a:lnTo>
                      <a:pt x="626" y="194"/>
                    </a:lnTo>
                    <a:lnTo>
                      <a:pt x="672" y="224"/>
                    </a:lnTo>
                    <a:lnTo>
                      <a:pt x="714" y="256"/>
                    </a:lnTo>
                    <a:lnTo>
                      <a:pt x="756" y="290"/>
                    </a:lnTo>
                    <a:lnTo>
                      <a:pt x="794" y="328"/>
                    </a:lnTo>
                    <a:lnTo>
                      <a:pt x="832" y="364"/>
                    </a:lnTo>
                    <a:lnTo>
                      <a:pt x="832" y="364"/>
                    </a:lnTo>
                    <a:lnTo>
                      <a:pt x="868" y="406"/>
                    </a:lnTo>
                    <a:lnTo>
                      <a:pt x="900" y="450"/>
                    </a:lnTo>
                    <a:lnTo>
                      <a:pt x="932" y="494"/>
                    </a:lnTo>
                    <a:lnTo>
                      <a:pt x="958" y="540"/>
                    </a:lnTo>
                    <a:lnTo>
                      <a:pt x="958" y="540"/>
                    </a:lnTo>
                    <a:lnTo>
                      <a:pt x="982" y="584"/>
                    </a:lnTo>
                    <a:lnTo>
                      <a:pt x="1000" y="630"/>
                    </a:lnTo>
                    <a:lnTo>
                      <a:pt x="1018" y="676"/>
                    </a:lnTo>
                    <a:lnTo>
                      <a:pt x="1032" y="722"/>
                    </a:lnTo>
                    <a:lnTo>
                      <a:pt x="1042" y="770"/>
                    </a:lnTo>
                    <a:lnTo>
                      <a:pt x="1050" y="818"/>
                    </a:lnTo>
                    <a:lnTo>
                      <a:pt x="1056" y="868"/>
                    </a:lnTo>
                    <a:lnTo>
                      <a:pt x="1058" y="918"/>
                    </a:lnTo>
                    <a:lnTo>
                      <a:pt x="1058" y="918"/>
                    </a:lnTo>
                    <a:lnTo>
                      <a:pt x="1056" y="968"/>
                    </a:lnTo>
                    <a:lnTo>
                      <a:pt x="1050" y="1018"/>
                    </a:lnTo>
                    <a:lnTo>
                      <a:pt x="1042" y="1066"/>
                    </a:lnTo>
                    <a:lnTo>
                      <a:pt x="1032" y="1114"/>
                    </a:lnTo>
                    <a:lnTo>
                      <a:pt x="1018" y="1162"/>
                    </a:lnTo>
                    <a:lnTo>
                      <a:pt x="1000" y="1208"/>
                    </a:lnTo>
                    <a:lnTo>
                      <a:pt x="982" y="1252"/>
                    </a:lnTo>
                    <a:lnTo>
                      <a:pt x="958" y="1296"/>
                    </a:lnTo>
                    <a:lnTo>
                      <a:pt x="958" y="1296"/>
                    </a:lnTo>
                    <a:lnTo>
                      <a:pt x="932" y="1342"/>
                    </a:lnTo>
                    <a:lnTo>
                      <a:pt x="900" y="1388"/>
                    </a:lnTo>
                    <a:lnTo>
                      <a:pt x="868" y="1430"/>
                    </a:lnTo>
                    <a:lnTo>
                      <a:pt x="832" y="1472"/>
                    </a:lnTo>
                    <a:lnTo>
                      <a:pt x="832" y="1472"/>
                    </a:lnTo>
                    <a:lnTo>
                      <a:pt x="794" y="1510"/>
                    </a:lnTo>
                    <a:lnTo>
                      <a:pt x="756" y="1546"/>
                    </a:lnTo>
                    <a:lnTo>
                      <a:pt x="714" y="1580"/>
                    </a:lnTo>
                    <a:lnTo>
                      <a:pt x="670" y="1614"/>
                    </a:lnTo>
                    <a:lnTo>
                      <a:pt x="626" y="1644"/>
                    </a:lnTo>
                    <a:lnTo>
                      <a:pt x="578" y="1672"/>
                    </a:lnTo>
                    <a:lnTo>
                      <a:pt x="528" y="1700"/>
                    </a:lnTo>
                    <a:lnTo>
                      <a:pt x="478" y="1724"/>
                    </a:lnTo>
                    <a:lnTo>
                      <a:pt x="426" y="1746"/>
                    </a:lnTo>
                    <a:lnTo>
                      <a:pt x="372" y="1766"/>
                    </a:lnTo>
                    <a:lnTo>
                      <a:pt x="316" y="1784"/>
                    </a:lnTo>
                    <a:lnTo>
                      <a:pt x="258" y="1800"/>
                    </a:lnTo>
                    <a:lnTo>
                      <a:pt x="200" y="1812"/>
                    </a:lnTo>
                    <a:lnTo>
                      <a:pt x="140" y="1822"/>
                    </a:lnTo>
                    <a:lnTo>
                      <a:pt x="80" y="1830"/>
                    </a:lnTo>
                    <a:lnTo>
                      <a:pt x="18" y="1836"/>
                    </a:lnTo>
                    <a:lnTo>
                      <a:pt x="18" y="1836"/>
                    </a:lnTo>
                    <a:lnTo>
                      <a:pt x="18" y="1836"/>
                    </a:lnTo>
                    <a:lnTo>
                      <a:pt x="62" y="1838"/>
                    </a:lnTo>
                    <a:lnTo>
                      <a:pt x="62" y="1838"/>
                    </a:lnTo>
                    <a:lnTo>
                      <a:pt x="142" y="1836"/>
                    </a:lnTo>
                    <a:lnTo>
                      <a:pt x="220" y="1828"/>
                    </a:lnTo>
                    <a:lnTo>
                      <a:pt x="296" y="1818"/>
                    </a:lnTo>
                    <a:lnTo>
                      <a:pt x="370" y="1802"/>
                    </a:lnTo>
                    <a:lnTo>
                      <a:pt x="442" y="1784"/>
                    </a:lnTo>
                    <a:lnTo>
                      <a:pt x="512" y="1760"/>
                    </a:lnTo>
                    <a:lnTo>
                      <a:pt x="578" y="1734"/>
                    </a:lnTo>
                    <a:lnTo>
                      <a:pt x="644" y="1704"/>
                    </a:lnTo>
                    <a:lnTo>
                      <a:pt x="706" y="1670"/>
                    </a:lnTo>
                    <a:lnTo>
                      <a:pt x="764" y="1634"/>
                    </a:lnTo>
                    <a:lnTo>
                      <a:pt x="820" y="1594"/>
                    </a:lnTo>
                    <a:lnTo>
                      <a:pt x="874" y="1552"/>
                    </a:lnTo>
                    <a:lnTo>
                      <a:pt x="922" y="1506"/>
                    </a:lnTo>
                    <a:lnTo>
                      <a:pt x="968" y="1458"/>
                    </a:lnTo>
                    <a:lnTo>
                      <a:pt x="1010" y="1408"/>
                    </a:lnTo>
                    <a:lnTo>
                      <a:pt x="1048" y="1356"/>
                    </a:lnTo>
                    <a:lnTo>
                      <a:pt x="1540" y="1072"/>
                    </a:lnTo>
                    <a:lnTo>
                      <a:pt x="1540" y="1264"/>
                    </a:lnTo>
                    <a:lnTo>
                      <a:pt x="2140" y="918"/>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sp>
        <p:nvSpPr>
          <p:cNvPr id="27" name="Rectangle 26"/>
          <p:cNvSpPr/>
          <p:nvPr/>
        </p:nvSpPr>
        <p:spPr>
          <a:xfrm>
            <a:off x="2512131" y="4565688"/>
            <a:ext cx="1281813" cy="46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lumMod val="65000"/>
                    <a:lumOff val="35000"/>
                  </a:schemeClr>
                </a:solidFill>
                <a:latin typeface="Times New Roman" panose="02020603050405020304" pitchFamily="18" charset="0"/>
                <a:cs typeface="Times New Roman" panose="02020603050405020304" pitchFamily="18" charset="0"/>
              </a:rPr>
              <a:t>Shareholder</a:t>
            </a:r>
          </a:p>
          <a:p>
            <a:pPr algn="ctr"/>
            <a:r>
              <a:rPr lang="en-US" sz="1400" b="1" dirty="0">
                <a:solidFill>
                  <a:schemeClr val="tx1">
                    <a:lumMod val="65000"/>
                    <a:lumOff val="35000"/>
                  </a:schemeClr>
                </a:solidFill>
                <a:latin typeface="Times New Roman" panose="02020603050405020304" pitchFamily="18" charset="0"/>
                <a:cs typeface="Times New Roman" panose="02020603050405020304" pitchFamily="18" charset="0"/>
              </a:rPr>
              <a:t>Activism</a:t>
            </a:r>
          </a:p>
        </p:txBody>
      </p:sp>
      <p:sp>
        <p:nvSpPr>
          <p:cNvPr id="28" name="Rectangle 27"/>
          <p:cNvSpPr/>
          <p:nvPr/>
        </p:nvSpPr>
        <p:spPr>
          <a:xfrm>
            <a:off x="996896" y="6008638"/>
            <a:ext cx="2494855" cy="46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i="1" dirty="0">
                <a:solidFill>
                  <a:schemeClr val="tx1">
                    <a:lumMod val="65000"/>
                    <a:lumOff val="35000"/>
                  </a:schemeClr>
                </a:solidFill>
                <a:latin typeface="Times New Roman" panose="02020603050405020304" pitchFamily="18" charset="0"/>
                <a:cs typeface="Times New Roman" panose="02020603050405020304" pitchFamily="18" charset="0"/>
              </a:rPr>
              <a:t>ACTIVE OWNERSHIP</a:t>
            </a:r>
          </a:p>
        </p:txBody>
      </p:sp>
      <p:sp>
        <p:nvSpPr>
          <p:cNvPr id="29" name="Rectangle 28"/>
          <p:cNvSpPr/>
          <p:nvPr/>
        </p:nvSpPr>
        <p:spPr>
          <a:xfrm>
            <a:off x="5450171" y="6008767"/>
            <a:ext cx="2494855" cy="46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i="1" dirty="0">
                <a:solidFill>
                  <a:schemeClr val="tx1">
                    <a:lumMod val="65000"/>
                    <a:lumOff val="35000"/>
                  </a:schemeClr>
                </a:solidFill>
                <a:latin typeface="Times New Roman" panose="02020603050405020304" pitchFamily="18" charset="0"/>
                <a:cs typeface="Times New Roman" panose="02020603050405020304" pitchFamily="18" charset="0"/>
              </a:rPr>
              <a:t>PROACTIVE INVESTING</a:t>
            </a:r>
          </a:p>
        </p:txBody>
      </p:sp>
      <p:sp>
        <p:nvSpPr>
          <p:cNvPr id="30" name="Rectangle 29"/>
          <p:cNvSpPr/>
          <p:nvPr/>
        </p:nvSpPr>
        <p:spPr>
          <a:xfrm>
            <a:off x="5952544" y="4635593"/>
            <a:ext cx="1281813" cy="46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lumMod val="65000"/>
                    <a:lumOff val="35000"/>
                  </a:schemeClr>
                </a:solidFill>
                <a:latin typeface="Times New Roman" panose="02020603050405020304" pitchFamily="18" charset="0"/>
                <a:cs typeface="Times New Roman" panose="02020603050405020304" pitchFamily="18" charset="0"/>
              </a:rPr>
              <a:t>Impact</a:t>
            </a:r>
          </a:p>
          <a:p>
            <a:pPr algn="ctr"/>
            <a:r>
              <a:rPr lang="en-US" sz="1400" b="1" dirty="0">
                <a:solidFill>
                  <a:schemeClr val="tx1">
                    <a:lumMod val="65000"/>
                    <a:lumOff val="35000"/>
                  </a:schemeClr>
                </a:solidFill>
                <a:latin typeface="Times New Roman" panose="02020603050405020304" pitchFamily="18" charset="0"/>
                <a:cs typeface="Times New Roman" panose="02020603050405020304" pitchFamily="18" charset="0"/>
              </a:rPr>
              <a:t>Investing</a:t>
            </a:r>
          </a:p>
          <a:p>
            <a:pPr algn="ctr"/>
            <a:r>
              <a:rPr lang="en-US" sz="1400" i="1" dirty="0">
                <a:solidFill>
                  <a:schemeClr val="tx1">
                    <a:lumMod val="65000"/>
                    <a:lumOff val="35000"/>
                  </a:schemeClr>
                </a:solidFill>
                <a:latin typeface="Times New Roman" panose="02020603050405020304" pitchFamily="18" charset="0"/>
                <a:cs typeface="Times New Roman" panose="02020603050405020304" pitchFamily="18" charset="0"/>
              </a:rPr>
              <a:t>PRI/MRI</a:t>
            </a:r>
          </a:p>
        </p:txBody>
      </p:sp>
      <p:sp>
        <p:nvSpPr>
          <p:cNvPr id="31" name="Rectangle 30"/>
          <p:cNvSpPr/>
          <p:nvPr/>
        </p:nvSpPr>
        <p:spPr>
          <a:xfrm>
            <a:off x="646215" y="4620621"/>
            <a:ext cx="1136792" cy="46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lumMod val="65000"/>
                    <a:lumOff val="35000"/>
                  </a:schemeClr>
                </a:solidFill>
                <a:latin typeface="Times New Roman" panose="02020603050405020304" pitchFamily="18" charset="0"/>
                <a:cs typeface="Times New Roman" panose="02020603050405020304" pitchFamily="18" charset="0"/>
              </a:rPr>
              <a:t>Screening</a:t>
            </a:r>
          </a:p>
        </p:txBody>
      </p:sp>
    </p:spTree>
    <p:extLst>
      <p:ext uri="{BB962C8B-B14F-4D97-AF65-F5344CB8AC3E}">
        <p14:creationId xmlns:p14="http://schemas.microsoft.com/office/powerpoint/2010/main" val="80178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130032706"/>
              </p:ext>
            </p:extLst>
          </p:nvPr>
        </p:nvGraphicFramePr>
        <p:xfrm>
          <a:off x="341396" y="1066800"/>
          <a:ext cx="8735928" cy="5181599"/>
        </p:xfrm>
        <a:graphic>
          <a:graphicData uri="http://schemas.openxmlformats.org/drawingml/2006/table">
            <a:tbl>
              <a:tblPr firstRow="1" bandRow="1">
                <a:tableStyleId>{5C22544A-7EE6-4342-B048-85BDC9FD1C3A}</a:tableStyleId>
              </a:tblPr>
              <a:tblGrid>
                <a:gridCol w="1455988">
                  <a:extLst>
                    <a:ext uri="{9D8B030D-6E8A-4147-A177-3AD203B41FA5}">
                      <a16:colId xmlns:a16="http://schemas.microsoft.com/office/drawing/2014/main" xmlns="" val="3217333487"/>
                    </a:ext>
                  </a:extLst>
                </a:gridCol>
                <a:gridCol w="1455988">
                  <a:extLst>
                    <a:ext uri="{9D8B030D-6E8A-4147-A177-3AD203B41FA5}">
                      <a16:colId xmlns:a16="http://schemas.microsoft.com/office/drawing/2014/main" xmlns="" val="3384440295"/>
                    </a:ext>
                  </a:extLst>
                </a:gridCol>
                <a:gridCol w="1455988">
                  <a:extLst>
                    <a:ext uri="{9D8B030D-6E8A-4147-A177-3AD203B41FA5}">
                      <a16:colId xmlns:a16="http://schemas.microsoft.com/office/drawing/2014/main" xmlns="" val="2816242476"/>
                    </a:ext>
                  </a:extLst>
                </a:gridCol>
                <a:gridCol w="1455988">
                  <a:extLst>
                    <a:ext uri="{9D8B030D-6E8A-4147-A177-3AD203B41FA5}">
                      <a16:colId xmlns:a16="http://schemas.microsoft.com/office/drawing/2014/main" xmlns="" val="3302828459"/>
                    </a:ext>
                  </a:extLst>
                </a:gridCol>
                <a:gridCol w="1455988">
                  <a:extLst>
                    <a:ext uri="{9D8B030D-6E8A-4147-A177-3AD203B41FA5}">
                      <a16:colId xmlns:a16="http://schemas.microsoft.com/office/drawing/2014/main" xmlns="" val="1306903449"/>
                    </a:ext>
                  </a:extLst>
                </a:gridCol>
                <a:gridCol w="1455988">
                  <a:extLst>
                    <a:ext uri="{9D8B030D-6E8A-4147-A177-3AD203B41FA5}">
                      <a16:colId xmlns:a16="http://schemas.microsoft.com/office/drawing/2014/main" xmlns="" val="2471970843"/>
                    </a:ext>
                  </a:extLst>
                </a:gridCol>
              </a:tblGrid>
              <a:tr h="947685">
                <a:tc>
                  <a:txBody>
                    <a:bodyPr/>
                    <a:lstStyle/>
                    <a:p>
                      <a:pPr algn="ctr"/>
                      <a:r>
                        <a:rPr lang="en-US" sz="1400" dirty="0">
                          <a:solidFill>
                            <a:schemeClr val="bg1"/>
                          </a:solidFill>
                          <a:latin typeface="Times New Roman" panose="02020603050405020304" pitchFamily="18" charset="0"/>
                          <a:cs typeface="Times New Roman" panose="02020603050405020304" pitchFamily="18" charset="0"/>
                        </a:rPr>
                        <a:t>Negative/ Exclusionary Screening</a:t>
                      </a:r>
                    </a:p>
                    <a:p>
                      <a:pPr algn="ctr"/>
                      <a:endParaRPr lang="en-US" sz="1400" dirty="0">
                        <a:solidFill>
                          <a:schemeClr val="bg1"/>
                        </a:solidFill>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ysDot"/>
                      <a:round/>
                      <a:headEnd type="none" w="med" len="med"/>
                      <a:tailEnd type="none" w="med" len="med"/>
                    </a:lnB>
                    <a:solidFill>
                      <a:schemeClr val="accent2">
                        <a:lumMod val="75000"/>
                      </a:schemeClr>
                    </a:solidFill>
                  </a:tcPr>
                </a:tc>
                <a:tc>
                  <a:txBody>
                    <a:bodyPr/>
                    <a:lstStyle/>
                    <a:p>
                      <a:pPr algn="ctr"/>
                      <a:r>
                        <a:rPr lang="en-US" sz="1400" dirty="0">
                          <a:solidFill>
                            <a:schemeClr val="bg1"/>
                          </a:solidFill>
                          <a:latin typeface="Times New Roman" panose="02020603050405020304" pitchFamily="18" charset="0"/>
                          <a:cs typeface="Times New Roman" panose="02020603050405020304" pitchFamily="18" charset="0"/>
                        </a:rPr>
                        <a:t>Positive/ </a:t>
                      </a:r>
                    </a:p>
                    <a:p>
                      <a:pPr algn="ctr"/>
                      <a:r>
                        <a:rPr lang="en-US" sz="1400" dirty="0">
                          <a:solidFill>
                            <a:schemeClr val="bg1"/>
                          </a:solidFill>
                          <a:latin typeface="Times New Roman" panose="02020603050405020304" pitchFamily="18" charset="0"/>
                          <a:cs typeface="Times New Roman" panose="02020603050405020304" pitchFamily="18" charset="0"/>
                        </a:rPr>
                        <a:t>Best-in-class/</a:t>
                      </a:r>
                      <a:r>
                        <a:rPr lang="en-US" sz="1400" baseline="0"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Inclusionary Screening</a:t>
                      </a:r>
                    </a:p>
                  </a:txBody>
                  <a:tcPr anchor="ctr">
                    <a:lnB w="12700" cap="flat" cmpd="sng" algn="ctr">
                      <a:solidFill>
                        <a:schemeClr val="tx1"/>
                      </a:solidFill>
                      <a:prstDash val="sysDot"/>
                      <a:round/>
                      <a:headEnd type="none" w="med" len="med"/>
                      <a:tailEnd type="none" w="med" len="med"/>
                    </a:lnB>
                    <a:solidFill>
                      <a:schemeClr val="accent2">
                        <a:lumMod val="75000"/>
                      </a:schemeClr>
                    </a:solidFill>
                  </a:tcPr>
                </a:tc>
                <a:tc>
                  <a:txBody>
                    <a:bodyPr/>
                    <a:lstStyle/>
                    <a:p>
                      <a:pPr algn="ctr"/>
                      <a:r>
                        <a:rPr lang="en-US" sz="1400" dirty="0">
                          <a:solidFill>
                            <a:schemeClr val="bg1"/>
                          </a:solidFill>
                          <a:latin typeface="Times New Roman" panose="02020603050405020304" pitchFamily="18" charset="0"/>
                          <a:cs typeface="Times New Roman" panose="02020603050405020304" pitchFamily="18" charset="0"/>
                        </a:rPr>
                        <a:t>ESG Integration</a:t>
                      </a:r>
                    </a:p>
                  </a:txBody>
                  <a:tcPr anchor="ctr">
                    <a:lnB w="12700" cap="flat" cmpd="sng" algn="ctr">
                      <a:solidFill>
                        <a:schemeClr val="tx1"/>
                      </a:solidFill>
                      <a:prstDash val="sysDot"/>
                      <a:round/>
                      <a:headEnd type="none" w="med" len="med"/>
                      <a:tailEnd type="none" w="med" len="med"/>
                    </a:lnB>
                    <a:solidFill>
                      <a:schemeClr val="accent2">
                        <a:lumMod val="75000"/>
                      </a:schemeClr>
                    </a:solidFill>
                  </a:tcPr>
                </a:tc>
                <a:tc>
                  <a:txBody>
                    <a:bodyPr/>
                    <a:lstStyle/>
                    <a:p>
                      <a:pPr algn="ctr"/>
                      <a:r>
                        <a:rPr lang="en-US" sz="1400" dirty="0">
                          <a:solidFill>
                            <a:schemeClr val="bg1"/>
                          </a:solidFill>
                          <a:latin typeface="Times New Roman" panose="02020603050405020304" pitchFamily="18" charset="0"/>
                          <a:cs typeface="Times New Roman" panose="02020603050405020304" pitchFamily="18" charset="0"/>
                        </a:rPr>
                        <a:t>Sustainability Themed Investing</a:t>
                      </a:r>
                    </a:p>
                  </a:txBody>
                  <a:tcPr anchor="ctr">
                    <a:lnB w="12700" cap="flat" cmpd="sng" algn="ctr">
                      <a:solidFill>
                        <a:schemeClr val="tx1"/>
                      </a:solidFill>
                      <a:prstDash val="sysDot"/>
                      <a:round/>
                      <a:headEnd type="none" w="med" len="med"/>
                      <a:tailEnd type="none" w="med" len="med"/>
                    </a:lnB>
                    <a:solidFill>
                      <a:schemeClr val="accent2">
                        <a:lumMod val="75000"/>
                      </a:schemeClr>
                    </a:solidFill>
                  </a:tcPr>
                </a:tc>
                <a:tc>
                  <a:txBody>
                    <a:bodyPr/>
                    <a:lstStyle/>
                    <a:p>
                      <a:pPr algn="ctr"/>
                      <a:r>
                        <a:rPr lang="en-US" sz="1400" dirty="0">
                          <a:solidFill>
                            <a:schemeClr val="bg1"/>
                          </a:solidFill>
                          <a:latin typeface="Times New Roman" panose="02020603050405020304" pitchFamily="18" charset="0"/>
                          <a:cs typeface="Times New Roman" panose="02020603050405020304" pitchFamily="18" charset="0"/>
                        </a:rPr>
                        <a:t>Proactive/ Impact Investing</a:t>
                      </a:r>
                    </a:p>
                  </a:txBody>
                  <a:tcPr anchor="ctr">
                    <a:lnB w="12700" cap="flat" cmpd="sng" algn="ctr">
                      <a:solidFill>
                        <a:schemeClr val="tx1"/>
                      </a:solidFill>
                      <a:prstDash val="sysDot"/>
                      <a:round/>
                      <a:headEnd type="none" w="med" len="med"/>
                      <a:tailEnd type="none" w="med" len="med"/>
                    </a:lnB>
                    <a:solidFill>
                      <a:schemeClr val="accent2">
                        <a:lumMod val="75000"/>
                      </a:schemeClr>
                    </a:solidFill>
                  </a:tcPr>
                </a:tc>
                <a:tc>
                  <a:txBody>
                    <a:bodyPr/>
                    <a:lstStyle/>
                    <a:p>
                      <a:pPr algn="ctr"/>
                      <a:r>
                        <a:rPr lang="en-US" sz="1400" dirty="0">
                          <a:solidFill>
                            <a:schemeClr val="bg1"/>
                          </a:solidFill>
                          <a:latin typeface="Times New Roman" panose="02020603050405020304" pitchFamily="18" charset="0"/>
                          <a:cs typeface="Times New Roman" panose="02020603050405020304" pitchFamily="18" charset="0"/>
                        </a:rPr>
                        <a:t>Shareholder Activism</a:t>
                      </a:r>
                    </a:p>
                  </a:txBody>
                  <a:tcPr anchor="ctr">
                    <a:lnB w="12700" cap="flat" cmpd="sng" algn="ctr">
                      <a:solidFill>
                        <a:schemeClr val="tx1"/>
                      </a:solidFill>
                      <a:prstDash val="sysDot"/>
                      <a:round/>
                      <a:headEnd type="none" w="med" len="med"/>
                      <a:tailEnd type="none" w="med" len="med"/>
                    </a:lnB>
                    <a:solidFill>
                      <a:schemeClr val="accent2">
                        <a:lumMod val="75000"/>
                      </a:schemeClr>
                    </a:solidFill>
                  </a:tcPr>
                </a:tc>
                <a:extLst>
                  <a:ext uri="{0D108BD9-81ED-4DB2-BD59-A6C34878D82A}">
                    <a16:rowId xmlns:a16="http://schemas.microsoft.com/office/drawing/2014/main" xmlns="" val="2744148411"/>
                  </a:ext>
                </a:extLst>
              </a:tr>
              <a:tr h="4233914">
                <a:tc>
                  <a:txBody>
                    <a:bodyPr/>
                    <a:lstStyle/>
                    <a:p>
                      <a:endParaRPr lang="en-US" sz="1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endParaRPr lang="en-US" sz="1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endParaRPr lang="en-US" sz="1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endParaRPr lang="en-US" sz="1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endParaRPr lang="en-US" sz="1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endParaRPr lang="en-US" sz="1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xmlns="" val="3357474775"/>
                  </a:ext>
                </a:extLst>
              </a:tr>
            </a:tbl>
          </a:graphicData>
        </a:graphic>
      </p:graphicFrame>
      <p:pic>
        <p:nvPicPr>
          <p:cNvPr id="1026" name="Picture 2" descr="Image result for leonardo dicaprio found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946" y="3992257"/>
            <a:ext cx="1175873" cy="44959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54148" y="238125"/>
            <a:ext cx="8723177"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Times New Roman"/>
                <a:cs typeface="Times New Roman"/>
              </a:rPr>
              <a:t>Range of  Approaches</a:t>
            </a:r>
            <a:r>
              <a:rPr kumimoji="0" lang="en-US" sz="2000" b="1" i="0" u="none" strike="noStrike" kern="0" cap="none" spc="0" normalizeH="0" baseline="30000" noProof="0" dirty="0">
                <a:ln>
                  <a:noFill/>
                </a:ln>
                <a:solidFill>
                  <a:schemeClr val="tx1"/>
                </a:solidFill>
                <a:effectLst/>
                <a:uLnTx/>
                <a:uFillTx/>
                <a:latin typeface="Times New Roman"/>
                <a:cs typeface="Times New Roman"/>
              </a:rPr>
              <a:t>  </a:t>
            </a:r>
            <a:r>
              <a:rPr kumimoji="0" lang="en-US" sz="2000" b="1" i="0" u="none" strike="noStrike" kern="0" cap="none" spc="0" normalizeH="0" baseline="0" noProof="0" dirty="0">
                <a:ln>
                  <a:noFill/>
                </a:ln>
                <a:solidFill>
                  <a:schemeClr val="tx1"/>
                </a:solidFill>
                <a:effectLst/>
                <a:uLnTx/>
                <a:uFillTx/>
                <a:latin typeface="Times New Roman"/>
                <a:cs typeface="Times New Roman"/>
              </a:rPr>
              <a:t>– Many Practice More than One</a:t>
            </a:r>
            <a:r>
              <a:rPr kumimoji="0" lang="en-US" sz="2000" b="1" i="0" u="none" strike="noStrike" kern="0" cap="none" spc="0" normalizeH="0" baseline="30000" noProof="0" dirty="0">
                <a:ln>
                  <a:noFill/>
                </a:ln>
                <a:solidFill>
                  <a:schemeClr val="tx1"/>
                </a:solidFill>
                <a:effectLst/>
                <a:uLnTx/>
                <a:uFillTx/>
                <a:latin typeface="Times New Roman"/>
                <a:cs typeface="Times New Roman"/>
              </a:rPr>
              <a:t> </a:t>
            </a:r>
            <a:r>
              <a:rPr kumimoji="0" lang="en-US" sz="2000" b="0" i="0" u="none" strike="noStrike" kern="0" cap="none" spc="0" normalizeH="0" baseline="30000" noProof="0" dirty="0">
                <a:ln>
                  <a:noFill/>
                </a:ln>
                <a:solidFill>
                  <a:schemeClr val="tx1"/>
                </a:solidFill>
                <a:effectLst/>
                <a:uLnTx/>
                <a:uFillTx/>
                <a:latin typeface="Times New Roman"/>
                <a:cs typeface="Times New Roman"/>
              </a:rPr>
              <a:t>1</a:t>
            </a:r>
            <a:endParaRPr kumimoji="0" lang="en-US" sz="2000" b="0" i="0" u="none" strike="noStrike" kern="0" cap="none" spc="0" normalizeH="0" baseline="0" noProof="0" dirty="0">
              <a:ln>
                <a:noFill/>
              </a:ln>
              <a:solidFill>
                <a:schemeClr val="tx1"/>
              </a:solidFill>
              <a:effectLst/>
              <a:uLnTx/>
              <a:uFillTx/>
              <a:latin typeface="Times New Roman"/>
              <a:cs typeface="Times New Roman"/>
            </a:endParaRPr>
          </a:p>
        </p:txBody>
      </p:sp>
      <p:sp>
        <p:nvSpPr>
          <p:cNvPr id="19" name="Content Placeholder 2"/>
          <p:cNvSpPr txBox="1">
            <a:spLocks/>
          </p:cNvSpPr>
          <p:nvPr/>
        </p:nvSpPr>
        <p:spPr>
          <a:xfrm>
            <a:off x="354148" y="6373758"/>
            <a:ext cx="8458200" cy="381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30000" noProof="0" dirty="0">
                <a:ln>
                  <a:noFill/>
                </a:ln>
                <a:solidFill>
                  <a:srgbClr val="FFFFFF"/>
                </a:solidFill>
                <a:effectLst/>
                <a:uLnTx/>
                <a:uFillTx/>
                <a:latin typeface="Times New Roman"/>
                <a:ea typeface="+mn-ea"/>
                <a:cs typeface="Times New Roman"/>
              </a:rPr>
              <a:t>1</a:t>
            </a:r>
            <a:r>
              <a:rPr kumimoji="0" lang="en-US" sz="1000" b="0" i="0" u="none" strike="noStrike" kern="1200" cap="none" spc="0" normalizeH="0" baseline="0" noProof="0" dirty="0">
                <a:ln>
                  <a:noFill/>
                </a:ln>
                <a:solidFill>
                  <a:srgbClr val="FFFFFF"/>
                </a:solidFill>
                <a:effectLst/>
                <a:uLnTx/>
                <a:uFillTx/>
                <a:latin typeface="Times New Roman"/>
                <a:ea typeface="+mn-ea"/>
                <a:cs typeface="Times New Roman"/>
              </a:rPr>
              <a:t> Adapted from US SIF</a:t>
            </a:r>
            <a:r>
              <a:rPr kumimoji="0" lang="en-US" sz="1000" b="0" i="0" u="none" strike="noStrike" kern="1200" cap="none" spc="0" normalizeH="0" baseline="0" noProof="0" dirty="0">
                <a:ln>
                  <a:noFill/>
                </a:ln>
                <a:solidFill>
                  <a:schemeClr val="tx1"/>
                </a:solidFill>
                <a:effectLst/>
                <a:uLnTx/>
                <a:uFillTx/>
                <a:latin typeface="Times New Roman"/>
                <a:ea typeface="+mn-ea"/>
                <a:cs typeface="Times New Roman"/>
              </a:rPr>
              <a:t>, </a:t>
            </a:r>
            <a:r>
              <a:rPr kumimoji="0" lang="en-US" sz="1000" b="0" i="0" u="none" strike="noStrike" kern="1200" cap="none" spc="0" normalizeH="0" baseline="0" noProof="0" dirty="0">
                <a:ln>
                  <a:noFill/>
                </a:ln>
                <a:solidFill>
                  <a:schemeClr val="tx1"/>
                </a:solidFill>
                <a:effectLst/>
                <a:uLnTx/>
                <a:uFillTx/>
                <a:latin typeface="Times New Roman"/>
                <a:ea typeface="+mn-ea"/>
                <a:cs typeface="Times New Roman"/>
                <a:hlinkClick r:id="rId4"/>
              </a:rPr>
              <a:t>www.ussif.org</a:t>
            </a:r>
            <a:r>
              <a:rPr kumimoji="0" lang="en-US" sz="1000" b="0" i="0" u="none" strike="noStrike" kern="1200" cap="none" spc="0" normalizeH="0" baseline="0" noProof="0" dirty="0">
                <a:ln>
                  <a:noFill/>
                </a:ln>
                <a:solidFill>
                  <a:srgbClr val="FFFFFF"/>
                </a:solidFill>
                <a:effectLst/>
                <a:uLnTx/>
                <a:uFillTx/>
                <a:latin typeface="Times New Roman"/>
                <a:ea typeface="+mn-ea"/>
                <a:cs typeface="Times New Roman"/>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30000" noProof="0" dirty="0">
                <a:ln>
                  <a:noFill/>
                </a:ln>
                <a:solidFill>
                  <a:srgbClr val="FFFFFF"/>
                </a:solidFill>
                <a:effectLst/>
                <a:uLnTx/>
                <a:uFillTx/>
                <a:latin typeface="Times New Roman"/>
                <a:ea typeface="+mn-ea"/>
                <a:cs typeface="Times New Roman"/>
              </a:rPr>
              <a:t>2  </a:t>
            </a:r>
            <a:r>
              <a:rPr kumimoji="0" lang="en-US" sz="1000" b="0" i="0" u="none" strike="noStrike" kern="1200" cap="none" spc="0" normalizeH="0" baseline="0" noProof="0" dirty="0">
                <a:ln>
                  <a:noFill/>
                </a:ln>
                <a:solidFill>
                  <a:srgbClr val="FFFFFF"/>
                </a:solidFill>
                <a:effectLst/>
                <a:uLnTx/>
                <a:uFillTx/>
                <a:latin typeface="Times New Roman"/>
                <a:ea typeface="+mn-ea"/>
                <a:cs typeface="Times New Roman"/>
              </a:rPr>
              <a:t>Source:  </a:t>
            </a:r>
            <a:r>
              <a:rPr kumimoji="0" lang="en-US" sz="10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hlinkClick r:id="rId5"/>
              </a:rPr>
              <a:t>http://divestinvest.org/philanthropy/signatories</a:t>
            </a:r>
            <a:r>
              <a:rPr kumimoji="0" lang="en-US" sz="1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hlinkClick r:id="rId5"/>
              </a:rPr>
              <a:t>/</a:t>
            </a:r>
            <a:r>
              <a:rPr kumimoji="0" lang="en-US" sz="1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p>
        </p:txBody>
      </p:sp>
      <p:sp>
        <p:nvSpPr>
          <p:cNvPr id="36" name="TextBox 35"/>
          <p:cNvSpPr txBox="1"/>
          <p:nvPr/>
        </p:nvSpPr>
        <p:spPr>
          <a:xfrm>
            <a:off x="1404106" y="4005213"/>
            <a:ext cx="251712" cy="307777"/>
          </a:xfrm>
          <a:prstGeom prst="rect">
            <a:avLst/>
          </a:prstGeom>
          <a:noFill/>
        </p:spPr>
        <p:txBody>
          <a:bodyPr wrap="square" rtlCol="0">
            <a:spAutoFit/>
          </a:bodyPr>
          <a:lstStyle/>
          <a:p>
            <a:r>
              <a:rPr lang="en-US" sz="1400" baseline="30000" dirty="0">
                <a:latin typeface="Times New Roman"/>
                <a:cs typeface="Times New Roman"/>
              </a:rPr>
              <a:t>2</a:t>
            </a:r>
            <a:endParaRPr lang="en-US" sz="1400" dirty="0"/>
          </a:p>
        </p:txBody>
      </p:sp>
      <p:pic>
        <p:nvPicPr>
          <p:cNvPr id="37" name="Picture 36"/>
          <p:cNvPicPr>
            <a:picLocks noChangeAspect="1"/>
          </p:cNvPicPr>
          <p:nvPr/>
        </p:nvPicPr>
        <p:blipFill>
          <a:blip r:embed="rId6"/>
          <a:stretch>
            <a:fillRect/>
          </a:stretch>
        </p:blipFill>
        <p:spPr>
          <a:xfrm>
            <a:off x="424946" y="3480030"/>
            <a:ext cx="1261873" cy="389036"/>
          </a:xfrm>
          <a:prstGeom prst="rect">
            <a:avLst/>
          </a:prstGeom>
        </p:spPr>
      </p:pic>
      <p:pic>
        <p:nvPicPr>
          <p:cNvPr id="1028" name="Picture 4" descr="Image result for robert wood johnson found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427" y="2250830"/>
            <a:ext cx="1109392" cy="110939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0519" y="3125956"/>
            <a:ext cx="1351827" cy="849149"/>
          </a:xfrm>
          <a:prstGeom prst="rect">
            <a:avLst/>
          </a:prstGeom>
        </p:spPr>
      </p:pic>
      <p:pic>
        <p:nvPicPr>
          <p:cNvPr id="1030" name="Picture 6" descr="Image result for mcknight foundati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1144" y="2286000"/>
            <a:ext cx="1063550" cy="63797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10"/>
          <a:stretch>
            <a:fillRect/>
          </a:stretch>
        </p:blipFill>
        <p:spPr>
          <a:xfrm>
            <a:off x="3309728" y="3688085"/>
            <a:ext cx="1358099" cy="492039"/>
          </a:xfrm>
          <a:prstGeom prst="rect">
            <a:avLst/>
          </a:prstGeom>
        </p:spPr>
      </p:pic>
      <p:pic>
        <p:nvPicPr>
          <p:cNvPr id="1032" name="Picture 8" descr="Image result for dignity health"/>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85053" y="2767531"/>
            <a:ext cx="1357004" cy="67850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12"/>
          <a:stretch>
            <a:fillRect/>
          </a:stretch>
        </p:blipFill>
        <p:spPr>
          <a:xfrm>
            <a:off x="4785473" y="2312387"/>
            <a:ext cx="1310527" cy="422801"/>
          </a:xfrm>
          <a:prstGeom prst="rect">
            <a:avLst/>
          </a:prstGeom>
        </p:spPr>
      </p:pic>
      <p:pic>
        <p:nvPicPr>
          <p:cNvPr id="49" name="Picture 48"/>
          <p:cNvPicPr>
            <a:picLocks noChangeAspect="1"/>
          </p:cNvPicPr>
          <p:nvPr/>
        </p:nvPicPr>
        <p:blipFill>
          <a:blip r:embed="rId13"/>
          <a:stretch>
            <a:fillRect/>
          </a:stretch>
        </p:blipFill>
        <p:spPr>
          <a:xfrm>
            <a:off x="4994396" y="4655195"/>
            <a:ext cx="892679" cy="907912"/>
          </a:xfrm>
          <a:prstGeom prst="rect">
            <a:avLst/>
          </a:prstGeom>
        </p:spPr>
      </p:pic>
      <p:pic>
        <p:nvPicPr>
          <p:cNvPr id="1036" name="Picture 12" descr="Image result for fb heron foundati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66418" y="3778840"/>
            <a:ext cx="722484" cy="72248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http://democracycollaborative.org/sites/clone.community-wealth.org/files/CCF%20Color_hi%20res.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18817" y="2564154"/>
            <a:ext cx="929698" cy="890891"/>
          </a:xfrm>
          <a:prstGeom prst="rect">
            <a:avLst/>
          </a:prstGeom>
          <a:noFill/>
          <a:extLst>
            <a:ext uri="{909E8E84-426E-40dd-AFC4-6F175D3DCCD1}">
              <a14:hiddenFill xmlns="" xmlns:a14="http://schemas.microsoft.com/office/drawing/2010/main">
                <a:solidFill>
                  <a:srgbClr val="FFFFFF"/>
                </a:solidFill>
              </a14:hiddenFill>
            </a:ext>
          </a:extLst>
        </p:spPr>
      </p:pic>
      <p:pic>
        <p:nvPicPr>
          <p:cNvPr id="51" name="Picture 50"/>
          <p:cNvPicPr>
            <a:picLocks noChangeAspect="1"/>
          </p:cNvPicPr>
          <p:nvPr/>
        </p:nvPicPr>
        <p:blipFill>
          <a:blip r:embed="rId16"/>
          <a:stretch>
            <a:fillRect/>
          </a:stretch>
        </p:blipFill>
        <p:spPr>
          <a:xfrm>
            <a:off x="6318817" y="4752451"/>
            <a:ext cx="1164722" cy="724068"/>
          </a:xfrm>
          <a:prstGeom prst="rect">
            <a:avLst/>
          </a:prstGeom>
        </p:spPr>
      </p:pic>
      <p:pic>
        <p:nvPicPr>
          <p:cNvPr id="52" name="Picture 51"/>
          <p:cNvPicPr>
            <a:picLocks noChangeAspect="1"/>
          </p:cNvPicPr>
          <p:nvPr/>
        </p:nvPicPr>
        <p:blipFill>
          <a:blip r:embed="rId17"/>
          <a:stretch>
            <a:fillRect/>
          </a:stretch>
        </p:blipFill>
        <p:spPr>
          <a:xfrm>
            <a:off x="6345008" y="5594594"/>
            <a:ext cx="1176334" cy="626240"/>
          </a:xfrm>
          <a:prstGeom prst="rect">
            <a:avLst/>
          </a:prstGeom>
        </p:spPr>
      </p:pic>
      <p:pic>
        <p:nvPicPr>
          <p:cNvPr id="53" name="Picture 4" descr="http://www.widmeyer.com/sites/default/files/styles/work_listing/public/wk-kellogg-foundation.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45155" y="4179001"/>
            <a:ext cx="1010232" cy="484031"/>
          </a:xfrm>
          <a:prstGeom prst="rect">
            <a:avLst/>
          </a:prstGeom>
          <a:noFill/>
          <a:extLst>
            <a:ext uri="{909E8E84-426E-40dd-AFC4-6F175D3DCCD1}">
              <a14:hiddenFill xmlns="" xmlns:a14="http://schemas.microsoft.com/office/drawing/2010/main">
                <a:solidFill>
                  <a:srgbClr val="FFFFFF"/>
                </a:solidFill>
              </a14:hiddenFill>
            </a:ext>
          </a:extLst>
        </p:spPr>
      </p:pic>
      <p:pic>
        <p:nvPicPr>
          <p:cNvPr id="54" name="Picture 53"/>
          <p:cNvPicPr>
            <a:picLocks noChangeAspect="1"/>
          </p:cNvPicPr>
          <p:nvPr/>
        </p:nvPicPr>
        <p:blipFill>
          <a:blip r:embed="rId19"/>
          <a:stretch>
            <a:fillRect/>
          </a:stretch>
        </p:blipFill>
        <p:spPr>
          <a:xfrm>
            <a:off x="6452435" y="3592892"/>
            <a:ext cx="728860" cy="469022"/>
          </a:xfrm>
          <a:prstGeom prst="rect">
            <a:avLst/>
          </a:prstGeom>
        </p:spPr>
      </p:pic>
      <p:pic>
        <p:nvPicPr>
          <p:cNvPr id="55" name="Picture 54"/>
          <p:cNvPicPr>
            <a:picLocks noChangeAspect="1"/>
          </p:cNvPicPr>
          <p:nvPr/>
        </p:nvPicPr>
        <p:blipFill>
          <a:blip r:embed="rId20"/>
          <a:stretch>
            <a:fillRect/>
          </a:stretch>
        </p:blipFill>
        <p:spPr>
          <a:xfrm>
            <a:off x="7707451" y="2250560"/>
            <a:ext cx="1217503" cy="516971"/>
          </a:xfrm>
          <a:prstGeom prst="rect">
            <a:avLst/>
          </a:prstGeom>
        </p:spPr>
      </p:pic>
      <p:pic>
        <p:nvPicPr>
          <p:cNvPr id="56" name="Picture 55"/>
          <p:cNvPicPr>
            <a:picLocks noChangeAspect="1"/>
          </p:cNvPicPr>
          <p:nvPr/>
        </p:nvPicPr>
        <p:blipFill>
          <a:blip r:embed="rId21"/>
          <a:stretch>
            <a:fillRect/>
          </a:stretch>
        </p:blipFill>
        <p:spPr>
          <a:xfrm>
            <a:off x="7681347" y="4352330"/>
            <a:ext cx="1395977" cy="400121"/>
          </a:xfrm>
          <a:prstGeom prst="rect">
            <a:avLst/>
          </a:prstGeom>
        </p:spPr>
      </p:pic>
      <p:pic>
        <p:nvPicPr>
          <p:cNvPr id="57" name="Picture 56"/>
          <p:cNvPicPr>
            <a:picLocks noChangeAspect="1"/>
          </p:cNvPicPr>
          <p:nvPr/>
        </p:nvPicPr>
        <p:blipFill>
          <a:blip r:embed="rId22"/>
          <a:stretch>
            <a:fillRect/>
          </a:stretch>
        </p:blipFill>
        <p:spPr>
          <a:xfrm>
            <a:off x="7647122" y="5062495"/>
            <a:ext cx="1409237" cy="444581"/>
          </a:xfrm>
          <a:prstGeom prst="rect">
            <a:avLst/>
          </a:prstGeom>
        </p:spPr>
      </p:pic>
      <p:sp>
        <p:nvSpPr>
          <p:cNvPr id="58" name="Rounded Rectangular Callout 57"/>
          <p:cNvSpPr/>
          <p:nvPr/>
        </p:nvSpPr>
        <p:spPr>
          <a:xfrm>
            <a:off x="448392" y="4630614"/>
            <a:ext cx="4148572" cy="1463109"/>
          </a:xfrm>
          <a:prstGeom prst="wedgeRoundRectCallout">
            <a:avLst>
              <a:gd name="adj1" fmla="val 69790"/>
              <a:gd name="adj2" fmla="val 44199"/>
              <a:gd name="adj3" fmla="val 16667"/>
            </a:avLst>
          </a:prstGeom>
          <a:solidFill>
            <a:schemeClr val="bg1"/>
          </a:solidFill>
          <a:ln w="12700">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indent="-231775">
              <a:buFont typeface="Wingdings" panose="05000000000000000000" pitchFamily="2" charset="2"/>
              <a:buChar char="§"/>
            </a:pPr>
            <a:r>
              <a:rPr lang="en-US" sz="1400" dirty="0">
                <a:solidFill>
                  <a:schemeClr val="tx1"/>
                </a:solidFill>
                <a:latin typeface="Times New Roman" panose="02020603050405020304" pitchFamily="18" charset="0"/>
                <a:cs typeface="Times New Roman" panose="02020603050405020304" pitchFamily="18" charset="0"/>
              </a:rPr>
              <a:t>Leadership is from foundations and </a:t>
            </a:r>
            <a:r>
              <a:rPr lang="en-US" sz="1400" i="1" dirty="0">
                <a:solidFill>
                  <a:schemeClr val="tx1"/>
                </a:solidFill>
                <a:latin typeface="Times New Roman" panose="02020603050405020304" pitchFamily="18" charset="0"/>
                <a:cs typeface="Times New Roman" panose="02020603050405020304" pitchFamily="18" charset="0"/>
              </a:rPr>
              <a:t>others,</a:t>
            </a:r>
            <a:r>
              <a:rPr lang="en-US" sz="1400" dirty="0">
                <a:solidFill>
                  <a:schemeClr val="tx1"/>
                </a:solidFill>
                <a:latin typeface="Times New Roman" panose="02020603050405020304" pitchFamily="18" charset="0"/>
                <a:cs typeface="Times New Roman" panose="02020603050405020304" pitchFamily="18" charset="0"/>
              </a:rPr>
              <a:t> and from US and </a:t>
            </a:r>
            <a:r>
              <a:rPr lang="en-US" sz="1400" i="1" dirty="0">
                <a:solidFill>
                  <a:schemeClr val="tx1"/>
                </a:solidFill>
                <a:latin typeface="Times New Roman" panose="02020603050405020304" pitchFamily="18" charset="0"/>
                <a:cs typeface="Times New Roman" panose="02020603050405020304" pitchFamily="18" charset="0"/>
              </a:rPr>
              <a:t>global</a:t>
            </a:r>
            <a:r>
              <a:rPr lang="en-US" sz="1400" dirty="0">
                <a:solidFill>
                  <a:schemeClr val="tx1"/>
                </a:solidFill>
                <a:latin typeface="Times New Roman" panose="02020603050405020304" pitchFamily="18" charset="0"/>
                <a:cs typeface="Times New Roman" panose="02020603050405020304" pitchFamily="18" charset="0"/>
              </a:rPr>
              <a:t> </a:t>
            </a:r>
            <a:r>
              <a:rPr lang="en-US" sz="1400" i="1" dirty="0">
                <a:solidFill>
                  <a:schemeClr val="tx1"/>
                </a:solidFill>
                <a:latin typeface="Times New Roman" panose="02020603050405020304" pitchFamily="18" charset="0"/>
                <a:cs typeface="Times New Roman" panose="02020603050405020304" pitchFamily="18" charset="0"/>
              </a:rPr>
              <a:t>institutions</a:t>
            </a:r>
            <a:r>
              <a:rPr lang="en-US" sz="1400" dirty="0">
                <a:solidFill>
                  <a:schemeClr val="tx1"/>
                </a:solidFill>
                <a:latin typeface="Times New Roman" panose="02020603050405020304" pitchFamily="18" charset="0"/>
                <a:cs typeface="Times New Roman" panose="02020603050405020304" pitchFamily="18" charset="0"/>
              </a:rPr>
              <a:t>.</a:t>
            </a:r>
          </a:p>
          <a:p>
            <a:pPr marL="231775" indent="-231775">
              <a:buFont typeface="Wingdings" panose="05000000000000000000" pitchFamily="2" charset="2"/>
              <a:buChar char="§"/>
            </a:pPr>
            <a:r>
              <a:rPr lang="en-US" sz="1400" dirty="0">
                <a:solidFill>
                  <a:schemeClr val="tx1"/>
                </a:solidFill>
                <a:latin typeface="Times New Roman" panose="02020603050405020304" pitchFamily="18" charset="0"/>
                <a:cs typeface="Times New Roman" panose="02020603050405020304" pitchFamily="18" charset="0"/>
              </a:rPr>
              <a:t>Leadership opportunities exists for aligning larger shares of assets with mission. </a:t>
            </a:r>
            <a:r>
              <a:rPr lang="en-US" sz="1400" dirty="0">
                <a:solidFill>
                  <a:schemeClr val="tx1"/>
                </a:solidFill>
              </a:rPr>
              <a:t> </a:t>
            </a:r>
          </a:p>
        </p:txBody>
      </p:sp>
      <p:pic>
        <p:nvPicPr>
          <p:cNvPr id="2" name="Picture 2" descr="Image result for meyer memorial trust"/>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012211" y="2783409"/>
            <a:ext cx="864552" cy="8645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6265967" y="2275255"/>
            <a:ext cx="1255375" cy="233141"/>
          </a:xfrm>
          <a:prstGeom prst="rect">
            <a:avLst/>
          </a:prstGeom>
        </p:spPr>
      </p:pic>
      <p:pic>
        <p:nvPicPr>
          <p:cNvPr id="5" name="Picture 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823057" y="3009599"/>
            <a:ext cx="989291" cy="989291"/>
          </a:xfrm>
          <a:prstGeom prst="rect">
            <a:avLst/>
          </a:prstGeom>
        </p:spPr>
      </p:pic>
      <p:pic>
        <p:nvPicPr>
          <p:cNvPr id="30" name="Picture 1"/>
          <p:cNvPicPr>
            <a:picLocks noChangeAspect="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56432" y="2299941"/>
            <a:ext cx="1411395" cy="20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82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799" y="238125"/>
            <a:ext cx="883920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595959"/>
                </a:solidFill>
                <a:latin typeface="Times New Roman"/>
                <a:cs typeface="Times New Roman"/>
              </a:rPr>
              <a:t>Impact Investing, SRI &amp;ESG: A Wealth of Prudent </a:t>
            </a:r>
            <a:r>
              <a:rPr lang="en-US" sz="2000" b="1" dirty="0">
                <a:solidFill>
                  <a:srgbClr val="385723"/>
                </a:solidFill>
                <a:latin typeface="Times New Roman"/>
                <a:cs typeface="Times New Roman"/>
              </a:rPr>
              <a:t>Opportunity</a:t>
            </a:r>
          </a:p>
        </p:txBody>
      </p:sp>
      <p:sp>
        <p:nvSpPr>
          <p:cNvPr id="10" name="Content Placeholder 2"/>
          <p:cNvSpPr txBox="1">
            <a:spLocks/>
          </p:cNvSpPr>
          <p:nvPr/>
        </p:nvSpPr>
        <p:spPr>
          <a:xfrm>
            <a:off x="457200" y="1066800"/>
            <a:ext cx="8190544" cy="4710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latin typeface="Times New Roman"/>
                <a:cs typeface="Times New Roman"/>
              </a:rPr>
              <a:t>Global Impact Investors Network/JPMorganChase 2017 Annual Survey tracked 209 respondents with some USD 114 billion in impact investing AUM, who: </a:t>
            </a:r>
          </a:p>
          <a:p>
            <a:pPr marL="0" indent="0">
              <a:lnSpc>
                <a:spcPct val="100000"/>
              </a:lnSpc>
              <a:spcBef>
                <a:spcPts val="0"/>
              </a:spcBef>
              <a:buNone/>
            </a:pPr>
            <a:endParaRPr lang="en-US" sz="1800" dirty="0">
              <a:latin typeface="Times New Roman"/>
              <a:cs typeface="Times New Roman"/>
            </a:endParaRPr>
          </a:p>
          <a:p>
            <a:pPr>
              <a:lnSpc>
                <a:spcPct val="100000"/>
              </a:lnSpc>
              <a:spcBef>
                <a:spcPts val="0"/>
              </a:spcBef>
              <a:buFont typeface="Wingdings" panose="05000000000000000000" pitchFamily="2" charset="2"/>
              <a:buChar char="§"/>
            </a:pPr>
            <a:r>
              <a:rPr lang="en-US" sz="1800" dirty="0">
                <a:latin typeface="Times New Roman"/>
                <a:cs typeface="Times New Roman"/>
              </a:rPr>
              <a:t>Invested USD 22.1 billion into nearly 8,000 impact investments in 2016 and plan to increase capital invested by 17% to USD 25.9 billion in 2017. </a:t>
            </a:r>
          </a:p>
          <a:p>
            <a:pPr>
              <a:lnSpc>
                <a:spcPct val="100000"/>
              </a:lnSpc>
              <a:spcBef>
                <a:spcPts val="0"/>
              </a:spcBef>
              <a:buFont typeface="Wingdings" panose="05000000000000000000" pitchFamily="2" charset="2"/>
              <a:buChar char="§"/>
            </a:pPr>
            <a:endParaRPr lang="en-US" sz="1800" dirty="0">
              <a:latin typeface="Times New Roman"/>
              <a:cs typeface="Times New Roman"/>
            </a:endParaRPr>
          </a:p>
          <a:p>
            <a:pPr>
              <a:lnSpc>
                <a:spcPct val="100000"/>
              </a:lnSpc>
              <a:spcBef>
                <a:spcPts val="0"/>
              </a:spcBef>
              <a:buFont typeface="Wingdings" panose="05000000000000000000" pitchFamily="2" charset="2"/>
              <a:buChar char="§"/>
            </a:pPr>
            <a:r>
              <a:rPr lang="en-US" sz="1800" dirty="0">
                <a:latin typeface="Times New Roman"/>
                <a:cs typeface="Times New Roman"/>
              </a:rPr>
              <a:t>Report that their investments have either met or exceeded their expectations for both impact (98%) and financial performance (91%). </a:t>
            </a:r>
          </a:p>
          <a:p>
            <a:pPr>
              <a:lnSpc>
                <a:spcPct val="100000"/>
              </a:lnSpc>
              <a:spcBef>
                <a:spcPts val="0"/>
              </a:spcBef>
              <a:buFont typeface="Wingdings" panose="05000000000000000000" pitchFamily="2" charset="2"/>
              <a:buChar char="§"/>
            </a:pPr>
            <a:endParaRPr lang="en-US" sz="1800" dirty="0">
              <a:latin typeface="Times New Roman"/>
              <a:cs typeface="Times New Roman"/>
            </a:endParaRPr>
          </a:p>
          <a:p>
            <a:pPr>
              <a:lnSpc>
                <a:spcPct val="100000"/>
              </a:lnSpc>
              <a:spcBef>
                <a:spcPts val="0"/>
              </a:spcBef>
              <a:buFont typeface="Wingdings" panose="05000000000000000000" pitchFamily="2" charset="2"/>
              <a:buChar char="§"/>
            </a:pPr>
            <a:r>
              <a:rPr lang="en-US" sz="1800" dirty="0">
                <a:latin typeface="Times New Roman"/>
                <a:cs typeface="Times New Roman"/>
              </a:rPr>
              <a:t>Generally target risk-adjusted, market rates of return (2/3 of respondents), while noting the important role played by below-market-rate-seeking capital in the market.  </a:t>
            </a:r>
          </a:p>
          <a:p>
            <a:pPr>
              <a:lnSpc>
                <a:spcPct val="100000"/>
              </a:lnSpc>
              <a:spcBef>
                <a:spcPts val="0"/>
              </a:spcBef>
              <a:buFont typeface="Wingdings" panose="05000000000000000000" pitchFamily="2" charset="2"/>
              <a:buChar char="§"/>
            </a:pPr>
            <a:endParaRPr lang="en-US" sz="1800" dirty="0">
              <a:latin typeface="Times New Roman"/>
              <a:cs typeface="Times New Roman"/>
            </a:endParaRPr>
          </a:p>
          <a:p>
            <a:pPr>
              <a:lnSpc>
                <a:spcPct val="100000"/>
              </a:lnSpc>
              <a:spcBef>
                <a:spcPts val="0"/>
              </a:spcBef>
              <a:buFont typeface="Wingdings" panose="05000000000000000000" pitchFamily="2" charset="2"/>
              <a:buChar char="§"/>
            </a:pPr>
            <a:r>
              <a:rPr lang="en-US" sz="1800" dirty="0">
                <a:latin typeface="Times New Roman"/>
                <a:cs typeface="Times New Roman"/>
              </a:rPr>
              <a:t>Measure social and/or environmental performance using a mix of approaches, increasingly including the Sustainable Development Goals (SDG). </a:t>
            </a:r>
          </a:p>
          <a:p>
            <a:pPr>
              <a:lnSpc>
                <a:spcPct val="100000"/>
              </a:lnSpc>
              <a:spcBef>
                <a:spcPts val="0"/>
              </a:spcBef>
              <a:buFont typeface="Wingdings" panose="05000000000000000000" pitchFamily="2" charset="2"/>
              <a:buChar char="§"/>
            </a:pPr>
            <a:endParaRPr lang="en-US" sz="1800" dirty="0">
              <a:latin typeface="Times New Roman"/>
              <a:cs typeface="Times New Roman"/>
            </a:endParaRPr>
          </a:p>
          <a:p>
            <a:pPr>
              <a:lnSpc>
                <a:spcPct val="100000"/>
              </a:lnSpc>
              <a:spcBef>
                <a:spcPts val="0"/>
              </a:spcBef>
              <a:buFont typeface="Wingdings" panose="05000000000000000000" pitchFamily="2" charset="2"/>
              <a:buChar char="§"/>
            </a:pPr>
            <a:r>
              <a:rPr lang="en-US" sz="1800" dirty="0">
                <a:latin typeface="Times New Roman"/>
                <a:cs typeface="Times New Roman"/>
              </a:rPr>
              <a:t>Believe that large-scale financial firms will professionalize the impact investing market and bring much-needed capital, but may cause mission drift or dilution. </a:t>
            </a:r>
          </a:p>
        </p:txBody>
      </p:sp>
      <p:sp>
        <p:nvSpPr>
          <p:cNvPr id="2" name="TextBox 1"/>
          <p:cNvSpPr txBox="1"/>
          <p:nvPr/>
        </p:nvSpPr>
        <p:spPr>
          <a:xfrm>
            <a:off x="3400778" y="505177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9680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38125"/>
            <a:ext cx="914400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65000"/>
                    <a:lumOff val="35000"/>
                  </a:schemeClr>
                </a:solidFill>
                <a:latin typeface="Times New Roman"/>
                <a:cs typeface="Times New Roman"/>
              </a:rPr>
              <a:t>  Impact Investing, SRI &amp; ESG:  Part of a Fast Growing </a:t>
            </a:r>
            <a:r>
              <a:rPr lang="en-US" sz="2000" b="1" dirty="0">
                <a:solidFill>
                  <a:srgbClr val="385723"/>
                </a:solidFill>
                <a:latin typeface="Times New Roman"/>
                <a:cs typeface="Times New Roman"/>
              </a:rPr>
              <a:t>Marketplace</a:t>
            </a:r>
          </a:p>
        </p:txBody>
      </p:sp>
      <p:sp>
        <p:nvSpPr>
          <p:cNvPr id="3" name="Rectangle 2"/>
          <p:cNvSpPr/>
          <p:nvPr/>
        </p:nvSpPr>
        <p:spPr>
          <a:xfrm>
            <a:off x="381000" y="1120286"/>
            <a:ext cx="8604508" cy="1074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lvl="1">
              <a:spcAft>
                <a:spcPts val="600"/>
              </a:spcAft>
            </a:pPr>
            <a:r>
              <a:rPr lang="en-US" dirty="0">
                <a:solidFill>
                  <a:schemeClr val="tx1"/>
                </a:solidFill>
                <a:latin typeface="Times New Roman"/>
                <a:cs typeface="Times New Roman"/>
              </a:rPr>
              <a:t>From 1995 to 2016, the SRI universe in the U.S. increased 14-fold to $8.72 trillion engaged in sustainable, responsible and impact investing, with a 33% increase since 2014.</a:t>
            </a:r>
            <a:endParaRPr lang="en-US" i="1" dirty="0">
              <a:solidFill>
                <a:schemeClr val="tx1"/>
              </a:solidFill>
              <a:latin typeface="Times New Roman"/>
              <a:cs typeface="Times New Roman"/>
            </a:endParaRPr>
          </a:p>
          <a:p>
            <a:pPr marL="115888" lvl="1">
              <a:spcAft>
                <a:spcPts val="600"/>
              </a:spcAft>
            </a:pPr>
            <a:endParaRPr lang="en-US" sz="1600" i="1" dirty="0">
              <a:solidFill>
                <a:schemeClr val="tx1"/>
              </a:solidFill>
              <a:latin typeface="Times New Roman"/>
              <a:cs typeface="Times New Roman"/>
            </a:endParaRPr>
          </a:p>
        </p:txBody>
      </p:sp>
      <p:grpSp>
        <p:nvGrpSpPr>
          <p:cNvPr id="2" name="Group 1"/>
          <p:cNvGrpSpPr/>
          <p:nvPr/>
        </p:nvGrpSpPr>
        <p:grpSpPr>
          <a:xfrm>
            <a:off x="152400" y="1981200"/>
            <a:ext cx="8458201" cy="4273404"/>
            <a:chOff x="152400" y="1800055"/>
            <a:chExt cx="8458201" cy="4273404"/>
          </a:xfrm>
        </p:grpSpPr>
        <p:pic>
          <p:nvPicPr>
            <p:cNvPr id="7" name="Picture 6"/>
            <p:cNvPicPr>
              <a:picLocks noChangeAspect="1"/>
            </p:cNvPicPr>
            <p:nvPr/>
          </p:nvPicPr>
          <p:blipFill>
            <a:blip r:embed="rId3"/>
            <a:stretch>
              <a:fillRect/>
            </a:stretch>
          </p:blipFill>
          <p:spPr>
            <a:xfrm>
              <a:off x="152400" y="1800055"/>
              <a:ext cx="8458201" cy="4273404"/>
            </a:xfrm>
            <a:prstGeom prst="rect">
              <a:avLst/>
            </a:prstGeom>
          </p:spPr>
        </p:pic>
        <p:sp>
          <p:nvSpPr>
            <p:cNvPr id="4" name="TextBox 3"/>
            <p:cNvSpPr txBox="1"/>
            <p:nvPr/>
          </p:nvSpPr>
          <p:spPr>
            <a:xfrm>
              <a:off x="7364361" y="2017202"/>
              <a:ext cx="762000" cy="369332"/>
            </a:xfrm>
            <a:prstGeom prst="rect">
              <a:avLst/>
            </a:prstGeom>
            <a:noFill/>
          </p:spPr>
          <p:txBody>
            <a:bodyPr wrap="square" rtlCol="0">
              <a:spAutoFit/>
            </a:bodyPr>
            <a:lstStyle/>
            <a:p>
              <a:r>
                <a:rPr lang="en-US" dirty="0">
                  <a:solidFill>
                    <a:srgbClr val="FF0000"/>
                  </a:solidFill>
                </a:rPr>
                <a:t>33%</a:t>
              </a:r>
            </a:p>
          </p:txBody>
        </p:sp>
        <p:cxnSp>
          <p:nvCxnSpPr>
            <p:cNvPr id="8" name="Straight Arrow Connector 7"/>
            <p:cNvCxnSpPr/>
            <p:nvPr/>
          </p:nvCxnSpPr>
          <p:spPr>
            <a:xfrm flipV="1">
              <a:off x="7440561" y="2436055"/>
              <a:ext cx="304800" cy="23650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1840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165" y="4691537"/>
            <a:ext cx="1984578" cy="459288"/>
          </a:xfrm>
          <a:prstGeom prst="rect">
            <a:avLst/>
          </a:prstGeom>
        </p:spPr>
      </p:pic>
      <p:pic>
        <p:nvPicPr>
          <p:cNvPr id="11" name="Picture 10"/>
          <p:cNvPicPr>
            <a:picLocks noChangeAspect="1"/>
          </p:cNvPicPr>
          <p:nvPr/>
        </p:nvPicPr>
        <p:blipFill>
          <a:blip r:embed="rId4"/>
          <a:stretch>
            <a:fillRect/>
          </a:stretch>
        </p:blipFill>
        <p:spPr>
          <a:xfrm>
            <a:off x="2856338" y="4691537"/>
            <a:ext cx="2476165" cy="445710"/>
          </a:xfrm>
          <a:prstGeom prst="rect">
            <a:avLst/>
          </a:prstGeom>
        </p:spPr>
      </p:pic>
      <p:pic>
        <p:nvPicPr>
          <p:cNvPr id="3" name="Picture 2"/>
          <p:cNvPicPr>
            <a:picLocks noChangeAspect="1"/>
          </p:cNvPicPr>
          <p:nvPr/>
        </p:nvPicPr>
        <p:blipFill>
          <a:blip r:embed="rId5"/>
          <a:stretch>
            <a:fillRect/>
          </a:stretch>
        </p:blipFill>
        <p:spPr>
          <a:xfrm>
            <a:off x="4439058" y="3316111"/>
            <a:ext cx="4507386" cy="2953115"/>
          </a:xfrm>
          <a:prstGeom prst="rect">
            <a:avLst/>
          </a:prstGeom>
        </p:spPr>
      </p:pic>
      <p:sp>
        <p:nvSpPr>
          <p:cNvPr id="5" name="Rectangle 4"/>
          <p:cNvSpPr/>
          <p:nvPr/>
        </p:nvSpPr>
        <p:spPr>
          <a:xfrm>
            <a:off x="0" y="152400"/>
            <a:ext cx="914400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65000"/>
                    <a:lumOff val="35000"/>
                  </a:schemeClr>
                </a:solidFill>
                <a:latin typeface="Times New Roman"/>
                <a:cs typeface="Times New Roman"/>
              </a:rPr>
              <a:t>Impact Investing, SRI &amp; ESG: Opportunity Recognized by the Mainstream</a:t>
            </a:r>
          </a:p>
        </p:txBody>
      </p:sp>
      <p:pic>
        <p:nvPicPr>
          <p:cNvPr id="8" name="Picture 7"/>
          <p:cNvPicPr>
            <a:picLocks noChangeAspect="1"/>
          </p:cNvPicPr>
          <p:nvPr/>
        </p:nvPicPr>
        <p:blipFill>
          <a:blip r:embed="rId6"/>
          <a:stretch>
            <a:fillRect/>
          </a:stretch>
        </p:blipFill>
        <p:spPr>
          <a:xfrm>
            <a:off x="105834" y="1024584"/>
            <a:ext cx="5524500" cy="2362200"/>
          </a:xfrm>
          <a:prstGeom prst="rect">
            <a:avLst/>
          </a:prstGeom>
        </p:spPr>
      </p:pic>
      <p:pic>
        <p:nvPicPr>
          <p:cNvPr id="9" name="Picture 8"/>
          <p:cNvPicPr>
            <a:picLocks noChangeAspect="1"/>
          </p:cNvPicPr>
          <p:nvPr/>
        </p:nvPicPr>
        <p:blipFill>
          <a:blip r:embed="rId7"/>
          <a:stretch>
            <a:fillRect/>
          </a:stretch>
        </p:blipFill>
        <p:spPr>
          <a:xfrm>
            <a:off x="270108" y="3870673"/>
            <a:ext cx="3940350" cy="783717"/>
          </a:xfrm>
          <a:prstGeom prst="rect">
            <a:avLst/>
          </a:prstGeom>
        </p:spPr>
      </p:pic>
      <p:pic>
        <p:nvPicPr>
          <p:cNvPr id="2" name="Picture 1"/>
          <p:cNvPicPr>
            <a:picLocks noChangeAspect="1"/>
          </p:cNvPicPr>
          <p:nvPr/>
        </p:nvPicPr>
        <p:blipFill>
          <a:blip r:embed="rId8"/>
          <a:stretch>
            <a:fillRect/>
          </a:stretch>
        </p:blipFill>
        <p:spPr>
          <a:xfrm>
            <a:off x="3589867" y="2239976"/>
            <a:ext cx="4021666" cy="2043162"/>
          </a:xfrm>
          <a:prstGeom prst="rect">
            <a:avLst/>
          </a:prstGeom>
        </p:spPr>
      </p:pic>
      <p:pic>
        <p:nvPicPr>
          <p:cNvPr id="6" name="Picture 5"/>
          <p:cNvPicPr>
            <a:picLocks noChangeAspect="1"/>
          </p:cNvPicPr>
          <p:nvPr/>
        </p:nvPicPr>
        <p:blipFill>
          <a:blip r:embed="rId9"/>
          <a:stretch>
            <a:fillRect/>
          </a:stretch>
        </p:blipFill>
        <p:spPr>
          <a:xfrm>
            <a:off x="6039556" y="1510698"/>
            <a:ext cx="3104444" cy="928767"/>
          </a:xfrm>
          <a:prstGeom prst="rect">
            <a:avLst/>
          </a:prstGeom>
        </p:spPr>
      </p:pic>
      <p:pic>
        <p:nvPicPr>
          <p:cNvPr id="12" name="Picture 11"/>
          <p:cNvPicPr>
            <a:picLocks noChangeAspect="1"/>
          </p:cNvPicPr>
          <p:nvPr/>
        </p:nvPicPr>
        <p:blipFill>
          <a:blip r:embed="rId10"/>
          <a:stretch>
            <a:fillRect/>
          </a:stretch>
        </p:blipFill>
        <p:spPr>
          <a:xfrm>
            <a:off x="1676399" y="5137247"/>
            <a:ext cx="2762659" cy="1131978"/>
          </a:xfrm>
          <a:prstGeom prst="rect">
            <a:avLst/>
          </a:prstGeom>
        </p:spPr>
      </p:pic>
      <p:pic>
        <p:nvPicPr>
          <p:cNvPr id="7" name="Picture 6"/>
          <p:cNvPicPr>
            <a:picLocks noChangeAspect="1"/>
          </p:cNvPicPr>
          <p:nvPr/>
        </p:nvPicPr>
        <p:blipFill>
          <a:blip r:embed="rId11"/>
          <a:stretch>
            <a:fillRect/>
          </a:stretch>
        </p:blipFill>
        <p:spPr>
          <a:xfrm>
            <a:off x="1491507" y="3386784"/>
            <a:ext cx="2098360" cy="354453"/>
          </a:xfrm>
          <a:prstGeom prst="rect">
            <a:avLst/>
          </a:prstGeom>
        </p:spPr>
      </p:pic>
      <p:pic>
        <p:nvPicPr>
          <p:cNvPr id="14" name="Picture 13"/>
          <p:cNvPicPr>
            <a:picLocks noChangeAspect="1"/>
          </p:cNvPicPr>
          <p:nvPr/>
        </p:nvPicPr>
        <p:blipFill>
          <a:blip r:embed="rId12"/>
          <a:stretch>
            <a:fillRect/>
          </a:stretch>
        </p:blipFill>
        <p:spPr>
          <a:xfrm>
            <a:off x="270108" y="3741237"/>
            <a:ext cx="3319759" cy="260538"/>
          </a:xfrm>
          <a:prstGeom prst="rect">
            <a:avLst/>
          </a:prstGeom>
        </p:spPr>
      </p:pic>
      <p:pic>
        <p:nvPicPr>
          <p:cNvPr id="15" name="Picture 14"/>
          <p:cNvPicPr>
            <a:picLocks noChangeAspect="1"/>
          </p:cNvPicPr>
          <p:nvPr/>
        </p:nvPicPr>
        <p:blipFill>
          <a:blip r:embed="rId13"/>
          <a:stretch>
            <a:fillRect/>
          </a:stretch>
        </p:blipFill>
        <p:spPr>
          <a:xfrm>
            <a:off x="5630334" y="1024584"/>
            <a:ext cx="2849911" cy="441965"/>
          </a:xfrm>
          <a:prstGeom prst="rect">
            <a:avLst/>
          </a:prstGeom>
        </p:spPr>
      </p:pic>
      <p:sp>
        <p:nvSpPr>
          <p:cNvPr id="13" name="TextBox 12"/>
          <p:cNvSpPr txBox="1"/>
          <p:nvPr/>
        </p:nvSpPr>
        <p:spPr>
          <a:xfrm>
            <a:off x="461850" y="5150825"/>
            <a:ext cx="1029657" cy="769441"/>
          </a:xfrm>
          <a:prstGeom prst="rect">
            <a:avLst/>
          </a:prstGeom>
          <a:noFill/>
        </p:spPr>
        <p:txBody>
          <a:bodyPr wrap="square" rtlCol="0">
            <a:spAutoFit/>
          </a:bodyPr>
          <a:lstStyle/>
          <a:p>
            <a:r>
              <a:rPr lang="en-US" sz="1100" dirty="0"/>
              <a:t>CONSCIENCE DRIVEN INVESTING</a:t>
            </a:r>
          </a:p>
          <a:p>
            <a:endParaRPr lang="en-US" sz="1100" dirty="0"/>
          </a:p>
        </p:txBody>
      </p:sp>
    </p:spTree>
    <p:extLst>
      <p:ext uri="{BB962C8B-B14F-4D97-AF65-F5344CB8AC3E}">
        <p14:creationId xmlns:p14="http://schemas.microsoft.com/office/powerpoint/2010/main" val="4040524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38125"/>
            <a:ext cx="8763001"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595959"/>
                </a:solidFill>
                <a:latin typeface="Times New Roman"/>
                <a:cs typeface="Times New Roman"/>
              </a:rPr>
              <a:t>  Impact Investing:  A Philanthropic Tool</a:t>
            </a:r>
            <a:r>
              <a:rPr lang="en-US" sz="2000" b="1" baseline="30000" dirty="0">
                <a:solidFill>
                  <a:srgbClr val="595959"/>
                </a:solidFill>
                <a:latin typeface="Times New Roman"/>
                <a:cs typeface="Times New Roman"/>
              </a:rPr>
              <a:t>1</a:t>
            </a:r>
          </a:p>
        </p:txBody>
      </p:sp>
      <p:pic>
        <p:nvPicPr>
          <p:cNvPr id="10" name="Content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1061876"/>
            <a:ext cx="7840133" cy="5224262"/>
          </a:xfrm>
          <a:prstGeom prst="rect">
            <a:avLst/>
          </a:prstGeom>
        </p:spPr>
      </p:pic>
      <p:sp>
        <p:nvSpPr>
          <p:cNvPr id="6" name="Rectangle 62"/>
          <p:cNvSpPr>
            <a:spLocks noChangeArrowheads="1"/>
          </p:cNvSpPr>
          <p:nvPr/>
        </p:nvSpPr>
        <p:spPr bwMode="auto">
          <a:xfrm>
            <a:off x="228600" y="6324600"/>
            <a:ext cx="8763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200" baseline="30000" dirty="0">
                <a:solidFill>
                  <a:schemeClr val="bg1"/>
                </a:solidFill>
                <a:latin typeface="Times New Roman"/>
                <a:cs typeface="Times New Roman"/>
              </a:rPr>
              <a:t>1</a:t>
            </a:r>
            <a:r>
              <a:rPr lang="en-US" sz="1200" dirty="0">
                <a:solidFill>
                  <a:schemeClr val="bg1"/>
                </a:solidFill>
                <a:latin typeface="Times New Roman"/>
                <a:cs typeface="Times New Roman"/>
              </a:rPr>
              <a:t>This slide adapted from the Kresge Foundation, www.kresge.org.</a:t>
            </a:r>
          </a:p>
        </p:txBody>
      </p:sp>
    </p:spTree>
    <p:extLst>
      <p:ext uri="{BB962C8B-B14F-4D97-AF65-F5344CB8AC3E}">
        <p14:creationId xmlns:p14="http://schemas.microsoft.com/office/powerpoint/2010/main" val="631061791"/>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1B587C"/>
      </a:accent1>
      <a:accent2>
        <a:srgbClr val="1B587C"/>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1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12378</TotalTime>
  <Words>5164</Words>
  <Application>Microsoft Office PowerPoint</Application>
  <PresentationFormat>On-screen Show (4:3)</PresentationFormat>
  <Paragraphs>929</Paragraphs>
  <Slides>37</Slides>
  <Notes>37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ＭＳ Ｐゴシック</vt:lpstr>
      <vt:lpstr>ＭＳ Ｐゴシック</vt:lpstr>
      <vt:lpstr>Arial</vt:lpstr>
      <vt:lpstr>Bookman Old Style</vt:lpstr>
      <vt:lpstr>Calibri</vt:lpstr>
      <vt:lpstr>Calibri Light</vt:lpstr>
      <vt:lpstr>Gill Sans</vt:lpstr>
      <vt:lpstr>Rockwell Extra Bold</vt:lpstr>
      <vt:lpstr>Times New Roman</vt:lpstr>
      <vt:lpstr>Wingdings</vt:lpstr>
      <vt:lpstr>ヒラギノ角ゴ ProN W3</vt:lpstr>
      <vt:lpstr>1_Office Theme</vt:lpstr>
      <vt:lpstr>316_Custom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Frontier: The County Health Rankings Model &amp; Healthy People 2020 Agenda suggest investment opportunities  for a  Healthy &amp; Inclusive Region &amp; Nation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Rand</dc:creator>
  <cp:lastModifiedBy>Mark Crosswell</cp:lastModifiedBy>
  <cp:revision>738</cp:revision>
  <cp:lastPrinted>2016-09-23T21:54:10Z</cp:lastPrinted>
  <dcterms:created xsi:type="dcterms:W3CDTF">2016-08-12T19:03:09Z</dcterms:created>
  <dcterms:modified xsi:type="dcterms:W3CDTF">2017-09-15T14:17:40Z</dcterms:modified>
</cp:coreProperties>
</file>